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handoutMasterIdLst>
    <p:handoutMasterId r:id="rId20"/>
  </p:handoutMasterIdLst>
  <p:sldIdLst>
    <p:sldId id="391" r:id="rId3"/>
    <p:sldId id="414" r:id="rId4"/>
    <p:sldId id="415" r:id="rId5"/>
    <p:sldId id="418" r:id="rId6"/>
    <p:sldId id="406" r:id="rId7"/>
    <p:sldId id="408" r:id="rId8"/>
    <p:sldId id="262" r:id="rId9"/>
    <p:sldId id="288" r:id="rId10"/>
    <p:sldId id="263" r:id="rId11"/>
    <p:sldId id="413" r:id="rId12"/>
    <p:sldId id="417" r:id="rId13"/>
    <p:sldId id="316" r:id="rId14"/>
    <p:sldId id="299" r:id="rId15"/>
    <p:sldId id="300" r:id="rId16"/>
    <p:sldId id="411" r:id="rId17"/>
    <p:sldId id="41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67F51-0BB8-8E87-4E34-42FA268BE8F3}" name="Dr. Eric A.J. Bleeker, RIVM/NL" initials="EB" userId="Dr. Eric A.J. Bleeker, RIVM/NL" providerId="None"/>
  <p188:author id="{66F63789-3CD2-434E-1605-00A878FBC459}" name="Elise Morel" initials="EM" userId="S::elimor@ceh.ac.uk::8502b151-12d9-4ab0-93ea-7d87613fd0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hl, Anna" initials="PA" lastIdx="4" clrIdx="0">
    <p:extLst>
      <p:ext uri="{19B8F6BF-5375-455C-9EA6-DF929625EA0E}">
        <p15:presenceInfo xmlns:p15="http://schemas.microsoft.com/office/powerpoint/2012/main" userId="Pohl,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1FF"/>
    <a:srgbClr val="3399FF"/>
    <a:srgbClr val="FF3399"/>
    <a:srgbClr val="92D050"/>
    <a:srgbClr val="80B628"/>
    <a:srgbClr val="78CA14"/>
    <a:srgbClr val="80D816"/>
    <a:srgbClr val="B3DB31"/>
    <a:srgbClr val="009A46"/>
    <a:srgbClr val="11A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5993" autoAdjust="0"/>
  </p:normalViewPr>
  <p:slideViewPr>
    <p:cSldViewPr snapToGrid="0">
      <p:cViewPr varScale="1">
        <p:scale>
          <a:sx n="94" d="100"/>
          <a:sy n="94" d="100"/>
        </p:scale>
        <p:origin x="198" y="114"/>
      </p:cViewPr>
      <p:guideLst/>
    </p:cSldViewPr>
  </p:slideViewPr>
  <p:notesTextViewPr>
    <p:cViewPr>
      <p:scale>
        <a:sx n="1" d="1"/>
        <a:sy n="1" d="1"/>
      </p:scale>
      <p:origin x="0" y="0"/>
    </p:cViewPr>
  </p:notesTextViewPr>
  <p:notesViewPr>
    <p:cSldViewPr snapToGrid="0">
      <p:cViewPr varScale="1">
        <p:scale>
          <a:sx n="84" d="100"/>
          <a:sy n="84" d="100"/>
        </p:scale>
        <p:origin x="31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1B782-3DE0-42C0-A2D0-105F3B7E55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9BF03388-94C8-4E09-8984-D8AA05EA2562}">
      <dgm:prSet phldrT="[Text]" custT="1"/>
      <dgm:spPr/>
      <dgm:t>
        <a:bodyPr/>
        <a:lstStyle/>
        <a:p>
          <a:r>
            <a:rPr lang="en-GB" sz="2000" noProof="0" dirty="0"/>
            <a:t>Standards – industry driven, Harmonised test methods – government driven</a:t>
          </a:r>
        </a:p>
      </dgm:t>
    </dgm:pt>
    <dgm:pt modelId="{8DDE1214-8A39-4945-8527-934C6C435997}" type="parTrans" cxnId="{56F154C0-716D-421A-9332-18E2FCB6D30C}">
      <dgm:prSet/>
      <dgm:spPr/>
      <dgm:t>
        <a:bodyPr/>
        <a:lstStyle/>
        <a:p>
          <a:endParaRPr lang="de-DE" sz="1200"/>
        </a:p>
      </dgm:t>
    </dgm:pt>
    <dgm:pt modelId="{37BFC6A9-6AB0-4C75-BEE6-B8987BC4AB9E}" type="sibTrans" cxnId="{56F154C0-716D-421A-9332-18E2FCB6D30C}">
      <dgm:prSet/>
      <dgm:spPr/>
      <dgm:t>
        <a:bodyPr/>
        <a:lstStyle/>
        <a:p>
          <a:endParaRPr lang="de-DE" sz="1200"/>
        </a:p>
      </dgm:t>
    </dgm:pt>
    <dgm:pt modelId="{622B3A4B-B316-4214-BDD8-F2415829725E}">
      <dgm:prSet phldrT="[Text]" custT="1"/>
      <dgm:spPr/>
      <dgm:t>
        <a:bodyPr/>
        <a:lstStyle/>
        <a:p>
          <a:r>
            <a:rPr lang="en-GB" sz="2000" noProof="0" dirty="0"/>
            <a:t>MAD: </a:t>
          </a:r>
          <a:r>
            <a:rPr lang="en-US" sz="2000" dirty="0"/>
            <a:t>“tested once, accepted for assessment everywhere”</a:t>
          </a:r>
          <a:endParaRPr lang="en-GB" sz="2000" noProof="0" dirty="0"/>
        </a:p>
      </dgm:t>
    </dgm:pt>
    <dgm:pt modelId="{FF6C5041-EEAB-4363-8D59-02C61BCC1A44}" type="parTrans" cxnId="{30A2A71E-F06A-4220-A75F-82D10ADFCC2A}">
      <dgm:prSet/>
      <dgm:spPr/>
      <dgm:t>
        <a:bodyPr/>
        <a:lstStyle/>
        <a:p>
          <a:endParaRPr lang="de-DE" sz="1200"/>
        </a:p>
      </dgm:t>
    </dgm:pt>
    <dgm:pt modelId="{6784695D-CFD9-4712-AF1A-91EA8704B904}" type="sibTrans" cxnId="{30A2A71E-F06A-4220-A75F-82D10ADFCC2A}">
      <dgm:prSet/>
      <dgm:spPr/>
      <dgm:t>
        <a:bodyPr/>
        <a:lstStyle/>
        <a:p>
          <a:endParaRPr lang="de-DE" sz="1200"/>
        </a:p>
      </dgm:t>
    </dgm:pt>
    <dgm:pt modelId="{B8AA547D-73AF-41BA-80E9-729646223564}">
      <dgm:prSet phldrT="[Text]" custT="1"/>
      <dgm:spPr/>
      <dgm:t>
        <a:bodyPr/>
        <a:lstStyle/>
        <a:p>
          <a:r>
            <a:rPr lang="en-GB" sz="2000" dirty="0"/>
            <a:t>Standards and harmonised test methods are essential for all stakeholders</a:t>
          </a:r>
          <a:endParaRPr lang="en-GB" sz="2000" noProof="0" dirty="0"/>
        </a:p>
      </dgm:t>
    </dgm:pt>
    <dgm:pt modelId="{ECBB037B-2151-488A-955E-A46D7B50DF09}" type="parTrans" cxnId="{1DB7BA5A-90D2-4FC5-AD09-7B95EDB892AD}">
      <dgm:prSet/>
      <dgm:spPr/>
      <dgm:t>
        <a:bodyPr/>
        <a:lstStyle/>
        <a:p>
          <a:endParaRPr lang="de-DE" sz="1200"/>
        </a:p>
      </dgm:t>
    </dgm:pt>
    <dgm:pt modelId="{6ACA199C-E4B1-451F-B86A-3A6C9EE693EA}" type="sibTrans" cxnId="{1DB7BA5A-90D2-4FC5-AD09-7B95EDB892AD}">
      <dgm:prSet/>
      <dgm:spPr/>
      <dgm:t>
        <a:bodyPr/>
        <a:lstStyle/>
        <a:p>
          <a:endParaRPr lang="de-DE" sz="1200"/>
        </a:p>
      </dgm:t>
    </dgm:pt>
    <dgm:pt modelId="{ED2A1B22-0191-45CF-92B7-4EC19D7D16E5}">
      <dgm:prSet phldrT="[Text]" custT="1"/>
      <dgm:spPr/>
      <dgm:t>
        <a:bodyPr/>
        <a:lstStyle/>
        <a:p>
          <a:r>
            <a:rPr lang="en-GB" sz="2000" noProof="0" dirty="0"/>
            <a:t>Getting involved as a scientist in the TG development is important and advantageous</a:t>
          </a:r>
        </a:p>
      </dgm:t>
    </dgm:pt>
    <dgm:pt modelId="{1ED441ED-F71D-4008-97A7-79AB36E4DA15}" type="parTrans" cxnId="{CDAD8B99-78B5-4C20-B5E9-C538FC848782}">
      <dgm:prSet/>
      <dgm:spPr/>
      <dgm:t>
        <a:bodyPr/>
        <a:lstStyle/>
        <a:p>
          <a:endParaRPr lang="de-DE" sz="1200"/>
        </a:p>
      </dgm:t>
    </dgm:pt>
    <dgm:pt modelId="{6F95051F-B7D6-4292-9478-CE5B6DEF4F29}" type="sibTrans" cxnId="{CDAD8B99-78B5-4C20-B5E9-C538FC848782}">
      <dgm:prSet/>
      <dgm:spPr/>
      <dgm:t>
        <a:bodyPr/>
        <a:lstStyle/>
        <a:p>
          <a:endParaRPr lang="de-DE" sz="1200"/>
        </a:p>
      </dgm:t>
    </dgm:pt>
    <dgm:pt modelId="{6E648C7A-EA3A-4A38-864C-B0264FBFEA99}">
      <dgm:prSet phldrT="[Text]" custT="1"/>
      <dgm:spPr/>
      <dgm:t>
        <a:bodyPr/>
        <a:lstStyle/>
        <a:p>
          <a:r>
            <a:rPr lang="en-GB" sz="2000" dirty="0"/>
            <a:t>A Standard Operating Procedure (SOP) is not (yet) a Test Guideline or a standard</a:t>
          </a:r>
          <a:endParaRPr lang="en-GB" sz="2000" noProof="0" dirty="0"/>
        </a:p>
      </dgm:t>
    </dgm:pt>
    <dgm:pt modelId="{93B9871D-BA16-4A6D-B0FE-D9F63DD88456}" type="parTrans" cxnId="{A060FA92-0242-416D-81E7-EE8019F9A530}">
      <dgm:prSet/>
      <dgm:spPr/>
      <dgm:t>
        <a:bodyPr/>
        <a:lstStyle/>
        <a:p>
          <a:endParaRPr lang="de-DE" sz="1200"/>
        </a:p>
      </dgm:t>
    </dgm:pt>
    <dgm:pt modelId="{E343E5BE-101A-4A11-A3F3-B93853F43156}" type="sibTrans" cxnId="{A060FA92-0242-416D-81E7-EE8019F9A530}">
      <dgm:prSet/>
      <dgm:spPr/>
      <dgm:t>
        <a:bodyPr/>
        <a:lstStyle/>
        <a:p>
          <a:endParaRPr lang="de-DE" sz="1200"/>
        </a:p>
      </dgm:t>
    </dgm:pt>
    <dgm:pt modelId="{FEE7E2B0-08AD-497C-88BC-8CC58AC43037}" type="pres">
      <dgm:prSet presAssocID="{A441B782-3DE0-42C0-A2D0-105F3B7E5542}" presName="Name0" presStyleCnt="0">
        <dgm:presLayoutVars>
          <dgm:chMax val="7"/>
          <dgm:chPref val="7"/>
          <dgm:dir/>
        </dgm:presLayoutVars>
      </dgm:prSet>
      <dgm:spPr/>
    </dgm:pt>
    <dgm:pt modelId="{9E9B32BE-2DEB-4718-9A84-EE4F950B18C3}" type="pres">
      <dgm:prSet presAssocID="{A441B782-3DE0-42C0-A2D0-105F3B7E5542}" presName="Name1" presStyleCnt="0"/>
      <dgm:spPr/>
    </dgm:pt>
    <dgm:pt modelId="{01507118-50B3-48EB-A6EC-0BF5EF6CD08F}" type="pres">
      <dgm:prSet presAssocID="{A441B782-3DE0-42C0-A2D0-105F3B7E5542}" presName="cycle" presStyleCnt="0"/>
      <dgm:spPr/>
    </dgm:pt>
    <dgm:pt modelId="{19777E9F-D267-4D5D-A460-8B5F78A48B4A}" type="pres">
      <dgm:prSet presAssocID="{A441B782-3DE0-42C0-A2D0-105F3B7E5542}" presName="srcNode" presStyleLbl="node1" presStyleIdx="0" presStyleCnt="5"/>
      <dgm:spPr/>
    </dgm:pt>
    <dgm:pt modelId="{B6B320A6-1E6E-4647-8A6C-87F35EFFCECA}" type="pres">
      <dgm:prSet presAssocID="{A441B782-3DE0-42C0-A2D0-105F3B7E5542}" presName="conn" presStyleLbl="parChTrans1D2" presStyleIdx="0" presStyleCnt="1"/>
      <dgm:spPr/>
    </dgm:pt>
    <dgm:pt modelId="{515B9F7F-73B1-49AD-A038-B9E474DE288C}" type="pres">
      <dgm:prSet presAssocID="{A441B782-3DE0-42C0-A2D0-105F3B7E5542}" presName="extraNode" presStyleLbl="node1" presStyleIdx="0" presStyleCnt="5"/>
      <dgm:spPr/>
    </dgm:pt>
    <dgm:pt modelId="{C81C403E-767B-45A1-A16B-BFC5B90F93C9}" type="pres">
      <dgm:prSet presAssocID="{A441B782-3DE0-42C0-A2D0-105F3B7E5542}" presName="dstNode" presStyleLbl="node1" presStyleIdx="0" presStyleCnt="5"/>
      <dgm:spPr/>
    </dgm:pt>
    <dgm:pt modelId="{6F73C0F6-FF97-46F5-9817-BF02C5E4CF57}" type="pres">
      <dgm:prSet presAssocID="{9BF03388-94C8-4E09-8984-D8AA05EA2562}" presName="text_1" presStyleLbl="node1" presStyleIdx="0" presStyleCnt="5">
        <dgm:presLayoutVars>
          <dgm:bulletEnabled val="1"/>
        </dgm:presLayoutVars>
      </dgm:prSet>
      <dgm:spPr/>
    </dgm:pt>
    <dgm:pt modelId="{831161A0-6CBD-4961-B73D-68F20C8D2A14}" type="pres">
      <dgm:prSet presAssocID="{9BF03388-94C8-4E09-8984-D8AA05EA2562}" presName="accent_1" presStyleCnt="0"/>
      <dgm:spPr/>
    </dgm:pt>
    <dgm:pt modelId="{20B041AD-B292-4C08-BFE3-67280BAF66A1}" type="pres">
      <dgm:prSet presAssocID="{9BF03388-94C8-4E09-8984-D8AA05EA2562}" presName="accentRepeatNode" presStyleLbl="solidFgAcc1" presStyleIdx="0" presStyleCnt="5"/>
      <dgm:spPr/>
    </dgm:pt>
    <dgm:pt modelId="{8827608D-DF0B-48C4-BE22-6BE00036BA13}" type="pres">
      <dgm:prSet presAssocID="{622B3A4B-B316-4214-BDD8-F2415829725E}" presName="text_2" presStyleLbl="node1" presStyleIdx="1" presStyleCnt="5">
        <dgm:presLayoutVars>
          <dgm:bulletEnabled val="1"/>
        </dgm:presLayoutVars>
      </dgm:prSet>
      <dgm:spPr/>
    </dgm:pt>
    <dgm:pt modelId="{58346EE2-9749-4850-B9B1-898DE34CA8AF}" type="pres">
      <dgm:prSet presAssocID="{622B3A4B-B316-4214-BDD8-F2415829725E}" presName="accent_2" presStyleCnt="0"/>
      <dgm:spPr/>
    </dgm:pt>
    <dgm:pt modelId="{7E6AA524-C2D6-4C59-ABDD-365B9F520F9D}" type="pres">
      <dgm:prSet presAssocID="{622B3A4B-B316-4214-BDD8-F2415829725E}" presName="accentRepeatNode" presStyleLbl="solidFgAcc1" presStyleIdx="1" presStyleCnt="5"/>
      <dgm:spPr/>
    </dgm:pt>
    <dgm:pt modelId="{4E5B2890-035E-44A1-BB86-D7A1D1087966}" type="pres">
      <dgm:prSet presAssocID="{B8AA547D-73AF-41BA-80E9-729646223564}" presName="text_3" presStyleLbl="node1" presStyleIdx="2" presStyleCnt="5">
        <dgm:presLayoutVars>
          <dgm:bulletEnabled val="1"/>
        </dgm:presLayoutVars>
      </dgm:prSet>
      <dgm:spPr/>
    </dgm:pt>
    <dgm:pt modelId="{FFD1DD68-3512-4605-B00C-DD6B61F05DFF}" type="pres">
      <dgm:prSet presAssocID="{B8AA547D-73AF-41BA-80E9-729646223564}" presName="accent_3" presStyleCnt="0"/>
      <dgm:spPr/>
    </dgm:pt>
    <dgm:pt modelId="{6C1CB074-A8CE-452A-8DA5-0C8FC64C03E4}" type="pres">
      <dgm:prSet presAssocID="{B8AA547D-73AF-41BA-80E9-729646223564}" presName="accentRepeatNode" presStyleLbl="solidFgAcc1" presStyleIdx="2" presStyleCnt="5"/>
      <dgm:spPr/>
    </dgm:pt>
    <dgm:pt modelId="{923169CE-4602-4336-BA67-D5260FBC5E8C}" type="pres">
      <dgm:prSet presAssocID="{6E648C7A-EA3A-4A38-864C-B0264FBFEA99}" presName="text_4" presStyleLbl="node1" presStyleIdx="3" presStyleCnt="5">
        <dgm:presLayoutVars>
          <dgm:bulletEnabled val="1"/>
        </dgm:presLayoutVars>
      </dgm:prSet>
      <dgm:spPr/>
    </dgm:pt>
    <dgm:pt modelId="{86CBA29B-E81A-4A6A-A05B-62E54646BB10}" type="pres">
      <dgm:prSet presAssocID="{6E648C7A-EA3A-4A38-864C-B0264FBFEA99}" presName="accent_4" presStyleCnt="0"/>
      <dgm:spPr/>
    </dgm:pt>
    <dgm:pt modelId="{D5E99C7E-8895-4D86-B930-9CD151A9258B}" type="pres">
      <dgm:prSet presAssocID="{6E648C7A-EA3A-4A38-864C-B0264FBFEA99}" presName="accentRepeatNode" presStyleLbl="solidFgAcc1" presStyleIdx="3" presStyleCnt="5"/>
      <dgm:spPr/>
    </dgm:pt>
    <dgm:pt modelId="{608C3610-F3AE-4657-9C93-4D754EC6B565}" type="pres">
      <dgm:prSet presAssocID="{ED2A1B22-0191-45CF-92B7-4EC19D7D16E5}" presName="text_5" presStyleLbl="node1" presStyleIdx="4" presStyleCnt="5">
        <dgm:presLayoutVars>
          <dgm:bulletEnabled val="1"/>
        </dgm:presLayoutVars>
      </dgm:prSet>
      <dgm:spPr/>
    </dgm:pt>
    <dgm:pt modelId="{3BCE4B74-F76F-4996-9629-AD84EC1D234B}" type="pres">
      <dgm:prSet presAssocID="{ED2A1B22-0191-45CF-92B7-4EC19D7D16E5}" presName="accent_5" presStyleCnt="0"/>
      <dgm:spPr/>
    </dgm:pt>
    <dgm:pt modelId="{CEE32255-9003-45FA-8F93-6D8C85C6B24B}" type="pres">
      <dgm:prSet presAssocID="{ED2A1B22-0191-45CF-92B7-4EC19D7D16E5}" presName="accentRepeatNode" presStyleLbl="solidFgAcc1" presStyleIdx="4" presStyleCnt="5"/>
      <dgm:spPr/>
    </dgm:pt>
  </dgm:ptLst>
  <dgm:cxnLst>
    <dgm:cxn modelId="{30A2A71E-F06A-4220-A75F-82D10ADFCC2A}" srcId="{A441B782-3DE0-42C0-A2D0-105F3B7E5542}" destId="{622B3A4B-B316-4214-BDD8-F2415829725E}" srcOrd="1" destOrd="0" parTransId="{FF6C5041-EEAB-4363-8D59-02C61BCC1A44}" sibTransId="{6784695D-CFD9-4712-AF1A-91EA8704B904}"/>
    <dgm:cxn modelId="{70ACBD21-F4B6-41BE-B0F6-C6F6DE32D18F}" type="presOf" srcId="{37BFC6A9-6AB0-4C75-BEE6-B8987BC4AB9E}" destId="{B6B320A6-1E6E-4647-8A6C-87F35EFFCECA}" srcOrd="0" destOrd="0" presId="urn:microsoft.com/office/officeart/2008/layout/VerticalCurvedList"/>
    <dgm:cxn modelId="{51F35E5F-F637-47A3-9897-54762291A1DA}" type="presOf" srcId="{9BF03388-94C8-4E09-8984-D8AA05EA2562}" destId="{6F73C0F6-FF97-46F5-9817-BF02C5E4CF57}" srcOrd="0" destOrd="0" presId="urn:microsoft.com/office/officeart/2008/layout/VerticalCurvedList"/>
    <dgm:cxn modelId="{DE6B7E57-2285-404B-A86B-AC7696906BE6}" type="presOf" srcId="{B8AA547D-73AF-41BA-80E9-729646223564}" destId="{4E5B2890-035E-44A1-BB86-D7A1D1087966}" srcOrd="0" destOrd="0" presId="urn:microsoft.com/office/officeart/2008/layout/VerticalCurvedList"/>
    <dgm:cxn modelId="{AE13F078-1C66-4DE2-9E78-250D855C15D3}" type="presOf" srcId="{622B3A4B-B316-4214-BDD8-F2415829725E}" destId="{8827608D-DF0B-48C4-BE22-6BE00036BA13}" srcOrd="0" destOrd="0" presId="urn:microsoft.com/office/officeart/2008/layout/VerticalCurvedList"/>
    <dgm:cxn modelId="{1DB7BA5A-90D2-4FC5-AD09-7B95EDB892AD}" srcId="{A441B782-3DE0-42C0-A2D0-105F3B7E5542}" destId="{B8AA547D-73AF-41BA-80E9-729646223564}" srcOrd="2" destOrd="0" parTransId="{ECBB037B-2151-488A-955E-A46D7B50DF09}" sibTransId="{6ACA199C-E4B1-451F-B86A-3A6C9EE693EA}"/>
    <dgm:cxn modelId="{62C1157C-285F-4524-99AA-1FF958BEE2AF}" type="presOf" srcId="{6E648C7A-EA3A-4A38-864C-B0264FBFEA99}" destId="{923169CE-4602-4336-BA67-D5260FBC5E8C}" srcOrd="0" destOrd="0" presId="urn:microsoft.com/office/officeart/2008/layout/VerticalCurvedList"/>
    <dgm:cxn modelId="{A060FA92-0242-416D-81E7-EE8019F9A530}" srcId="{A441B782-3DE0-42C0-A2D0-105F3B7E5542}" destId="{6E648C7A-EA3A-4A38-864C-B0264FBFEA99}" srcOrd="3" destOrd="0" parTransId="{93B9871D-BA16-4A6D-B0FE-D9F63DD88456}" sibTransId="{E343E5BE-101A-4A11-A3F3-B93853F43156}"/>
    <dgm:cxn modelId="{CDAD8B99-78B5-4C20-B5E9-C538FC848782}" srcId="{A441B782-3DE0-42C0-A2D0-105F3B7E5542}" destId="{ED2A1B22-0191-45CF-92B7-4EC19D7D16E5}" srcOrd="4" destOrd="0" parTransId="{1ED441ED-F71D-4008-97A7-79AB36E4DA15}" sibTransId="{6F95051F-B7D6-4292-9478-CE5B6DEF4F29}"/>
    <dgm:cxn modelId="{449BF8B4-FFC9-423E-99AB-8F4BBCEE3627}" type="presOf" srcId="{ED2A1B22-0191-45CF-92B7-4EC19D7D16E5}" destId="{608C3610-F3AE-4657-9C93-4D754EC6B565}" srcOrd="0" destOrd="0" presId="urn:microsoft.com/office/officeart/2008/layout/VerticalCurvedList"/>
    <dgm:cxn modelId="{56F154C0-716D-421A-9332-18E2FCB6D30C}" srcId="{A441B782-3DE0-42C0-A2D0-105F3B7E5542}" destId="{9BF03388-94C8-4E09-8984-D8AA05EA2562}" srcOrd="0" destOrd="0" parTransId="{8DDE1214-8A39-4945-8527-934C6C435997}" sibTransId="{37BFC6A9-6AB0-4C75-BEE6-B8987BC4AB9E}"/>
    <dgm:cxn modelId="{0A2C36FB-3247-4E94-8A1B-417CC7ABF003}" type="presOf" srcId="{A441B782-3DE0-42C0-A2D0-105F3B7E5542}" destId="{FEE7E2B0-08AD-497C-88BC-8CC58AC43037}" srcOrd="0" destOrd="0" presId="urn:microsoft.com/office/officeart/2008/layout/VerticalCurvedList"/>
    <dgm:cxn modelId="{CA56C08E-AB6F-4820-9CAD-C5CFBA51CB25}" type="presParOf" srcId="{FEE7E2B0-08AD-497C-88BC-8CC58AC43037}" destId="{9E9B32BE-2DEB-4718-9A84-EE4F950B18C3}" srcOrd="0" destOrd="0" presId="urn:microsoft.com/office/officeart/2008/layout/VerticalCurvedList"/>
    <dgm:cxn modelId="{B945E955-8BB6-40DC-918F-1559284DF8C7}" type="presParOf" srcId="{9E9B32BE-2DEB-4718-9A84-EE4F950B18C3}" destId="{01507118-50B3-48EB-A6EC-0BF5EF6CD08F}" srcOrd="0" destOrd="0" presId="urn:microsoft.com/office/officeart/2008/layout/VerticalCurvedList"/>
    <dgm:cxn modelId="{B9715BFC-CC9E-4ED3-9E6F-E240E22C4FB7}" type="presParOf" srcId="{01507118-50B3-48EB-A6EC-0BF5EF6CD08F}" destId="{19777E9F-D267-4D5D-A460-8B5F78A48B4A}" srcOrd="0" destOrd="0" presId="urn:microsoft.com/office/officeart/2008/layout/VerticalCurvedList"/>
    <dgm:cxn modelId="{2ACB3D16-5724-4DBD-B408-FE4352BE5DFD}" type="presParOf" srcId="{01507118-50B3-48EB-A6EC-0BF5EF6CD08F}" destId="{B6B320A6-1E6E-4647-8A6C-87F35EFFCECA}" srcOrd="1" destOrd="0" presId="urn:microsoft.com/office/officeart/2008/layout/VerticalCurvedList"/>
    <dgm:cxn modelId="{94408301-2493-4CCC-ADF6-08ABF44B71BA}" type="presParOf" srcId="{01507118-50B3-48EB-A6EC-0BF5EF6CD08F}" destId="{515B9F7F-73B1-49AD-A038-B9E474DE288C}" srcOrd="2" destOrd="0" presId="urn:microsoft.com/office/officeart/2008/layout/VerticalCurvedList"/>
    <dgm:cxn modelId="{DD3CD05F-CF34-4B1C-BBA3-53D1D4066C71}" type="presParOf" srcId="{01507118-50B3-48EB-A6EC-0BF5EF6CD08F}" destId="{C81C403E-767B-45A1-A16B-BFC5B90F93C9}" srcOrd="3" destOrd="0" presId="urn:microsoft.com/office/officeart/2008/layout/VerticalCurvedList"/>
    <dgm:cxn modelId="{F930E45A-4633-47DA-B068-E9A0ED6007E9}" type="presParOf" srcId="{9E9B32BE-2DEB-4718-9A84-EE4F950B18C3}" destId="{6F73C0F6-FF97-46F5-9817-BF02C5E4CF57}" srcOrd="1" destOrd="0" presId="urn:microsoft.com/office/officeart/2008/layout/VerticalCurvedList"/>
    <dgm:cxn modelId="{3ED144E9-59E8-4594-9C42-320FE3128131}" type="presParOf" srcId="{9E9B32BE-2DEB-4718-9A84-EE4F950B18C3}" destId="{831161A0-6CBD-4961-B73D-68F20C8D2A14}" srcOrd="2" destOrd="0" presId="urn:microsoft.com/office/officeart/2008/layout/VerticalCurvedList"/>
    <dgm:cxn modelId="{B963D6FD-C408-4E8C-8307-7D804BE43192}" type="presParOf" srcId="{831161A0-6CBD-4961-B73D-68F20C8D2A14}" destId="{20B041AD-B292-4C08-BFE3-67280BAF66A1}" srcOrd="0" destOrd="0" presId="urn:microsoft.com/office/officeart/2008/layout/VerticalCurvedList"/>
    <dgm:cxn modelId="{45AC5001-987C-44E0-A1B7-7540B598A010}" type="presParOf" srcId="{9E9B32BE-2DEB-4718-9A84-EE4F950B18C3}" destId="{8827608D-DF0B-48C4-BE22-6BE00036BA13}" srcOrd="3" destOrd="0" presId="urn:microsoft.com/office/officeart/2008/layout/VerticalCurvedList"/>
    <dgm:cxn modelId="{A19165ED-5C27-4454-9BAF-54A53F23A01E}" type="presParOf" srcId="{9E9B32BE-2DEB-4718-9A84-EE4F950B18C3}" destId="{58346EE2-9749-4850-B9B1-898DE34CA8AF}" srcOrd="4" destOrd="0" presId="urn:microsoft.com/office/officeart/2008/layout/VerticalCurvedList"/>
    <dgm:cxn modelId="{4DCB05EB-64B5-48CC-B79D-C25C78EDBD29}" type="presParOf" srcId="{58346EE2-9749-4850-B9B1-898DE34CA8AF}" destId="{7E6AA524-C2D6-4C59-ABDD-365B9F520F9D}" srcOrd="0" destOrd="0" presId="urn:microsoft.com/office/officeart/2008/layout/VerticalCurvedList"/>
    <dgm:cxn modelId="{1B8DA1D4-BDA8-4F81-B0DC-351941141F76}" type="presParOf" srcId="{9E9B32BE-2DEB-4718-9A84-EE4F950B18C3}" destId="{4E5B2890-035E-44A1-BB86-D7A1D1087966}" srcOrd="5" destOrd="0" presId="urn:microsoft.com/office/officeart/2008/layout/VerticalCurvedList"/>
    <dgm:cxn modelId="{874083FF-B088-407C-AE75-D3EC097D7174}" type="presParOf" srcId="{9E9B32BE-2DEB-4718-9A84-EE4F950B18C3}" destId="{FFD1DD68-3512-4605-B00C-DD6B61F05DFF}" srcOrd="6" destOrd="0" presId="urn:microsoft.com/office/officeart/2008/layout/VerticalCurvedList"/>
    <dgm:cxn modelId="{15E2A205-8D95-4935-93F2-A7DB8334D525}" type="presParOf" srcId="{FFD1DD68-3512-4605-B00C-DD6B61F05DFF}" destId="{6C1CB074-A8CE-452A-8DA5-0C8FC64C03E4}" srcOrd="0" destOrd="0" presId="urn:microsoft.com/office/officeart/2008/layout/VerticalCurvedList"/>
    <dgm:cxn modelId="{F45A6D65-885C-42F8-B196-E5633D3C3AB5}" type="presParOf" srcId="{9E9B32BE-2DEB-4718-9A84-EE4F950B18C3}" destId="{923169CE-4602-4336-BA67-D5260FBC5E8C}" srcOrd="7" destOrd="0" presId="urn:microsoft.com/office/officeart/2008/layout/VerticalCurvedList"/>
    <dgm:cxn modelId="{2B52C501-714E-4FBF-BDE6-FCCCEB99E778}" type="presParOf" srcId="{9E9B32BE-2DEB-4718-9A84-EE4F950B18C3}" destId="{86CBA29B-E81A-4A6A-A05B-62E54646BB10}" srcOrd="8" destOrd="0" presId="urn:microsoft.com/office/officeart/2008/layout/VerticalCurvedList"/>
    <dgm:cxn modelId="{6EFC7228-EC10-40D1-B237-7961613AC9BA}" type="presParOf" srcId="{86CBA29B-E81A-4A6A-A05B-62E54646BB10}" destId="{D5E99C7E-8895-4D86-B930-9CD151A9258B}" srcOrd="0" destOrd="0" presId="urn:microsoft.com/office/officeart/2008/layout/VerticalCurvedList"/>
    <dgm:cxn modelId="{5A0B8722-47B8-4536-A3D1-A9A82855BCCF}" type="presParOf" srcId="{9E9B32BE-2DEB-4718-9A84-EE4F950B18C3}" destId="{608C3610-F3AE-4657-9C93-4D754EC6B565}" srcOrd="9" destOrd="0" presId="urn:microsoft.com/office/officeart/2008/layout/VerticalCurvedList"/>
    <dgm:cxn modelId="{8F6DDBF0-FE62-48DE-BB08-7AD6F4322072}" type="presParOf" srcId="{9E9B32BE-2DEB-4718-9A84-EE4F950B18C3}" destId="{3BCE4B74-F76F-4996-9629-AD84EC1D234B}" srcOrd="10" destOrd="0" presId="urn:microsoft.com/office/officeart/2008/layout/VerticalCurvedList"/>
    <dgm:cxn modelId="{3C52D9E6-FB59-4F3F-91E8-2F84567C9ED7}" type="presParOf" srcId="{3BCE4B74-F76F-4996-9629-AD84EC1D234B}" destId="{CEE32255-9003-45FA-8F93-6D8C85C6B2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20A6-1E6E-4647-8A6C-87F35EFFCECA}">
      <dsp:nvSpPr>
        <dsp:cNvPr id="0" name=""/>
        <dsp:cNvSpPr/>
      </dsp:nvSpPr>
      <dsp:spPr>
        <a:xfrm>
          <a:off x="-5599868" y="-857275"/>
          <a:ext cx="6667316" cy="6667316"/>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3C0F6-FF97-46F5-9817-BF02C5E4CF57}">
      <dsp:nvSpPr>
        <dsp:cNvPr id="0" name=""/>
        <dsp:cNvSpPr/>
      </dsp:nvSpPr>
      <dsp:spPr>
        <a:xfrm>
          <a:off x="466665" y="309448"/>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Standards – industry driven, Harmonised test methods – government driven</a:t>
          </a:r>
        </a:p>
      </dsp:txBody>
      <dsp:txXfrm>
        <a:off x="466665" y="309448"/>
        <a:ext cx="9384624" cy="619293"/>
      </dsp:txXfrm>
    </dsp:sp>
    <dsp:sp modelId="{20B041AD-B292-4C08-BFE3-67280BAF66A1}">
      <dsp:nvSpPr>
        <dsp:cNvPr id="0" name=""/>
        <dsp:cNvSpPr/>
      </dsp:nvSpPr>
      <dsp:spPr>
        <a:xfrm>
          <a:off x="79606" y="23203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7608D-DF0B-48C4-BE22-6BE00036BA13}">
      <dsp:nvSpPr>
        <dsp:cNvPr id="0" name=""/>
        <dsp:cNvSpPr/>
      </dsp:nvSpPr>
      <dsp:spPr>
        <a:xfrm>
          <a:off x="910433" y="1238092"/>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MAD: </a:t>
          </a:r>
          <a:r>
            <a:rPr lang="en-US" sz="2000" kern="1200" dirty="0"/>
            <a:t>“tested once, accepted for assessment everywhere”</a:t>
          </a:r>
          <a:endParaRPr lang="en-GB" sz="2000" kern="1200" noProof="0" dirty="0"/>
        </a:p>
      </dsp:txBody>
      <dsp:txXfrm>
        <a:off x="910433" y="1238092"/>
        <a:ext cx="8940857" cy="619293"/>
      </dsp:txXfrm>
    </dsp:sp>
    <dsp:sp modelId="{7E6AA524-C2D6-4C59-ABDD-365B9F520F9D}">
      <dsp:nvSpPr>
        <dsp:cNvPr id="0" name=""/>
        <dsp:cNvSpPr/>
      </dsp:nvSpPr>
      <dsp:spPr>
        <a:xfrm>
          <a:off x="523374" y="116068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5B2890-035E-44A1-BB86-D7A1D1087966}">
      <dsp:nvSpPr>
        <dsp:cNvPr id="0" name=""/>
        <dsp:cNvSpPr/>
      </dsp:nvSpPr>
      <dsp:spPr>
        <a:xfrm>
          <a:off x="1046634" y="2166735"/>
          <a:ext cx="8804656"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Standards and harmonised test methods are essential for all stakeholders</a:t>
          </a:r>
          <a:endParaRPr lang="en-GB" sz="2000" kern="1200" noProof="0" dirty="0"/>
        </a:p>
      </dsp:txBody>
      <dsp:txXfrm>
        <a:off x="1046634" y="2166735"/>
        <a:ext cx="8804656" cy="619293"/>
      </dsp:txXfrm>
    </dsp:sp>
    <dsp:sp modelId="{6C1CB074-A8CE-452A-8DA5-0C8FC64C03E4}">
      <dsp:nvSpPr>
        <dsp:cNvPr id="0" name=""/>
        <dsp:cNvSpPr/>
      </dsp:nvSpPr>
      <dsp:spPr>
        <a:xfrm>
          <a:off x="659575" y="2089323"/>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3169CE-4602-4336-BA67-D5260FBC5E8C}">
      <dsp:nvSpPr>
        <dsp:cNvPr id="0" name=""/>
        <dsp:cNvSpPr/>
      </dsp:nvSpPr>
      <dsp:spPr>
        <a:xfrm>
          <a:off x="910433" y="3095379"/>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A Standard Operating Procedure (SOP) is not (yet) a Test Guideline or a standard</a:t>
          </a:r>
          <a:endParaRPr lang="en-GB" sz="2000" kern="1200" noProof="0" dirty="0"/>
        </a:p>
      </dsp:txBody>
      <dsp:txXfrm>
        <a:off x="910433" y="3095379"/>
        <a:ext cx="8940857" cy="619293"/>
      </dsp:txXfrm>
    </dsp:sp>
    <dsp:sp modelId="{D5E99C7E-8895-4D86-B930-9CD151A9258B}">
      <dsp:nvSpPr>
        <dsp:cNvPr id="0" name=""/>
        <dsp:cNvSpPr/>
      </dsp:nvSpPr>
      <dsp:spPr>
        <a:xfrm>
          <a:off x="523374" y="301796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C3610-F3AE-4657-9C93-4D754EC6B565}">
      <dsp:nvSpPr>
        <dsp:cNvPr id="0" name=""/>
        <dsp:cNvSpPr/>
      </dsp:nvSpPr>
      <dsp:spPr>
        <a:xfrm>
          <a:off x="466665" y="4024022"/>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Getting involved as a scientist in the TG development is important and advantageous</a:t>
          </a:r>
        </a:p>
      </dsp:txBody>
      <dsp:txXfrm>
        <a:off x="466665" y="4024022"/>
        <a:ext cx="9384624" cy="619293"/>
      </dsp:txXfrm>
    </dsp:sp>
    <dsp:sp modelId="{CEE32255-9003-45FA-8F93-6D8C85C6B24B}">
      <dsp:nvSpPr>
        <dsp:cNvPr id="0" name=""/>
        <dsp:cNvSpPr/>
      </dsp:nvSpPr>
      <dsp:spPr>
        <a:xfrm>
          <a:off x="79606" y="394661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384A9-F9E5-4DD0-964B-79CA39678659}" type="datetimeFigureOut">
              <a:rPr lang="en-GB" smtClean="0"/>
              <a:t>22/09/2023</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3B08FF-F301-46C6-821F-B492A0A4170B}" type="slidenum">
              <a:rPr lang="en-GB" smtClean="0"/>
              <a:t>‹#›</a:t>
            </a:fld>
            <a:endParaRPr lang="en-GB"/>
          </a:p>
        </p:txBody>
      </p:sp>
    </p:spTree>
    <p:extLst>
      <p:ext uri="{BB962C8B-B14F-4D97-AF65-F5344CB8AC3E}">
        <p14:creationId xmlns:p14="http://schemas.microsoft.com/office/powerpoint/2010/main" val="21232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622E-F361-4426-B9CF-C3A03DAE11FF}" type="datetimeFigureOut">
              <a:rPr lang="en-GB" smtClean="0"/>
              <a:t>22/09/2023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F632C-5961-4B4E-B68F-22B0F25E2835}" type="slidenum">
              <a:rPr lang="en-GB" smtClean="0"/>
              <a:t>‹#›</a:t>
            </a:fld>
            <a:endParaRPr lang="en-GB"/>
          </a:p>
        </p:txBody>
      </p:sp>
    </p:spTree>
    <p:extLst>
      <p:ext uri="{BB962C8B-B14F-4D97-AF65-F5344CB8AC3E}">
        <p14:creationId xmlns:p14="http://schemas.microsoft.com/office/powerpoint/2010/main" val="731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galinstruments.oecd.org/en/instruments/26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legalinstruments.oecd.org/en/instruments/5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a:t>
            </a:fld>
            <a:endParaRPr lang="en-GB"/>
          </a:p>
        </p:txBody>
      </p:sp>
    </p:spTree>
    <p:extLst>
      <p:ext uri="{BB962C8B-B14F-4D97-AF65-F5344CB8AC3E}">
        <p14:creationId xmlns:p14="http://schemas.microsoft.com/office/powerpoint/2010/main" val="428365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schematic summarises how both OECD Test Guidelines and OECD GLP form the cornerstones of the MAD agreement.</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12</a:t>
            </a:fld>
            <a:endParaRPr lang="en-GB"/>
          </a:p>
        </p:txBody>
      </p:sp>
    </p:spTree>
    <p:extLst>
      <p:ext uri="{BB962C8B-B14F-4D97-AF65-F5344CB8AC3E}">
        <p14:creationId xmlns:p14="http://schemas.microsoft.com/office/powerpoint/2010/main" val="236314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scientists (and other experts and stakeholders),</a:t>
            </a:r>
            <a:r>
              <a:rPr lang="en-GB" baseline="0" dirty="0"/>
              <a:t> there are different ways to contribute to standardisation and harmonisation of test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 a result, there can be several benefits that come with the involvement: </a:t>
            </a:r>
          </a:p>
          <a:p>
            <a:endParaRPr lang="en-US" dirty="0"/>
          </a:p>
          <a:p>
            <a:r>
              <a:rPr lang="en-US" dirty="0"/>
              <a:t>The interaction with the National Coordinator as</a:t>
            </a:r>
            <a:r>
              <a:rPr lang="en-US" baseline="0" dirty="0"/>
              <a:t> well as with other experts offers a n</a:t>
            </a:r>
            <a:r>
              <a:rPr lang="en-US" dirty="0"/>
              <a:t>ew network and opportunities for a close connection with the scientific</a:t>
            </a:r>
            <a:r>
              <a:rPr lang="en-US" baseline="0" dirty="0"/>
              <a:t> community. </a:t>
            </a:r>
            <a:endParaRPr lang="en-US" sz="1100" dirty="0"/>
          </a:p>
          <a:p>
            <a:endParaRPr lang="en-US" dirty="0"/>
          </a:p>
          <a:p>
            <a:r>
              <a:rPr lang="en-US" dirty="0"/>
              <a:t>When participating in the</a:t>
            </a:r>
            <a:r>
              <a:rPr lang="en-US" baseline="0" dirty="0"/>
              <a:t> </a:t>
            </a:r>
            <a:r>
              <a:rPr lang="en-US" baseline="0" dirty="0" err="1"/>
              <a:t>standardisation</a:t>
            </a:r>
            <a:r>
              <a:rPr lang="en-US" baseline="0" dirty="0"/>
              <a:t> and </a:t>
            </a:r>
            <a:r>
              <a:rPr lang="en-US" baseline="0" dirty="0" err="1"/>
              <a:t>harmonisation</a:t>
            </a:r>
            <a:r>
              <a:rPr lang="en-US" baseline="0" dirty="0"/>
              <a:t> processes, experience is gained which can be v</a:t>
            </a:r>
            <a:r>
              <a:rPr lang="en-US" dirty="0"/>
              <a:t>aluable</a:t>
            </a:r>
            <a:r>
              <a:rPr lang="en-US" baseline="0" dirty="0"/>
              <a:t> for subsequent positions in industry etc. </a:t>
            </a:r>
          </a:p>
          <a:p>
            <a:endParaRPr lang="en-US" dirty="0"/>
          </a:p>
          <a:p>
            <a:r>
              <a:rPr lang="en-US" dirty="0"/>
              <a:t>Papers with regulatory</a:t>
            </a:r>
            <a:r>
              <a:rPr lang="en-US" baseline="0" dirty="0"/>
              <a:t> relevant topics are often cited within the context of regulatory developments.</a:t>
            </a:r>
          </a:p>
          <a:p>
            <a:r>
              <a:rPr lang="en-US" baseline="0" dirty="0"/>
              <a:t>In addition, following </a:t>
            </a:r>
            <a:r>
              <a:rPr lang="en-US" baseline="0" dirty="0" err="1"/>
              <a:t>standardised</a:t>
            </a:r>
            <a:r>
              <a:rPr lang="en-US" baseline="0" dirty="0"/>
              <a:t> and </a:t>
            </a:r>
            <a:r>
              <a:rPr lang="en-US" baseline="0" dirty="0" err="1"/>
              <a:t>harmonised</a:t>
            </a:r>
            <a:r>
              <a:rPr lang="en-US" baseline="0" dirty="0"/>
              <a:t> methods when performing science can improve the scientific work, facilitate repetition of experiments and thereby also contributes to a higher rate of citation. </a:t>
            </a:r>
            <a:br>
              <a:rPr lang="en-US" dirty="0"/>
            </a:br>
            <a:endParaRPr lang="en-US" dirty="0"/>
          </a:p>
        </p:txBody>
      </p:sp>
      <p:sp>
        <p:nvSpPr>
          <p:cNvPr id="4" name="Foliennummernplatzhalter 3"/>
          <p:cNvSpPr>
            <a:spLocks noGrp="1"/>
          </p:cNvSpPr>
          <p:nvPr>
            <p:ph type="sldNum" sz="quarter" idx="10"/>
          </p:nvPr>
        </p:nvSpPr>
        <p:spPr/>
        <p:txBody>
          <a:bodyPr/>
          <a:lstStyle/>
          <a:p>
            <a:fld id="{C35F632C-5961-4B4E-B68F-22B0F25E2835}" type="slidenum">
              <a:rPr lang="en-GB" smtClean="0"/>
              <a:t>13</a:t>
            </a:fld>
            <a:endParaRPr lang="en-GB"/>
          </a:p>
        </p:txBody>
      </p:sp>
    </p:spTree>
    <p:extLst>
      <p:ext uri="{BB962C8B-B14F-4D97-AF65-F5344CB8AC3E}">
        <p14:creationId xmlns:p14="http://schemas.microsoft.com/office/powerpoint/2010/main" val="54873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There are different ways</a:t>
            </a:r>
            <a:r>
              <a:rPr lang="en-GB" baseline="0" noProof="0" dirty="0"/>
              <a:t> how scientific work can be of use for standardisation and harmonisation. </a:t>
            </a:r>
          </a:p>
          <a:p>
            <a:endParaRPr lang="en-GB" baseline="0" noProof="0" dirty="0"/>
          </a:p>
          <a:p>
            <a:r>
              <a:rPr lang="en-GB" baseline="0" noProof="0" dirty="0"/>
              <a:t>It is important to think about whether the science fulfils a regulatory need. </a:t>
            </a:r>
          </a:p>
          <a:p>
            <a:endParaRPr lang="en-GB" baseline="0" noProof="0" dirty="0"/>
          </a:p>
          <a:p>
            <a:r>
              <a:rPr lang="en-GB" b="0" baseline="0" noProof="0" dirty="0"/>
              <a:t>Note that not every SOP needs to become a Test Guideline or standard to become useful.</a:t>
            </a:r>
          </a:p>
          <a:p>
            <a:endParaRPr lang="en-GB" baseline="0" noProof="0" dirty="0"/>
          </a:p>
          <a:p>
            <a:r>
              <a:rPr lang="en-GB" noProof="0" dirty="0"/>
              <a:t>The OECD launched a new programme on the development of </a:t>
            </a:r>
            <a:r>
              <a:rPr lang="en-GB" b="1" noProof="0" dirty="0"/>
              <a:t>Adverse Outcome Pathways (AOP) </a:t>
            </a:r>
            <a:r>
              <a:rPr lang="en-GB" noProof="0" dirty="0"/>
              <a:t>in 2012.</a:t>
            </a:r>
          </a:p>
          <a:p>
            <a:r>
              <a:rPr lang="en-GB" noProof="0" dirty="0"/>
              <a:t>An AOP is an analytical construct that describes a sequential chain of causally linked events at different levels of biological organisation that lead to an adverse health or ecotoxicological effect.</a:t>
            </a:r>
            <a:endParaRPr lang="en-GB" baseline="0" noProof="0" dirty="0"/>
          </a:p>
          <a:p>
            <a:r>
              <a:rPr lang="en-GB" noProof="0" dirty="0"/>
              <a:t>AOPs are the central element of a toxicological knowledge framework being built to support chemical risk assessment based on mechanistic reasoning.</a:t>
            </a:r>
          </a:p>
        </p:txBody>
      </p:sp>
      <p:sp>
        <p:nvSpPr>
          <p:cNvPr id="4" name="Foliennummernplatzhalter 3"/>
          <p:cNvSpPr>
            <a:spLocks noGrp="1"/>
          </p:cNvSpPr>
          <p:nvPr>
            <p:ph type="sldNum" sz="quarter" idx="10"/>
          </p:nvPr>
        </p:nvSpPr>
        <p:spPr/>
        <p:txBody>
          <a:bodyPr/>
          <a:lstStyle/>
          <a:p>
            <a:fld id="{C35F632C-5961-4B4E-B68F-22B0F25E2835}" type="slidenum">
              <a:rPr lang="en-GB" smtClean="0"/>
              <a:t>14</a:t>
            </a:fld>
            <a:endParaRPr lang="en-GB"/>
          </a:p>
        </p:txBody>
      </p:sp>
    </p:spTree>
    <p:extLst>
      <p:ext uri="{BB962C8B-B14F-4D97-AF65-F5344CB8AC3E}">
        <p14:creationId xmlns:p14="http://schemas.microsoft.com/office/powerpoint/2010/main" val="176477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15</a:t>
            </a:fld>
            <a:endParaRPr lang="en-GB"/>
          </a:p>
        </p:txBody>
      </p:sp>
    </p:spTree>
    <p:extLst>
      <p:ext uri="{BB962C8B-B14F-4D97-AF65-F5344CB8AC3E}">
        <p14:creationId xmlns:p14="http://schemas.microsoft.com/office/powerpoint/2010/main" val="132414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5F632C-5961-4B4E-B68F-22B0F25E2835}" type="slidenum">
              <a:rPr lang="en-GB" smtClean="0"/>
              <a:t>16</a:t>
            </a:fld>
            <a:endParaRPr lang="en-GB"/>
          </a:p>
        </p:txBody>
      </p:sp>
    </p:spTree>
    <p:extLst>
      <p:ext uri="{BB962C8B-B14F-4D97-AF65-F5344CB8AC3E}">
        <p14:creationId xmlns:p14="http://schemas.microsoft.com/office/powerpoint/2010/main" val="304279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0780A5"/>
                </a:solidFill>
                <a:effectLst/>
                <a:latin typeface="Montserrat" panose="00000500000000000000" pitchFamily="2" charset="0"/>
              </a:rPr>
              <a:t>The NanoHarmony project was funded through Europe’s Horizon 2020 research and innovation programme. Its mission has been to support the development of Test Guidelines and Guidance Documents for eight endpoints where nanomaterial-adapted test methods have been identified as a regulatory priority.  </a:t>
            </a:r>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These include endpoints on physicochemical properties (dissolution in water and biological media, surface chemistry, dustiness, and determination of nanomaterial concentrations in biological samples), on environmental endpoints (determining apparent bioaccumulation in fish, a scoping review on a tiered approach for bioaccumulation testing, recommendations for acute tests with nanomaterials in algae, daphnids and fish), and on human health endpoints (toxicokinetics, in vitro approach for intestinal fate). </a:t>
            </a:r>
            <a:r>
              <a:rPr lang="en-GB" b="0" i="0" noProof="0" dirty="0">
                <a:solidFill>
                  <a:srgbClr val="0780A5"/>
                </a:solidFill>
                <a:effectLst/>
                <a:latin typeface="Montserrat" panose="00000500000000000000" pitchFamily="2" charset="0"/>
              </a:rPr>
              <a:t>NanoHarmony coordinates the collection and use of available data and information to support the finalisation of these test method developments.</a:t>
            </a:r>
          </a:p>
          <a:p>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Furthermore, NanoHarmony has analysed processes in test method development to identify obstacles and options with the aim of further streamlining the TG development processes and to improve the engagement of key stakeholders therein. This has resulted in a White Paper with recommendations, and an online Process Mentor and Training Material to support stakeholders in the development of test guidelines.</a:t>
            </a:r>
          </a:p>
          <a:p>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noProof="0" dirty="0">
                <a:effectLst/>
                <a:latin typeface="Arial" panose="020B0604020202020204" pitchFamily="34" charset="0"/>
                <a:cs typeface="Times New Roman" panose="02020603050405020304" pitchFamily="18" charset="0"/>
              </a:rPr>
              <a:t>This training material has been developed to increase awareness among the different stakeholders on OECD, the OECD test guidelines programme and the process of developing test guidelines.</a:t>
            </a: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58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24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questions can be used for asking the audience prior</a:t>
            </a:r>
            <a:r>
              <a:rPr lang="en-GB" baseline="0" dirty="0"/>
              <a:t> to the training in order to learn more about the knowledge status of the audience. </a:t>
            </a:r>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6</a:t>
            </a:fld>
            <a:endParaRPr lang="en-GB"/>
          </a:p>
        </p:txBody>
      </p:sp>
    </p:spTree>
    <p:extLst>
      <p:ext uri="{BB962C8B-B14F-4D97-AF65-F5344CB8AC3E}">
        <p14:creationId xmlns:p14="http://schemas.microsoft.com/office/powerpoint/2010/main" val="234014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Standardised</a:t>
            </a:r>
            <a:r>
              <a:rPr lang="en-GB" sz="1200" kern="1200" baseline="0" dirty="0">
                <a:solidFill>
                  <a:schemeClr val="tx1"/>
                </a:solidFill>
                <a:effectLst/>
                <a:latin typeface="+mn-lt"/>
                <a:ea typeface="+mn-ea"/>
                <a:cs typeface="+mn-cs"/>
              </a:rPr>
              <a:t> and harmonised test methods enable the comparison of test results, generate trust in data obtained by performing tests following standardised and harmonised test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Thereby these </a:t>
            </a:r>
            <a:r>
              <a:rPr lang="en-GB" sz="1200" kern="1200" dirty="0">
                <a:solidFill>
                  <a:schemeClr val="tx1"/>
                </a:solidFill>
                <a:effectLst/>
                <a:latin typeface="+mn-lt"/>
                <a:ea typeface="+mn-ea"/>
                <a:cs typeface="+mn-cs"/>
              </a:rPr>
              <a:t>standardised</a:t>
            </a:r>
            <a:r>
              <a:rPr lang="en-GB" sz="1200" kern="1200" baseline="0" dirty="0">
                <a:solidFill>
                  <a:schemeClr val="tx1"/>
                </a:solidFill>
                <a:effectLst/>
                <a:latin typeface="+mn-lt"/>
                <a:ea typeface="+mn-ea"/>
                <a:cs typeface="+mn-cs"/>
              </a:rPr>
              <a:t> and harmonised test methods are important for various different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Besides many </a:t>
            </a:r>
            <a:r>
              <a:rPr lang="en-GB" sz="1200" b="1" kern="1200" baseline="0" dirty="0">
                <a:solidFill>
                  <a:srgbClr val="FF0000"/>
                </a:solidFill>
                <a:effectLst/>
                <a:latin typeface="+mn-lt"/>
                <a:ea typeface="+mn-ea"/>
                <a:cs typeface="+mn-cs"/>
              </a:rPr>
              <a:t>other </a:t>
            </a:r>
            <a:r>
              <a:rPr lang="en-GB" sz="1200" kern="1200" baseline="0" dirty="0">
                <a:solidFill>
                  <a:schemeClr val="tx1"/>
                </a:solidFill>
                <a:effectLst/>
                <a:latin typeface="+mn-lt"/>
                <a:ea typeface="+mn-ea"/>
                <a:cs typeface="+mn-cs"/>
              </a:rPr>
              <a:t>advantages, standardised and harmonised test methods are essential for regulatory purposes: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Regulation has to keep pace with innovation to assure a safe and trustworthy development of new techniques and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to make regulation enforceable, standardised and harmonised test methods are essential.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particularly important to have test methods ready and </a:t>
            </a:r>
            <a:r>
              <a:rPr lang="en-GB" sz="1200" b="1" kern="1200" dirty="0">
                <a:solidFill>
                  <a:schemeClr val="tx1"/>
                </a:solidFill>
                <a:effectLst/>
                <a:latin typeface="+mn-lt"/>
                <a:ea typeface="+mn-ea"/>
                <a:cs typeface="+mn-cs"/>
              </a:rPr>
              <a:t>up-to-date</a:t>
            </a:r>
            <a:r>
              <a:rPr lang="en-GB" sz="1200" kern="1200" dirty="0">
                <a:solidFill>
                  <a:schemeClr val="tx1"/>
                </a:solidFill>
                <a:effectLst/>
                <a:latin typeface="+mn-lt"/>
                <a:ea typeface="+mn-ea"/>
                <a:cs typeface="+mn-cs"/>
              </a:rPr>
              <a:t> that are applicable to the respective materials, usable to test for the required endpoints and operable by testing laboratories and industries. </a:t>
            </a:r>
            <a:endParaRPr lang="de-DE"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7</a:t>
            </a:fld>
            <a:endParaRPr lang="en-GB"/>
          </a:p>
        </p:txBody>
      </p:sp>
    </p:spTree>
    <p:extLst>
      <p:ext uri="{BB962C8B-B14F-4D97-AF65-F5344CB8AC3E}">
        <p14:creationId xmlns:p14="http://schemas.microsoft.com/office/powerpoint/2010/main" val="229377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There are different standardisation</a:t>
            </a:r>
            <a:r>
              <a:rPr lang="en-GB" baseline="0" dirty="0"/>
              <a:t> and harmonisation bodies with different purposes, different organisational structures and different ways of standardisation and harmonisation of test methods. </a:t>
            </a:r>
          </a:p>
          <a:p>
            <a:r>
              <a:rPr lang="en-GB" baseline="0" dirty="0"/>
              <a:t>Some of them act globally, whereas others are producing national standards.</a:t>
            </a:r>
          </a:p>
          <a:p>
            <a:r>
              <a:rPr lang="en-GB" baseline="0" dirty="0"/>
              <a:t>Many of the international standards are further used in national regulation. Committees at national level mirror those at international level and support transfer of knowledge. </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8</a:t>
            </a:fld>
            <a:endParaRPr lang="en-GB"/>
          </a:p>
        </p:txBody>
      </p:sp>
    </p:spTree>
    <p:extLst>
      <p:ext uri="{BB962C8B-B14F-4D97-AF65-F5344CB8AC3E}">
        <p14:creationId xmlns:p14="http://schemas.microsoft.com/office/powerpoint/2010/main" val="273570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main difference of standardised and harmonised test methods is there driving force: Standardised methods are mainly driven by needs from industry. Harmonised methods are mainly driven by regulatory needs. Hence, they fulfil specific p</a:t>
            </a:r>
            <a:r>
              <a:rPr lang="en-GB" b="0" baseline="0" dirty="0"/>
              <a:t>urposes. This is also reflected in the way they are described and in their content. </a:t>
            </a:r>
          </a:p>
          <a:p>
            <a:endParaRPr lang="en-GB" b="0" baseline="0" dirty="0"/>
          </a:p>
          <a:p>
            <a:r>
              <a:rPr lang="en-GB" dirty="0"/>
              <a:t>The NanoHarmony Training Material is focused on the OECD processes.</a:t>
            </a:r>
          </a:p>
          <a:p>
            <a:r>
              <a:rPr lang="en-GB" baseline="0" dirty="0"/>
              <a:t>When the </a:t>
            </a:r>
            <a:r>
              <a:rPr lang="en-GB" dirty="0"/>
              <a:t>NanoHarmony Training Material indicates </a:t>
            </a:r>
            <a:r>
              <a:rPr lang="en-GB" baseline="0" dirty="0"/>
              <a:t>OECD TGs/GDs it </a:t>
            </a:r>
            <a:r>
              <a:rPr lang="en-GB" dirty="0"/>
              <a:t>may use the term “</a:t>
            </a:r>
            <a:r>
              <a:rPr lang="en-GB" baseline="0" dirty="0"/>
              <a:t>harmonised test methods”. </a:t>
            </a:r>
          </a:p>
        </p:txBody>
      </p:sp>
      <p:sp>
        <p:nvSpPr>
          <p:cNvPr id="4" name="Slide Number Placeholder 3"/>
          <p:cNvSpPr>
            <a:spLocks noGrp="1"/>
          </p:cNvSpPr>
          <p:nvPr>
            <p:ph type="sldNum" sz="quarter" idx="5"/>
          </p:nvPr>
        </p:nvSpPr>
        <p:spPr/>
        <p:txBody>
          <a:bodyPr/>
          <a:lstStyle/>
          <a:p>
            <a:fld id="{C35F632C-5961-4B4E-B68F-22B0F25E2835}" type="slidenum">
              <a:rPr lang="en-GB" smtClean="0"/>
              <a:t>9</a:t>
            </a:fld>
            <a:endParaRPr lang="en-GB"/>
          </a:p>
        </p:txBody>
      </p:sp>
    </p:spTree>
    <p:extLst>
      <p:ext uri="{BB962C8B-B14F-4D97-AF65-F5344CB8AC3E}">
        <p14:creationId xmlns:p14="http://schemas.microsoft.com/office/powerpoint/2010/main" val="80371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Together with governments, policy makers and citizens, OECD works on establishing evidence-based international standards and finding solutions to a range of social, economic and environmental challenges.</a:t>
            </a:r>
          </a:p>
          <a:p>
            <a:r>
              <a:rPr lang="en-US" dirty="0"/>
              <a:t>From improving economic performance and creating jobs to fostering strong education and fighting international tax evasion, OECD provides a unique forum and knowledge hub for data and analysis, exchange of experiences, best-practice sharing, and advice on public policies and international standard-setting.</a:t>
            </a:r>
            <a:endParaRPr lang="en-GB"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10</a:t>
            </a:fld>
            <a:endParaRPr lang="en-GB"/>
          </a:p>
        </p:txBody>
      </p:sp>
    </p:spTree>
    <p:extLst>
      <p:ext uri="{BB962C8B-B14F-4D97-AF65-F5344CB8AC3E}">
        <p14:creationId xmlns:p14="http://schemas.microsoft.com/office/powerpoint/2010/main" val="171427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mutual acceptance of data is an important cornerstone of the OECD Chemicals Programme. </a:t>
            </a:r>
          </a:p>
          <a:p>
            <a:endParaRPr lang="en-GB" dirty="0"/>
          </a:p>
          <a:p>
            <a:r>
              <a:rPr lang="en-GB" dirty="0"/>
              <a:t>It is a legally binding agreement</a:t>
            </a:r>
            <a:r>
              <a:rPr lang="en-US" sz="1800" b="0" i="0" dirty="0">
                <a:solidFill>
                  <a:srgbClr val="000000"/>
                </a:solidFill>
                <a:effectLst/>
                <a:latin typeface="Century Gothic" panose="020B0502020202020204" pitchFamily="34" charset="0"/>
              </a:rPr>
              <a:t> composed of three OECD Council Acts (adopted by OECD ambassadors):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1981 </a:t>
            </a:r>
            <a:r>
              <a:rPr lang="en-US" sz="1800" b="0" i="0" u="sng" dirty="0">
                <a:solidFill>
                  <a:srgbClr val="2973BD"/>
                </a:solidFill>
                <a:effectLst/>
                <a:latin typeface="Century Gothic" panose="020B0502020202020204" pitchFamily="34" charset="0"/>
                <a:hlinkClick r:id="rId3" tooltip="Decision of the Council concerning the Mutual Acceptance of Data in the Assessment of Chemicals"/>
              </a:rPr>
              <a:t>Council Decision on the Mutual Acceptance of Data in the Assessment of Chemicals</a:t>
            </a:r>
            <a:r>
              <a:rPr lang="en-US" sz="1800" b="0" i="0" dirty="0">
                <a:solidFill>
                  <a:srgbClr val="000000"/>
                </a:solidFill>
                <a:effectLst/>
                <a:latin typeface="Century Gothic" panose="020B0502020202020204" pitchFamily="34" charset="0"/>
              </a:rPr>
              <a:t> (revised in 1997) that states that test study data generated in any member country in accordance with OECD Test Guidelines and Principles of Good Laboratory Practice (GLP) shall be accepted in other member countries for assessment purposes and other uses relating to the protection of human health and the environment.</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1989 </a:t>
            </a:r>
            <a:r>
              <a:rPr lang="en-US" sz="1800" b="0" i="0" u="sng" dirty="0">
                <a:solidFill>
                  <a:srgbClr val="2973BD"/>
                </a:solidFill>
                <a:effectLst/>
                <a:latin typeface="Century Gothic" panose="020B0502020202020204" pitchFamily="34" charset="0"/>
                <a:hlinkClick r:id="rId4" tooltip="Decision-Recommendation of the Council on Compliance with Principles of Good Laboratory Practice "/>
              </a:rPr>
              <a:t>Council Decision-Recommendation on Compliance with Principles of Good Laboratory Practices</a:t>
            </a:r>
            <a:r>
              <a:rPr lang="en-US" sz="1800" b="0" i="0" dirty="0">
                <a:solidFill>
                  <a:srgbClr val="000000"/>
                </a:solidFill>
                <a:effectLst/>
                <a:latin typeface="Century Gothic" panose="020B0502020202020204" pitchFamily="34" charset="0"/>
              </a:rPr>
              <a:t> which establishes procedures for monitoring GLP compliance through government inspections and study audits as well as a framework for international liaison among monitoring and data-receiving authorities.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1997 Council Decision on the Adherence of Non-Member countries to the Council Acts related to the Mutual Acceptance of Data in the Assessment of Chemicals that sets out a step-wise procedure for non-OECD economies to take part as full members in this system. </a:t>
            </a:r>
          </a:p>
          <a:p>
            <a:pPr marL="0" indent="0" algn="l">
              <a:buFont typeface="Arial" panose="020B0604020202020204" pitchFamily="34" charset="0"/>
              <a:buNone/>
            </a:pPr>
            <a:endParaRPr lang="en-GB" dirty="0"/>
          </a:p>
          <a:p>
            <a:r>
              <a:rPr lang="en-GB" dirty="0"/>
              <a:t>On its website OECD states that “</a:t>
            </a:r>
            <a:r>
              <a:rPr lang="en-US" sz="1800" b="0" i="0" dirty="0">
                <a:solidFill>
                  <a:srgbClr val="FFFFFF"/>
                </a:solidFill>
                <a:effectLst/>
                <a:latin typeface="Century Gothic" panose="020B0502020202020204" pitchFamily="34" charset="0"/>
              </a:rPr>
              <a:t>By reducing duplication, and creating a framework for the sharing of work, the MAD system saves governments and industry around </a:t>
            </a:r>
            <a:r>
              <a:rPr lang="en-US" sz="1800" b="1" i="0" dirty="0">
                <a:solidFill>
                  <a:srgbClr val="FFFFFF"/>
                </a:solidFill>
                <a:effectLst/>
                <a:latin typeface="Century Gothic" panose="020B0502020202020204" pitchFamily="34" charset="0"/>
              </a:rPr>
              <a:t>€ 309 million each year, </a:t>
            </a:r>
            <a:r>
              <a:rPr lang="en-US" sz="1800" b="0" i="0" dirty="0">
                <a:solidFill>
                  <a:srgbClr val="FFFFFF"/>
                </a:solidFill>
                <a:effectLst/>
                <a:latin typeface="Century Gothic" panose="020B0502020202020204" pitchFamily="34" charset="0"/>
              </a:rPr>
              <a:t>as well as reduces the number of animals used in such testing.” </a:t>
            </a:r>
          </a:p>
          <a:p>
            <a:endParaRPr lang="en-US" sz="1800" b="0" i="0" dirty="0">
              <a:solidFill>
                <a:srgbClr val="FFFFFF"/>
              </a:solidFill>
              <a:effectLst/>
              <a:latin typeface="Century Gothic" panose="020B0502020202020204" pitchFamily="34" charset="0"/>
            </a:endParaRPr>
          </a:p>
          <a:p>
            <a:r>
              <a:rPr lang="en-US" sz="1800" b="0" i="0" dirty="0">
                <a:solidFill>
                  <a:srgbClr val="FFFFFF"/>
                </a:solidFill>
                <a:effectLst/>
                <a:latin typeface="Century Gothic" panose="020B0502020202020204" pitchFamily="34" charset="0"/>
              </a:rPr>
              <a:t>The website also provides a short </a:t>
            </a:r>
            <a:r>
              <a:rPr lang="en-US" sz="1800" b="0" i="0" dirty="0" err="1">
                <a:solidFill>
                  <a:srgbClr val="FFFFFF"/>
                </a:solidFill>
                <a:effectLst/>
                <a:latin typeface="Century Gothic" panose="020B0502020202020204" pitchFamily="34" charset="0"/>
              </a:rPr>
              <a:t>youtube</a:t>
            </a:r>
            <a:r>
              <a:rPr lang="en-US" sz="1800" b="0" i="0" dirty="0">
                <a:solidFill>
                  <a:srgbClr val="FFFFFF"/>
                </a:solidFill>
                <a:effectLst/>
                <a:latin typeface="Century Gothic" panose="020B0502020202020204" pitchFamily="34" charset="0"/>
              </a:rPr>
              <a:t>-video (2m44s) that explains the MAD.</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11</a:t>
            </a:fld>
            <a:endParaRPr lang="en-GB"/>
          </a:p>
        </p:txBody>
      </p:sp>
    </p:spTree>
    <p:extLst>
      <p:ext uri="{BB962C8B-B14F-4D97-AF65-F5344CB8AC3E}">
        <p14:creationId xmlns:p14="http://schemas.microsoft.com/office/powerpoint/2010/main" val="1600530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6000" y="1826945"/>
            <a:ext cx="5948885" cy="2387600"/>
          </a:xfrm>
        </p:spPr>
        <p:txBody>
          <a:bodyPr lIns="18000" tIns="18000" rIns="18000" bIns="18000" anchor="b">
            <a:noAutofit/>
          </a:bodyPr>
          <a:lstStyle>
            <a:lvl1pPr algn="ctr">
              <a:defRPr sz="44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306000" y="4551343"/>
            <a:ext cx="5948885" cy="1655762"/>
          </a:xfrm>
        </p:spPr>
        <p:txBody>
          <a:bodyPr lIns="18000" tIns="18000" rIns="18000" bIns="18000">
            <a:noAutofit/>
          </a:bodyPr>
          <a:lstStyle>
            <a:lvl1pPr marL="0" indent="0" algn="ctr">
              <a:buNone/>
              <a:defRPr sz="3200">
                <a:solidFill>
                  <a:schemeClr val="bg1"/>
                </a:solidFill>
              </a:defRPr>
            </a:lvl1pPr>
          </a:lstStyle>
          <a:p>
            <a:endParaRPr lang="en-GB" noProof="0" dirty="0"/>
          </a:p>
        </p:txBody>
      </p:sp>
    </p:spTree>
    <p:extLst>
      <p:ext uri="{BB962C8B-B14F-4D97-AF65-F5344CB8AC3E}">
        <p14:creationId xmlns:p14="http://schemas.microsoft.com/office/powerpoint/2010/main" val="335427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endParaRPr lang="de-DE" dirty="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a:t>From science to standards and harmonised OECD Test Guidelines</a:t>
            </a:r>
            <a:endParaRPr lang="de-DE"/>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de-DE" smtClean="0"/>
              <a:pPr/>
              <a:t>‹#›</a:t>
            </a:fld>
            <a:endParaRPr lang="de-DE"/>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a:lnSpc>
                <a:spcPct val="100000"/>
              </a:lnSpc>
              <a:spcBef>
                <a:spcPts val="500"/>
              </a:spcBef>
              <a:defRPr/>
            </a:lvl1pPr>
            <a:lvl2pPr>
              <a:lnSpc>
                <a:spcPct val="100000"/>
              </a:lnSpc>
              <a:spcBef>
                <a:spcPts val="300"/>
              </a:spcBef>
              <a:defRPr/>
            </a:lvl2pPr>
            <a:lvl3pPr>
              <a:lnSpc>
                <a:spcPct val="100000"/>
              </a:lnSpc>
              <a:spcBef>
                <a:spcPts val="200"/>
              </a:spcBef>
              <a:defRPr/>
            </a:lvl3p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4245756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7" name="Datumsplatzhalter 6"/>
          <p:cNvSpPr>
            <a:spLocks noGrp="1"/>
          </p:cNvSpPr>
          <p:nvPr>
            <p:ph type="dt" sz="half" idx="10"/>
          </p:nvPr>
        </p:nvSpPr>
        <p:spPr/>
        <p:txBody>
          <a:bodyPr/>
          <a:lstStyle>
            <a:lvl1pPr>
              <a:defRPr>
                <a:solidFill>
                  <a:schemeClr val="bg1"/>
                </a:solidFill>
              </a:defRPr>
            </a:lvl1pPr>
          </a:lstStyle>
          <a:p>
            <a:endParaRPr lang="en-GB"/>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US"/>
              <a:t>From science to standards and harmonised OECD Test Guidelines</a:t>
            </a:r>
            <a:endParaRPr lang="en-GB"/>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smtClean="0"/>
              <a:pPr/>
              <a:t>‹#›</a:t>
            </a:fld>
            <a:endParaRPr lang="en-GB"/>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90000"/>
              </a:lnSpc>
              <a:spcBef>
                <a:spcPct val="0"/>
              </a:spcBef>
              <a:buNone/>
              <a:defRPr lang="de-DE" sz="3200" kern="1200" dirty="0">
                <a:solidFill>
                  <a:schemeClr val="bg1"/>
                </a:solidFill>
                <a:latin typeface="+mn-lt"/>
                <a:ea typeface="+mj-ea"/>
                <a:cs typeface="+mj-cs"/>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282729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b="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
        <p:nvSpPr>
          <p:cNvPr id="9" name="Fußzeilenplatzhalter 4"/>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dirty="0"/>
              <a:t>From science to standards and </a:t>
            </a:r>
            <a:r>
              <a:rPr lang="en-US" dirty="0" err="1"/>
              <a:t>harmonised</a:t>
            </a:r>
            <a:r>
              <a:rPr lang="en-US" dirty="0"/>
              <a:t> OECD Test Guidelines</a:t>
            </a:r>
            <a:endParaRPr lang="de-DE" dirty="0"/>
          </a:p>
        </p:txBody>
      </p:sp>
    </p:spTree>
    <p:extLst>
      <p:ext uri="{BB962C8B-B14F-4D97-AF65-F5344CB8AC3E}">
        <p14:creationId xmlns:p14="http://schemas.microsoft.com/office/powerpoint/2010/main" val="15774231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379" y="1826945"/>
            <a:ext cx="5390707" cy="2387600"/>
          </a:xfrm>
        </p:spPr>
        <p:txBody>
          <a:bodyPr anchor="b"/>
          <a:lstStyle>
            <a:lvl1pPr algn="ctr">
              <a:defRPr sz="60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473379" y="4551343"/>
            <a:ext cx="6369184" cy="1655762"/>
          </a:xfrm>
        </p:spPr>
        <p:txBody>
          <a:bodyPr/>
          <a:lstStyle>
            <a:lvl1pPr>
              <a:defRPr>
                <a:solidFill>
                  <a:schemeClr val="bg1"/>
                </a:solidFill>
              </a:defRPr>
            </a:lvl1pPr>
          </a:lstStyle>
          <a:p>
            <a:endParaRPr lang="en-GB" noProof="0" dirty="0"/>
          </a:p>
        </p:txBody>
      </p:sp>
    </p:spTree>
    <p:extLst>
      <p:ext uri="{BB962C8B-B14F-4D97-AF65-F5344CB8AC3E}">
        <p14:creationId xmlns:p14="http://schemas.microsoft.com/office/powerpoint/2010/main" val="382205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42508250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8200" y="2505075"/>
            <a:ext cx="5157787" cy="3684588"/>
          </a:xfrm>
        </p:spPr>
        <p:txBody>
          <a:bodyPr/>
          <a:lstStyle>
            <a:lvl1pPr>
              <a:defRPr lang="de-DE" sz="2400" kern="1200" dirty="0" smtClean="0">
                <a:solidFill>
                  <a:schemeClr val="tx1"/>
                </a:solidFill>
                <a:latin typeface="+mn-lt"/>
                <a:ea typeface="+mn-ea"/>
                <a:cs typeface="+mn-cs"/>
              </a:defRPr>
            </a:lvl1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lvl1pPr marL="228600" indent="-228600">
              <a:defRPr lang="de-DE" sz="2400" kern="1200" dirty="0" smtClean="0">
                <a:solidFill>
                  <a:schemeClr val="tx1"/>
                </a:solidFill>
                <a:latin typeface="+mn-lt"/>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Char char="•"/>
            </a:pPr>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a:t>From science to standards and harmonised OECD Test Guidelines</a:t>
            </a:r>
            <a:endParaRPr lang="de-DE"/>
          </a:p>
        </p:txBody>
      </p:sp>
      <p:sp>
        <p:nvSpPr>
          <p:cNvPr id="9" name="Foliennummernplatzhalter 8"/>
          <p:cNvSpPr>
            <a:spLocks noGrp="1"/>
          </p:cNvSpPr>
          <p:nvPr>
            <p:ph type="sldNum" sz="quarter" idx="12"/>
          </p:nvPr>
        </p:nvSpPr>
        <p:spPr/>
        <p:txBody>
          <a:bodyPr/>
          <a:lstStyle/>
          <a:p>
            <a:fld id="{D642EF81-E391-43A4-A2D1-0ECC9424490D}" type="slidenum">
              <a:rPr lang="de-DE" smtClean="0"/>
              <a:t>‹#›</a:t>
            </a:fld>
            <a:endParaRPr lang="de-DE"/>
          </a:p>
        </p:txBody>
      </p:sp>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itel 1"/>
          <p:cNvSpPr>
            <a:spLocks noGrp="1"/>
          </p:cNvSpPr>
          <p:nvPr>
            <p:ph type="title"/>
          </p:nvPr>
        </p:nvSpPr>
        <p:spPr>
          <a:xfrm>
            <a:off x="304350" y="191154"/>
            <a:ext cx="7666832" cy="994414"/>
          </a:xfrm>
        </p:spPr>
        <p:txBody>
          <a:bodyPr>
            <a:normAutofit/>
          </a:bodyPr>
          <a:lstStyle>
            <a:lvl1pPr algn="l" defTabSz="914400" rtl="0" eaLnBrk="1" latinLnBrk="0" hangingPunct="1">
              <a:lnSpc>
                <a:spcPct val="90000"/>
              </a:lnSpc>
              <a:spcBef>
                <a:spcPct val="0"/>
              </a:spcBef>
              <a:buNone/>
              <a:defRPr lang="de-DE" sz="3200" kern="1200" dirty="0">
                <a:solidFill>
                  <a:schemeClr val="bg1"/>
                </a:solidFill>
                <a:latin typeface="+mj-lt"/>
                <a:ea typeface="+mj-ea"/>
                <a:cs typeface="+mj-cs"/>
              </a:defRPr>
            </a:lvl1pPr>
          </a:lstStyle>
          <a:p>
            <a:r>
              <a:rPr lang="de-DE" dirty="0"/>
              <a:t>Titelmasterformat durch Klicken</a:t>
            </a:r>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1098680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5125"/>
            <a:ext cx="11502000" cy="1325563"/>
          </a:xfrm>
          <a:prstGeom prst="rect">
            <a:avLst/>
          </a:prstGeom>
        </p:spPr>
        <p:txBody>
          <a:bodyPr vert="horz" lIns="36000" tIns="18000" rIns="36000" bIns="18000" rtlCol="0" anchor="ctr">
            <a:noAutofit/>
          </a:bodyPr>
          <a:lstStyle/>
          <a:p>
            <a:r>
              <a:rPr lang="en-GB" noProof="0"/>
              <a:t>Titelmasterformat durch Klicken bearbeiten</a:t>
            </a:r>
          </a:p>
        </p:txBody>
      </p:sp>
      <p:sp>
        <p:nvSpPr>
          <p:cNvPr id="3" name="Textplatzhalter 2"/>
          <p:cNvSpPr>
            <a:spLocks noGrp="1"/>
          </p:cNvSpPr>
          <p:nvPr>
            <p:ph type="body" idx="1"/>
          </p:nvPr>
        </p:nvSpPr>
        <p:spPr>
          <a:xfrm>
            <a:off x="306000" y="1825625"/>
            <a:ext cx="11502000" cy="4351338"/>
          </a:xfrm>
          <a:prstGeom prst="rect">
            <a:avLst/>
          </a:prstGeom>
        </p:spPr>
        <p:txBody>
          <a:bodyPr vert="horz" lIns="36000" tIns="18000" rIns="36000" bIns="18000" rtlCol="0">
            <a:no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4" name="Datumsplatzhalter 3"/>
          <p:cNvSpPr>
            <a:spLocks noGrp="1"/>
          </p:cNvSpPr>
          <p:nvPr>
            <p:ph type="dt" sz="half" idx="2"/>
          </p:nvPr>
        </p:nvSpPr>
        <p:spPr>
          <a:xfrm>
            <a:off x="306000" y="6356350"/>
            <a:ext cx="1376885" cy="365125"/>
          </a:xfrm>
          <a:prstGeom prst="rect">
            <a:avLst/>
          </a:prstGeom>
        </p:spPr>
        <p:txBody>
          <a:bodyPr vert="horz" lIns="36000" tIns="18000" rIns="36000" bIns="18000" rtlCol="0" anchor="ctr">
            <a:noAutofit/>
          </a:bodyPr>
          <a:lstStyle>
            <a:lvl1pPr algn="l">
              <a:defRPr sz="1200">
                <a:solidFill>
                  <a:schemeClr val="tx1">
                    <a:tint val="75000"/>
                  </a:schemeClr>
                </a:solidFill>
                <a:latin typeface="+mn-lt"/>
              </a:defRPr>
            </a:lvl1pPr>
          </a:lstStyle>
          <a:p>
            <a:endParaRPr lang="en-GB" dirty="0"/>
          </a:p>
        </p:txBody>
      </p:sp>
      <p:sp>
        <p:nvSpPr>
          <p:cNvPr id="5" name="Fußzeilenplatzhalter 4"/>
          <p:cNvSpPr>
            <a:spLocks noGrp="1"/>
          </p:cNvSpPr>
          <p:nvPr>
            <p:ph type="ftr" sz="quarter" idx="3"/>
          </p:nvPr>
        </p:nvSpPr>
        <p:spPr>
          <a:xfrm>
            <a:off x="1843391" y="6356350"/>
            <a:ext cx="8647889" cy="365125"/>
          </a:xfrm>
          <a:prstGeom prst="rect">
            <a:avLst/>
          </a:prstGeom>
        </p:spPr>
        <p:txBody>
          <a:bodyPr vert="horz" lIns="36000" tIns="18000" rIns="36000" bIns="18000" rtlCol="0" anchor="ctr">
            <a:noAutofit/>
          </a:bodyPr>
          <a:lstStyle>
            <a:lvl1pPr algn="ctr">
              <a:defRPr sz="1200">
                <a:solidFill>
                  <a:schemeClr val="tx1">
                    <a:tint val="75000"/>
                  </a:schemeClr>
                </a:solidFill>
                <a:latin typeface="+mn-lt"/>
              </a:defRPr>
            </a:lvl1pPr>
          </a:lstStyle>
          <a:p>
            <a:r>
              <a:rPr lang="en-US"/>
              <a:t>From science to standards and harmonised OECD Test Guidelines</a:t>
            </a:r>
            <a:endParaRPr lang="en-GB" dirty="0"/>
          </a:p>
        </p:txBody>
      </p:sp>
      <p:sp>
        <p:nvSpPr>
          <p:cNvPr id="6" name="Foliennummernplatzhalter 5"/>
          <p:cNvSpPr>
            <a:spLocks noGrp="1"/>
          </p:cNvSpPr>
          <p:nvPr>
            <p:ph type="sldNum" sz="quarter" idx="4"/>
          </p:nvPr>
        </p:nvSpPr>
        <p:spPr>
          <a:xfrm>
            <a:off x="10651786" y="6356350"/>
            <a:ext cx="1156213" cy="365125"/>
          </a:xfrm>
          <a:prstGeom prst="rect">
            <a:avLst/>
          </a:prstGeom>
        </p:spPr>
        <p:txBody>
          <a:bodyPr vert="horz" lIns="36000" tIns="18000" rIns="36000" bIns="18000" rtlCol="0" anchor="ctr">
            <a:noAutofit/>
          </a:bodyPr>
          <a:lstStyle>
            <a:lvl1pPr algn="r">
              <a:defRPr sz="1200">
                <a:solidFill>
                  <a:schemeClr val="tx1">
                    <a:tint val="75000"/>
                  </a:schemeClr>
                </a:solidFill>
                <a:latin typeface="+mn-lt"/>
              </a:defRPr>
            </a:lvl1pPr>
          </a:lstStyle>
          <a:p>
            <a:fld id="{D642EF81-E391-43A4-A2D1-0ECC9424490D}" type="slidenum">
              <a:rPr lang="en-GB" smtClean="0"/>
              <a:pPr/>
              <a:t>‹#›</a:t>
            </a:fld>
            <a:endParaRPr lang="en-GB"/>
          </a:p>
        </p:txBody>
      </p:sp>
    </p:spTree>
    <p:extLst>
      <p:ext uri="{BB962C8B-B14F-4D97-AF65-F5344CB8AC3E}">
        <p14:creationId xmlns:p14="http://schemas.microsoft.com/office/powerpoint/2010/main" val="57703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9"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Calibri" panose="020F050202020403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From science to standards and harmonised OECD Test Guidelines</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EF81-E391-43A4-A2D1-0ECC9424490D}" type="slidenum">
              <a:rPr lang="de-DE" smtClean="0"/>
              <a:t>‹#›</a:t>
            </a:fld>
            <a:endParaRPr lang="de-DE"/>
          </a:p>
        </p:txBody>
      </p:sp>
    </p:spTree>
    <p:extLst>
      <p:ext uri="{BB962C8B-B14F-4D97-AF65-F5344CB8AC3E}">
        <p14:creationId xmlns:p14="http://schemas.microsoft.com/office/powerpoint/2010/main" val="23107145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oecd.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chemicalsafety/testing/mutualacceptanceofdatamad.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oe.cd/chemicals-costs"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oecd.org/chemicalsafety/testing/chemicalstestingdraftoecdguidelinesforthetestingofchemicals-sections1-5.htm" TargetMode="External"/><Relationship Id="rId4" Type="http://schemas.openxmlformats.org/officeDocument/2006/relationships/hyperlink" Target="https://www.oecd.org/chemicalsafety/testing/adverse-outcome-pathways-molecular-screening-and-toxicogenomics.ht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testguideline-development.or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nanosafetycluster.eu/" TargetMode="External"/><Relationship Id="rId3" Type="http://schemas.openxmlformats.org/officeDocument/2006/relationships/hyperlink" Target="https://www.cencenelec.eu/" TargetMode="External"/><Relationship Id="rId7" Type="http://schemas.openxmlformats.org/officeDocument/2006/relationships/hyperlink" Target="http://www.oecd.org/chemicalsafety/testing/adverse-outcome-pathways-molecular-screening-and-toxicogenomics.htm" TargetMode="External"/><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oecd.org/chemicalsafety/testing/oecd-guidelines-testing-chemicals-related-documents.htm" TargetMode="External"/><Relationship Id="rId11" Type="http://schemas.openxmlformats.org/officeDocument/2006/relationships/image" Target="../media/image30.png"/><Relationship Id="rId5" Type="http://schemas.openxmlformats.org/officeDocument/2006/relationships/hyperlink" Target="https://www.youtube.com/watch?v=dD7e1sfsh3A&amp;t=6s" TargetMode="External"/><Relationship Id="rId10" Type="http://schemas.openxmlformats.org/officeDocument/2006/relationships/hyperlink" Target="https://www.youtube.com/playlist?list=PLl8XHGDKVfG7jZ0i0mkXOua3YLkMLSCSh" TargetMode="External"/><Relationship Id="rId4" Type="http://schemas.openxmlformats.org/officeDocument/2006/relationships/hyperlink" Target="http://www.oecd.org/env/ehs/mutualacceptanceofdatamad.htm" TargetMode="External"/><Relationship Id="rId9" Type="http://schemas.openxmlformats.org/officeDocument/2006/relationships/hyperlink" Target="http://www.nanoharmony.e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nanoharmony.e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testguideline-development.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iso.org/" TargetMode="External"/><Relationship Id="rId5" Type="http://schemas.openxmlformats.org/officeDocument/2006/relationships/hyperlink" Target="http://www.oecd.org/"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6062" y="1826945"/>
            <a:ext cx="6342845" cy="4092592"/>
          </a:xfrm>
        </p:spPr>
        <p:txBody>
          <a:bodyPr anchor="ctr"/>
          <a:lstStyle/>
          <a:p>
            <a:r>
              <a:rPr lang="en-GB" sz="3600" dirty="0"/>
              <a:t>From science to standards and </a:t>
            </a:r>
            <a:br>
              <a:rPr lang="en-GB" sz="3600" dirty="0"/>
            </a:br>
            <a:r>
              <a:rPr lang="en-GB" sz="3600" dirty="0"/>
              <a:t>harmonised OECD Test Guidelines</a:t>
            </a:r>
            <a:br>
              <a:rPr lang="en-GB" dirty="0"/>
            </a:br>
            <a:br>
              <a:rPr lang="en-GB" dirty="0"/>
            </a:br>
            <a:r>
              <a:rPr lang="en-GB" sz="3200" dirty="0"/>
              <a:t>NanoHarmony Training</a:t>
            </a:r>
          </a:p>
        </p:txBody>
      </p:sp>
    </p:spTree>
    <p:extLst>
      <p:ext uri="{BB962C8B-B14F-4D97-AF65-F5344CB8AC3E}">
        <p14:creationId xmlns:p14="http://schemas.microsoft.com/office/powerpoint/2010/main" val="65109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Organisation of Economic Co-operation and Development (OECD) </a:t>
            </a:r>
          </a:p>
        </p:txBody>
      </p:sp>
      <p:sp>
        <p:nvSpPr>
          <p:cNvPr id="7" name="Footer Placeholder 6">
            <a:extLst>
              <a:ext uri="{FF2B5EF4-FFF2-40B4-BE49-F238E27FC236}">
                <a16:creationId xmlns:a16="http://schemas.microsoft.com/office/drawing/2014/main" id="{463EC78A-8C85-4644-A02E-9A6E03478A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3" name="Inhaltsplatzhalter 2"/>
          <p:cNvSpPr>
            <a:spLocks noGrp="1"/>
          </p:cNvSpPr>
          <p:nvPr>
            <p:ph idx="4294967295"/>
          </p:nvPr>
        </p:nvSpPr>
        <p:spPr>
          <a:xfrm>
            <a:off x="304350" y="1363663"/>
            <a:ext cx="11182800" cy="4818062"/>
          </a:xfrm>
        </p:spPr>
        <p:txBody>
          <a:bodyPr/>
          <a:lstStyle/>
          <a:p>
            <a:r>
              <a:rPr lang="en-GB" dirty="0"/>
              <a:t>Intergovernmental organisation </a:t>
            </a:r>
          </a:p>
          <a:p>
            <a:r>
              <a:rPr lang="en-GB" dirty="0"/>
              <a:t>38 Member countries representatives and European Commission</a:t>
            </a:r>
          </a:p>
          <a:p>
            <a:r>
              <a:rPr lang="en-GB" dirty="0"/>
              <a:t>Industry representation</a:t>
            </a:r>
            <a:r>
              <a:rPr lang="en-GB" sz="1800" dirty="0"/>
              <a:t> (Business &amp; Industry Advisory Committee, BIAC)</a:t>
            </a:r>
          </a:p>
          <a:p>
            <a:r>
              <a:rPr lang="en-GB" dirty="0"/>
              <a:t>Animal welfare organisations</a:t>
            </a:r>
            <a:r>
              <a:rPr lang="en-GB" sz="1800" dirty="0"/>
              <a:t> (International Council on Animal Protection in OECD Programmes, ICAPO)</a:t>
            </a:r>
          </a:p>
          <a:p>
            <a:r>
              <a:rPr lang="en-GB" dirty="0"/>
              <a:t>Green NGOs</a:t>
            </a:r>
          </a:p>
          <a:p>
            <a:r>
              <a:rPr lang="en-GB" dirty="0"/>
              <a:t>Other partners</a:t>
            </a:r>
            <a:r>
              <a:rPr lang="en-GB" sz="1800" dirty="0"/>
              <a:t> (e.g. China, Malaysia, Thailand, South Africa)</a:t>
            </a:r>
          </a:p>
          <a:p>
            <a:r>
              <a:rPr lang="en-GB" dirty="0"/>
              <a:t>International Organisations</a:t>
            </a:r>
            <a:r>
              <a:rPr lang="en-GB" sz="1800" dirty="0"/>
              <a:t> (e.g. WHO, UNITAR, UNEP, ISO)</a:t>
            </a:r>
          </a:p>
          <a:p>
            <a:endParaRPr lang="en-GB" dirty="0"/>
          </a:p>
          <a:p>
            <a:r>
              <a:rPr lang="en-GB" dirty="0"/>
              <a:t>OECD covers more than 27 different topics </a:t>
            </a:r>
          </a:p>
          <a:p>
            <a:r>
              <a:rPr lang="en-US" dirty="0"/>
              <a:t>One of them is chemical safety and biosafety</a:t>
            </a:r>
            <a:endParaRPr lang="en-GB" sz="1800" dirty="0"/>
          </a:p>
          <a:p>
            <a:endParaRPr lang="en-GB" dirty="0"/>
          </a:p>
        </p:txBody>
      </p:sp>
      <p:grpSp>
        <p:nvGrpSpPr>
          <p:cNvPr id="8" name="Group 7">
            <a:extLst>
              <a:ext uri="{FF2B5EF4-FFF2-40B4-BE49-F238E27FC236}">
                <a16:creationId xmlns:a16="http://schemas.microsoft.com/office/drawing/2014/main" id="{18B1F947-5769-45E6-8E5C-63BDA183272D}"/>
              </a:ext>
            </a:extLst>
          </p:cNvPr>
          <p:cNvGrpSpPr/>
          <p:nvPr/>
        </p:nvGrpSpPr>
        <p:grpSpPr>
          <a:xfrm>
            <a:off x="6997565" y="3310255"/>
            <a:ext cx="4794833" cy="2412377"/>
            <a:chOff x="7585929" y="3083791"/>
            <a:chExt cx="4206470" cy="2116360"/>
          </a:xfrm>
        </p:grpSpPr>
        <p:pic>
          <p:nvPicPr>
            <p:cNvPr id="6" name="Grafik 5"/>
            <p:cNvPicPr>
              <a:picLocks noChangeAspect="1"/>
            </p:cNvPicPr>
            <p:nvPr/>
          </p:nvPicPr>
          <p:blipFill rotWithShape="1">
            <a:blip r:embed="rId3"/>
            <a:srcRect l="4702"/>
            <a:stretch/>
          </p:blipFill>
          <p:spPr>
            <a:xfrm>
              <a:off x="7585929" y="3083791"/>
              <a:ext cx="4206470" cy="2116360"/>
            </a:xfrm>
            <a:prstGeom prst="rect">
              <a:avLst/>
            </a:prstGeom>
          </p:spPr>
        </p:pic>
        <p:sp>
          <p:nvSpPr>
            <p:cNvPr id="12" name="Textfeld 11"/>
            <p:cNvSpPr txBox="1"/>
            <p:nvPr/>
          </p:nvSpPr>
          <p:spPr>
            <a:xfrm>
              <a:off x="8855214" y="4861045"/>
              <a:ext cx="594805" cy="307777"/>
            </a:xfrm>
            <a:prstGeom prst="rect">
              <a:avLst/>
            </a:prstGeom>
            <a:noFill/>
          </p:spPr>
          <p:txBody>
            <a:bodyPr wrap="square" lIns="0" tIns="0" rIns="0" bIns="0" rtlCol="0">
              <a:spAutoFit/>
            </a:bodyPr>
            <a:lstStyle/>
            <a:p>
              <a:pPr marL="72000" marR="0" lvl="0" indent="-72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000" b="0" i="0" u="none" strike="noStrike" kern="1200" cap="none" spc="0" normalizeH="0" baseline="0" noProof="0" dirty="0">
                  <a:ln>
                    <a:noFill/>
                  </a:ln>
                  <a:solidFill>
                    <a:srgbClr val="04629A"/>
                  </a:solidFill>
                  <a:effectLst/>
                  <a:uLnTx/>
                  <a:uFillTx/>
                  <a:latin typeface="Calibri" panose="020F0502020204030204"/>
                  <a:ea typeface="+mn-ea"/>
                  <a:cs typeface="+mn-cs"/>
                </a:rPr>
                <a:t>Member countries</a:t>
              </a:r>
            </a:p>
          </p:txBody>
        </p:sp>
        <p:sp>
          <p:nvSpPr>
            <p:cNvPr id="13" name="Textfeld 12"/>
            <p:cNvSpPr txBox="1"/>
            <p:nvPr/>
          </p:nvSpPr>
          <p:spPr>
            <a:xfrm>
              <a:off x="9568774" y="4861045"/>
              <a:ext cx="668345" cy="307777"/>
            </a:xfrm>
            <a:prstGeom prst="rect">
              <a:avLst/>
            </a:prstGeom>
            <a:noFill/>
          </p:spPr>
          <p:txBody>
            <a:bodyPr wrap="square" lIns="0" tIns="0" rIns="0" bIns="0" rtlCol="0">
              <a:spAutoFit/>
            </a:bodyPr>
            <a:lstStyle/>
            <a:p>
              <a:pPr marL="72000" marR="0" lvl="0" indent="-72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000" b="0" i="0" u="none" strike="noStrike" kern="1200" cap="none" spc="0" normalizeH="0" baseline="0" noProof="0" dirty="0">
                  <a:ln>
                    <a:noFill/>
                  </a:ln>
                  <a:solidFill>
                    <a:srgbClr val="16B1C1"/>
                  </a:solidFill>
                  <a:effectLst/>
                  <a:uLnTx/>
                  <a:uFillTx/>
                  <a:latin typeface="Calibri" panose="020F0502020204030204"/>
                  <a:ea typeface="+mn-ea"/>
                  <a:cs typeface="+mn-cs"/>
                </a:rPr>
                <a:t>Accession candidates</a:t>
              </a:r>
            </a:p>
          </p:txBody>
        </p:sp>
        <p:sp>
          <p:nvSpPr>
            <p:cNvPr id="14" name="Textfeld 13"/>
            <p:cNvSpPr txBox="1"/>
            <p:nvPr/>
          </p:nvSpPr>
          <p:spPr>
            <a:xfrm>
              <a:off x="10355874" y="4861045"/>
              <a:ext cx="530670" cy="307777"/>
            </a:xfrm>
            <a:prstGeom prst="rect">
              <a:avLst/>
            </a:prstGeom>
            <a:noFill/>
          </p:spPr>
          <p:txBody>
            <a:bodyPr wrap="square" lIns="0" tIns="0" rIns="0" bIns="0" rtlCol="0">
              <a:spAutoFit/>
            </a:bodyPr>
            <a:lstStyle/>
            <a:p>
              <a:pPr marL="72000" marR="0" lvl="0" indent="-72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000" b="0" i="0" u="none" strike="noStrike" kern="1200" cap="none" spc="0" normalizeH="0" baseline="0" noProof="0" dirty="0">
                  <a:ln>
                    <a:noFill/>
                  </a:ln>
                  <a:solidFill>
                    <a:srgbClr val="66BB6A"/>
                  </a:solidFill>
                  <a:effectLst/>
                  <a:uLnTx/>
                  <a:uFillTx/>
                  <a:latin typeface="Calibri" panose="020F0502020204030204"/>
                  <a:ea typeface="+mn-ea"/>
                  <a:cs typeface="+mn-cs"/>
                </a:rPr>
                <a:t>Key </a:t>
              </a:r>
              <a:br>
                <a:rPr kumimoji="0" lang="en-GB" sz="1000" b="0" i="0" u="none" strike="noStrike" kern="1200" cap="none" spc="0" normalizeH="0" baseline="0" noProof="0" dirty="0">
                  <a:ln>
                    <a:noFill/>
                  </a:ln>
                  <a:solidFill>
                    <a:srgbClr val="66BB6A"/>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srgbClr val="66BB6A"/>
                  </a:solidFill>
                  <a:effectLst/>
                  <a:uLnTx/>
                  <a:uFillTx/>
                  <a:latin typeface="Calibri" panose="020F0502020204030204"/>
                  <a:ea typeface="+mn-ea"/>
                  <a:cs typeface="+mn-cs"/>
                </a:rPr>
                <a:t>partners</a:t>
              </a:r>
            </a:p>
          </p:txBody>
        </p:sp>
      </p:grpSp>
      <p:sp>
        <p:nvSpPr>
          <p:cNvPr id="10" name="Rechteck 3">
            <a:extLst>
              <a:ext uri="{FF2B5EF4-FFF2-40B4-BE49-F238E27FC236}">
                <a16:creationId xmlns:a16="http://schemas.microsoft.com/office/drawing/2014/main" id="{5170D0B4-5362-488D-A7B3-EEE2E76A99F1}"/>
              </a:ext>
            </a:extLst>
          </p:cNvPr>
          <p:cNvSpPr/>
          <p:nvPr/>
        </p:nvSpPr>
        <p:spPr>
          <a:xfrm>
            <a:off x="6899521" y="5827977"/>
            <a:ext cx="4892877"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Organisation of Economic Co-operation and Development (OECD)</a:t>
            </a:r>
            <a:br>
              <a:rPr lang="en-GB" sz="1000" dirty="0">
                <a:solidFill>
                  <a:srgbClr val="FF0066"/>
                </a:solidFill>
              </a:rPr>
            </a:br>
            <a:r>
              <a:rPr lang="en-GB" sz="1000" dirty="0">
                <a:solidFill>
                  <a:srgbClr val="FF0066"/>
                </a:solidFill>
                <a:hlinkClick r:id="rId4"/>
              </a:rPr>
              <a:t>www.oecd.org</a:t>
            </a:r>
            <a:endParaRPr lang="en-GB" sz="1000" dirty="0">
              <a:solidFill>
                <a:srgbClr val="FF0066"/>
              </a:solidFill>
            </a:endParaRPr>
          </a:p>
        </p:txBody>
      </p:sp>
    </p:spTree>
    <p:extLst>
      <p:ext uri="{BB962C8B-B14F-4D97-AF65-F5344CB8AC3E}">
        <p14:creationId xmlns:p14="http://schemas.microsoft.com/office/powerpoint/2010/main" val="218132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125C-9530-4512-BD89-6F3760A234DF}"/>
              </a:ext>
            </a:extLst>
          </p:cNvPr>
          <p:cNvSpPr>
            <a:spLocks noGrp="1"/>
          </p:cNvSpPr>
          <p:nvPr>
            <p:ph type="title"/>
          </p:nvPr>
        </p:nvSpPr>
        <p:spPr/>
        <p:txBody>
          <a:bodyPr/>
          <a:lstStyle/>
          <a:p>
            <a:r>
              <a:rPr lang="en-GB" dirty="0"/>
              <a:t>Mutual Acceptance of Data (MAD)</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
        <p:nvSpPr>
          <p:cNvPr id="6" name="Text Placeholder 5">
            <a:extLst>
              <a:ext uri="{FF2B5EF4-FFF2-40B4-BE49-F238E27FC236}">
                <a16:creationId xmlns:a16="http://schemas.microsoft.com/office/drawing/2014/main" id="{B974C5E0-DAF5-45FF-9FE0-7A59E08D494E}"/>
              </a:ext>
            </a:extLst>
          </p:cNvPr>
          <p:cNvSpPr>
            <a:spLocks noGrp="1"/>
          </p:cNvSpPr>
          <p:nvPr>
            <p:ph type="body" sz="quarter" idx="4294967295"/>
          </p:nvPr>
        </p:nvSpPr>
        <p:spPr>
          <a:xfrm>
            <a:off x="299142" y="1363663"/>
            <a:ext cx="11566793" cy="4818062"/>
          </a:xfrm>
        </p:spPr>
        <p:txBody>
          <a:bodyPr/>
          <a:lstStyle/>
          <a:p>
            <a:r>
              <a:rPr lang="en-US" sz="2000" dirty="0"/>
              <a:t>Helps to </a:t>
            </a:r>
            <a:r>
              <a:rPr lang="en-US" sz="2000" b="1" dirty="0"/>
              <a:t>avoid conflicts or duplication</a:t>
            </a:r>
            <a:r>
              <a:rPr lang="en-US" sz="2000" dirty="0"/>
              <a:t> in national requirements</a:t>
            </a:r>
          </a:p>
          <a:p>
            <a:r>
              <a:rPr lang="en-US" sz="2000" dirty="0"/>
              <a:t>Provides a </a:t>
            </a:r>
            <a:r>
              <a:rPr lang="en-US" sz="2000" b="1" dirty="0"/>
              <a:t>common basis for cooperation</a:t>
            </a:r>
            <a:r>
              <a:rPr lang="en-US" sz="2000" dirty="0"/>
              <a:t> among national authorities </a:t>
            </a:r>
          </a:p>
          <a:p>
            <a:r>
              <a:rPr lang="en-US" sz="2000" b="1" dirty="0"/>
              <a:t>Avoids creating non-tariff barriers</a:t>
            </a:r>
            <a:r>
              <a:rPr lang="en-US" sz="2000" dirty="0"/>
              <a:t> to trade</a:t>
            </a:r>
          </a:p>
          <a:p>
            <a:r>
              <a:rPr lang="en-US" sz="2000" b="1" dirty="0"/>
              <a:t>Saves the chemicals industry the expense</a:t>
            </a:r>
            <a:r>
              <a:rPr lang="en-US" sz="2000" dirty="0"/>
              <a:t> of duplicate testing for products </a:t>
            </a:r>
            <a:br>
              <a:rPr lang="en-US" sz="2000" dirty="0"/>
            </a:br>
            <a:r>
              <a:rPr lang="en-US" sz="2000" dirty="0"/>
              <a:t>which are marketed in more than one country</a:t>
            </a:r>
            <a:endParaRPr lang="en-US" sz="900" dirty="0"/>
          </a:p>
          <a:p>
            <a:pPr marL="0" indent="0" algn="ctr">
              <a:buNone/>
            </a:pPr>
            <a:r>
              <a:rPr lang="en-US" sz="2000" b="1" dirty="0"/>
              <a:t>OECD Member countries and full adherents have agreed that a safety test carried out in accordance with the OECD Test Guidelines and Principles of Good Laboratory Practice </a:t>
            </a:r>
            <a:br>
              <a:rPr lang="en-US" sz="2000" b="1" dirty="0"/>
            </a:br>
            <a:r>
              <a:rPr lang="en-US" sz="2000" b="1" dirty="0"/>
              <a:t>in one OECD Member country must be accepted by other OECD Member countries </a:t>
            </a:r>
            <a:br>
              <a:rPr lang="en-US" sz="2000" b="1" dirty="0"/>
            </a:br>
            <a:r>
              <a:rPr lang="en-US" sz="2000" b="1" dirty="0"/>
              <a:t>for assessment purposes</a:t>
            </a:r>
          </a:p>
          <a:p>
            <a:pPr marL="0" indent="0" algn="ctr">
              <a:buNone/>
            </a:pPr>
            <a:r>
              <a:rPr lang="en-US" sz="2000" b="1" dirty="0">
                <a:solidFill>
                  <a:schemeClr val="accent1"/>
                </a:solidFill>
              </a:rPr>
              <a:t>“tested once, accepted for assessment everywhere”</a:t>
            </a:r>
          </a:p>
          <a:p>
            <a:pPr marL="0" indent="0">
              <a:buNone/>
            </a:pPr>
            <a:endParaRPr lang="en-US" sz="900" dirty="0"/>
          </a:p>
          <a:p>
            <a:pPr marL="0" indent="0">
              <a:buNone/>
            </a:pPr>
            <a:r>
              <a:rPr lang="en-US" sz="2000" dirty="0">
                <a:solidFill>
                  <a:schemeClr val="accent1"/>
                </a:solidFill>
              </a:rPr>
              <a:t>Test study data shall be accepted, but interpretation and exact use of the data may differ between countries.</a:t>
            </a:r>
            <a:endParaRPr lang="en-GB" sz="2000" dirty="0">
              <a:solidFill>
                <a:schemeClr val="accent1"/>
              </a:solidFill>
            </a:endParaRPr>
          </a:p>
        </p:txBody>
      </p:sp>
      <p:sp>
        <p:nvSpPr>
          <p:cNvPr id="7" name="Rechteck 3">
            <a:extLst>
              <a:ext uri="{FF2B5EF4-FFF2-40B4-BE49-F238E27FC236}">
                <a16:creationId xmlns:a16="http://schemas.microsoft.com/office/drawing/2014/main" id="{AD4512B8-F4B4-48F3-8FE1-78CF73EFC4A6}"/>
              </a:ext>
            </a:extLst>
          </p:cNvPr>
          <p:cNvSpPr/>
          <p:nvPr/>
        </p:nvSpPr>
        <p:spPr>
          <a:xfrm>
            <a:off x="6660983" y="5795028"/>
            <a:ext cx="513141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3"/>
              </a:rPr>
              <a:t>www.oecd.org/chemicalsafety/testing/mutualacceptanceofdatamad.htm</a:t>
            </a:r>
            <a:endParaRPr lang="en-GB" sz="1000" dirty="0">
              <a:solidFill>
                <a:srgbClr val="FF0066"/>
              </a:solidFill>
            </a:endParaRPr>
          </a:p>
        </p:txBody>
      </p:sp>
      <p:pic>
        <p:nvPicPr>
          <p:cNvPr id="9" name="Picture 8">
            <a:extLst>
              <a:ext uri="{FF2B5EF4-FFF2-40B4-BE49-F238E27FC236}">
                <a16:creationId xmlns:a16="http://schemas.microsoft.com/office/drawing/2014/main" id="{C7D9A08A-87F4-4608-B88E-C55F82729998}"/>
              </a:ext>
            </a:extLst>
          </p:cNvPr>
          <p:cNvPicPr>
            <a:picLocks noChangeAspect="1"/>
          </p:cNvPicPr>
          <p:nvPr/>
        </p:nvPicPr>
        <p:blipFill>
          <a:blip r:embed="rId4"/>
          <a:stretch>
            <a:fillRect/>
          </a:stretch>
        </p:blipFill>
        <p:spPr>
          <a:xfrm>
            <a:off x="9019481" y="1363663"/>
            <a:ext cx="2809461" cy="1594083"/>
          </a:xfrm>
          <a:prstGeom prst="rect">
            <a:avLst/>
          </a:prstGeom>
        </p:spPr>
      </p:pic>
      <p:sp>
        <p:nvSpPr>
          <p:cNvPr id="10" name="TextBox 9">
            <a:extLst>
              <a:ext uri="{FF2B5EF4-FFF2-40B4-BE49-F238E27FC236}">
                <a16:creationId xmlns:a16="http://schemas.microsoft.com/office/drawing/2014/main" id="{63DBFB7A-B3C1-44A4-BE2B-03CD9345897B}"/>
              </a:ext>
            </a:extLst>
          </p:cNvPr>
          <p:cNvSpPr txBox="1"/>
          <p:nvPr/>
        </p:nvSpPr>
        <p:spPr>
          <a:xfrm>
            <a:off x="8982489" y="2884056"/>
            <a:ext cx="2809461" cy="307777"/>
          </a:xfrm>
          <a:prstGeom prst="rect">
            <a:avLst/>
          </a:prstGeom>
          <a:noFill/>
        </p:spPr>
        <p:txBody>
          <a:bodyPr wrap="square">
            <a:spAutoFit/>
          </a:bodyPr>
          <a:lstStyle/>
          <a:p>
            <a:pPr algn="ctr"/>
            <a:r>
              <a:rPr lang="en-US" sz="1400" b="1" dirty="0">
                <a:hlinkClick r:id="rId5"/>
              </a:rPr>
              <a:t>https://oe.cd/chemicals-costs</a:t>
            </a:r>
            <a:r>
              <a:rPr lang="en-US" sz="1400" b="1" dirty="0"/>
              <a:t> </a:t>
            </a:r>
          </a:p>
        </p:txBody>
      </p:sp>
    </p:spTree>
    <p:extLst>
      <p:ext uri="{BB962C8B-B14F-4D97-AF65-F5344CB8AC3E}">
        <p14:creationId xmlns:p14="http://schemas.microsoft.com/office/powerpoint/2010/main" val="365239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Test Guidelines are part of the </a:t>
            </a:r>
            <a:br>
              <a:rPr lang="en-GB" dirty="0"/>
            </a:br>
            <a:r>
              <a:rPr lang="en-GB" dirty="0"/>
              <a:t>Mutual Acceptance of Data </a:t>
            </a:r>
          </a:p>
        </p:txBody>
      </p:sp>
      <p:sp>
        <p:nvSpPr>
          <p:cNvPr id="4" name="TextBox 5">
            <a:extLst>
              <a:ext uri="{FF2B5EF4-FFF2-40B4-BE49-F238E27FC236}">
                <a16:creationId xmlns:a16="http://schemas.microsoft.com/office/drawing/2014/main" id="{8725C4F0-7EC1-401E-A9A1-D9E88BEE625E}"/>
              </a:ext>
            </a:extLst>
          </p:cNvPr>
          <p:cNvSpPr txBox="1"/>
          <p:nvPr/>
        </p:nvSpPr>
        <p:spPr>
          <a:xfrm>
            <a:off x="304349" y="1324728"/>
            <a:ext cx="11501431" cy="699403"/>
          </a:xfrm>
          <a:prstGeom prst="rect">
            <a:avLst/>
          </a:prstGeom>
          <a:noFill/>
        </p:spPr>
        <p:txBody>
          <a:bodyPr wrap="square" lIns="72000" tIns="72000" rIns="72000" bIns="72000" rtlCol="0">
            <a:spAutoFit/>
          </a:bodyPr>
          <a:lstStyle/>
          <a:p>
            <a:pPr algn="ctr"/>
            <a:r>
              <a:rPr lang="en-GB" sz="3600" b="1" dirty="0">
                <a:solidFill>
                  <a:schemeClr val="accent1"/>
                </a:solidFill>
              </a:rPr>
              <a:t>“tested once, accepted everywhere”</a:t>
            </a:r>
            <a:r>
              <a:rPr lang="en-GB" sz="3600" b="1" dirty="0">
                <a:solidFill>
                  <a:srgbClr val="C00000"/>
                </a:solidFill>
              </a:rPr>
              <a:t> </a:t>
            </a:r>
          </a:p>
        </p:txBody>
      </p:sp>
      <p:grpSp>
        <p:nvGrpSpPr>
          <p:cNvPr id="5" name="Group 32">
            <a:extLst>
              <a:ext uri="{FF2B5EF4-FFF2-40B4-BE49-F238E27FC236}">
                <a16:creationId xmlns:a16="http://schemas.microsoft.com/office/drawing/2014/main" id="{C0AA20CD-06C4-4455-8F45-8E882AFBA61B}"/>
              </a:ext>
            </a:extLst>
          </p:cNvPr>
          <p:cNvGrpSpPr/>
          <p:nvPr/>
        </p:nvGrpSpPr>
        <p:grpSpPr>
          <a:xfrm>
            <a:off x="304349" y="2008550"/>
            <a:ext cx="11501432" cy="3684927"/>
            <a:chOff x="838200" y="2141714"/>
            <a:chExt cx="10515600" cy="3684927"/>
          </a:xfrm>
        </p:grpSpPr>
        <p:sp>
          <p:nvSpPr>
            <p:cNvPr id="6" name="TextBox 9">
              <a:extLst>
                <a:ext uri="{FF2B5EF4-FFF2-40B4-BE49-F238E27FC236}">
                  <a16:creationId xmlns:a16="http://schemas.microsoft.com/office/drawing/2014/main" id="{97FE19C3-C6BB-47FC-9554-BEFB719D2CE0}"/>
                </a:ext>
              </a:extLst>
            </p:cNvPr>
            <p:cNvSpPr txBox="1"/>
            <p:nvPr/>
          </p:nvSpPr>
          <p:spPr>
            <a:xfrm>
              <a:off x="934372" y="2200231"/>
              <a:ext cx="2133130" cy="884070"/>
            </a:xfrm>
            <a:prstGeom prst="rect">
              <a:avLst/>
            </a:prstGeom>
            <a:noFill/>
            <a:ln w="28575">
              <a:solidFill>
                <a:schemeClr val="accent1"/>
              </a:solidFill>
            </a:ln>
          </p:spPr>
          <p:txBody>
            <a:bodyPr wrap="none" lIns="72000" tIns="72000" rIns="72000" bIns="72000" rtlCol="0">
              <a:spAutoFit/>
            </a:bodyPr>
            <a:lstStyle/>
            <a:p>
              <a:r>
                <a:rPr lang="en-GB" sz="2400" dirty="0">
                  <a:solidFill>
                    <a:schemeClr val="tx2"/>
                  </a:solidFill>
                </a:rPr>
                <a:t>Chemicals / </a:t>
              </a:r>
              <a:br>
                <a:rPr lang="en-GB" sz="2400" dirty="0">
                  <a:solidFill>
                    <a:schemeClr val="tx2"/>
                  </a:solidFill>
                </a:rPr>
              </a:br>
              <a:r>
                <a:rPr lang="en-GB" sz="2400" dirty="0">
                  <a:solidFill>
                    <a:schemeClr val="tx2"/>
                  </a:solidFill>
                </a:rPr>
                <a:t>Nanomaterials</a:t>
              </a:r>
            </a:p>
          </p:txBody>
        </p:sp>
        <p:grpSp>
          <p:nvGrpSpPr>
            <p:cNvPr id="7" name="Group 31">
              <a:extLst>
                <a:ext uri="{FF2B5EF4-FFF2-40B4-BE49-F238E27FC236}">
                  <a16:creationId xmlns:a16="http://schemas.microsoft.com/office/drawing/2014/main" id="{0B41A80A-F8D8-45C5-B3D6-7D8B6DAEF1B4}"/>
                </a:ext>
              </a:extLst>
            </p:cNvPr>
            <p:cNvGrpSpPr/>
            <p:nvPr/>
          </p:nvGrpSpPr>
          <p:grpSpPr>
            <a:xfrm>
              <a:off x="3743353" y="2166277"/>
              <a:ext cx="3181494" cy="1975656"/>
              <a:chOff x="3743353" y="2166277"/>
              <a:chExt cx="3181494" cy="1975656"/>
            </a:xfrm>
          </p:grpSpPr>
          <p:sp>
            <p:nvSpPr>
              <p:cNvPr id="17" name="TextBox 10">
                <a:extLst>
                  <a:ext uri="{FF2B5EF4-FFF2-40B4-BE49-F238E27FC236}">
                    <a16:creationId xmlns:a16="http://schemas.microsoft.com/office/drawing/2014/main" id="{0A64C9B0-644D-4FC6-BDC9-7B2F5E2ED081}"/>
                  </a:ext>
                </a:extLst>
              </p:cNvPr>
              <p:cNvSpPr txBox="1"/>
              <p:nvPr/>
            </p:nvSpPr>
            <p:spPr>
              <a:xfrm>
                <a:off x="3743353" y="2166277"/>
                <a:ext cx="3181494" cy="637848"/>
              </a:xfrm>
              <a:prstGeom prst="rect">
                <a:avLst/>
              </a:prstGeom>
              <a:noFill/>
            </p:spPr>
            <p:txBody>
              <a:bodyPr wrap="none" lIns="72000" tIns="72000" rIns="72000" bIns="72000" rtlCol="0">
                <a:spAutoFit/>
              </a:bodyPr>
              <a:lstStyle/>
              <a:p>
                <a:pPr algn="ctr"/>
                <a:r>
                  <a:rPr lang="en-GB" sz="3200" b="1" dirty="0">
                    <a:solidFill>
                      <a:schemeClr val="tx2"/>
                    </a:solidFill>
                    <a:latin typeface="Comic Sans MS" panose="030F0702030302020204" pitchFamily="66" charset="0"/>
                  </a:rPr>
                  <a:t>Test Guidelines</a:t>
                </a:r>
              </a:p>
            </p:txBody>
          </p:sp>
          <p:sp>
            <p:nvSpPr>
              <p:cNvPr id="18" name="TextBox 12">
                <a:extLst>
                  <a:ext uri="{FF2B5EF4-FFF2-40B4-BE49-F238E27FC236}">
                    <a16:creationId xmlns:a16="http://schemas.microsoft.com/office/drawing/2014/main" id="{5F3163B7-8E81-4E6B-8B6B-0CAF81D15DA1}"/>
                  </a:ext>
                </a:extLst>
              </p:cNvPr>
              <p:cNvSpPr txBox="1"/>
              <p:nvPr/>
            </p:nvSpPr>
            <p:spPr>
              <a:xfrm>
                <a:off x="3872958" y="2888532"/>
                <a:ext cx="2922288" cy="1253401"/>
              </a:xfrm>
              <a:prstGeom prst="rect">
                <a:avLst/>
              </a:prstGeom>
              <a:noFill/>
            </p:spPr>
            <p:txBody>
              <a:bodyPr wrap="square" lIns="72000" tIns="72000" rIns="72000" bIns="72000" rtlCol="0">
                <a:spAutoFit/>
              </a:bodyPr>
              <a:lstStyle/>
              <a:p>
                <a:pPr algn="ctr"/>
                <a:r>
                  <a:rPr lang="en-GB" b="1" dirty="0">
                    <a:solidFill>
                      <a:schemeClr val="tx2"/>
                    </a:solidFill>
                    <a:latin typeface="Comic Sans MS" panose="030F0702030302020204" pitchFamily="66" charset="0"/>
                  </a:rPr>
                  <a:t>A </a:t>
                </a:r>
                <a:r>
                  <a:rPr lang="en-GB" b="1" dirty="0">
                    <a:solidFill>
                      <a:schemeClr val="accent1"/>
                    </a:solidFill>
                    <a:latin typeface="Comic Sans MS" panose="030F0702030302020204" pitchFamily="66" charset="0"/>
                  </a:rPr>
                  <a:t>single quality standard</a:t>
                </a:r>
                <a:r>
                  <a:rPr lang="en-GB" b="1" dirty="0">
                    <a:solidFill>
                      <a:schemeClr val="tx2"/>
                    </a:solidFill>
                    <a:latin typeface="Comic Sans MS" panose="030F0702030302020204" pitchFamily="66" charset="0"/>
                  </a:rPr>
                  <a:t> should be applied for testing of all chemical substances</a:t>
                </a:r>
              </a:p>
            </p:txBody>
          </p:sp>
        </p:grpSp>
        <p:sp>
          <p:nvSpPr>
            <p:cNvPr id="8" name="TextBox 14">
              <a:extLst>
                <a:ext uri="{FF2B5EF4-FFF2-40B4-BE49-F238E27FC236}">
                  <a16:creationId xmlns:a16="http://schemas.microsoft.com/office/drawing/2014/main" id="{28F217D6-50DE-415B-9753-622E442CB8E1}"/>
                </a:ext>
              </a:extLst>
            </p:cNvPr>
            <p:cNvSpPr txBox="1"/>
            <p:nvPr/>
          </p:nvSpPr>
          <p:spPr>
            <a:xfrm>
              <a:off x="935399" y="4163204"/>
              <a:ext cx="10321201" cy="1561177"/>
            </a:xfrm>
            <a:prstGeom prst="rect">
              <a:avLst/>
            </a:prstGeom>
            <a:noFill/>
            <a:ln w="28575">
              <a:solidFill>
                <a:schemeClr val="tx2"/>
              </a:solidFill>
            </a:ln>
          </p:spPr>
          <p:txBody>
            <a:bodyPr wrap="square" lIns="72000" tIns="72000" rIns="72000" bIns="72000" rtlCol="0">
              <a:spAutoFit/>
            </a:bodyPr>
            <a:lstStyle/>
            <a:p>
              <a:pPr algn="ctr"/>
              <a:r>
                <a:rPr lang="en-GB" sz="3600" b="1" dirty="0">
                  <a:solidFill>
                    <a:srgbClr val="0070C0"/>
                  </a:solidFill>
                  <a:latin typeface="Comic Sans MS" panose="030F0702030302020204" pitchFamily="66" charset="0"/>
                </a:rPr>
                <a:t>Mutual Acceptance of Data (MAD)</a:t>
              </a:r>
            </a:p>
            <a:p>
              <a:pPr algn="ctr"/>
              <a:r>
                <a:rPr lang="en-GB" sz="2800" b="1" dirty="0">
                  <a:solidFill>
                    <a:schemeClr val="accent1"/>
                  </a:solidFill>
                  <a:latin typeface="Comic Sans MS" panose="030F0702030302020204" pitchFamily="66" charset="0"/>
                </a:rPr>
                <a:t>Legally binding on OECD Member countries</a:t>
              </a:r>
              <a:br>
                <a:rPr lang="en-GB" sz="2800" b="1" dirty="0">
                  <a:solidFill>
                    <a:schemeClr val="accent1"/>
                  </a:solidFill>
                  <a:latin typeface="Comic Sans MS" panose="030F0702030302020204" pitchFamily="66" charset="0"/>
                </a:rPr>
              </a:br>
              <a:r>
                <a:rPr lang="en-GB" sz="2800" b="1" dirty="0">
                  <a:solidFill>
                    <a:schemeClr val="accent1"/>
                  </a:solidFill>
                  <a:latin typeface="Comic Sans MS" panose="030F0702030302020204" pitchFamily="66" charset="0"/>
                </a:rPr>
                <a:t>and </a:t>
              </a:r>
              <a:r>
                <a:rPr lang="en-GB" sz="2800" b="1" u="sng" dirty="0">
                  <a:solidFill>
                    <a:schemeClr val="accent1"/>
                  </a:solidFill>
                  <a:latin typeface="Comic Sans MS" panose="030F0702030302020204" pitchFamily="66" charset="0"/>
                </a:rPr>
                <a:t>other MAD Adherents*</a:t>
              </a:r>
            </a:p>
          </p:txBody>
        </p:sp>
        <p:sp>
          <p:nvSpPr>
            <p:cNvPr id="9" name="Arrow: Right 15">
              <a:extLst>
                <a:ext uri="{FF2B5EF4-FFF2-40B4-BE49-F238E27FC236}">
                  <a16:creationId xmlns:a16="http://schemas.microsoft.com/office/drawing/2014/main" id="{4D4DD43F-8169-44B8-9086-4FD3DDB548E3}"/>
                </a:ext>
              </a:extLst>
            </p:cNvPr>
            <p:cNvSpPr/>
            <p:nvPr/>
          </p:nvSpPr>
          <p:spPr>
            <a:xfrm>
              <a:off x="3318071" y="2332990"/>
              <a:ext cx="413496" cy="320538"/>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p>
          </p:txBody>
        </p:sp>
        <p:cxnSp>
          <p:nvCxnSpPr>
            <p:cNvPr id="10" name="Connector: Elbow 16">
              <a:extLst>
                <a:ext uri="{FF2B5EF4-FFF2-40B4-BE49-F238E27FC236}">
                  <a16:creationId xmlns:a16="http://schemas.microsoft.com/office/drawing/2014/main" id="{C9ED7D3C-0CF7-4C12-851C-8319D8A30DDF}"/>
                </a:ext>
              </a:extLst>
            </p:cNvPr>
            <p:cNvCxnSpPr>
              <a:cxnSpLocks/>
              <a:stCxn id="17" idx="3"/>
            </p:cNvCxnSpPr>
            <p:nvPr/>
          </p:nvCxnSpPr>
          <p:spPr>
            <a:xfrm>
              <a:off x="6924846" y="2485200"/>
              <a:ext cx="284400" cy="167800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7">
              <a:extLst>
                <a:ext uri="{FF2B5EF4-FFF2-40B4-BE49-F238E27FC236}">
                  <a16:creationId xmlns:a16="http://schemas.microsoft.com/office/drawing/2014/main" id="{8311AA13-625C-4CF3-865D-B92FC291A526}"/>
                </a:ext>
              </a:extLst>
            </p:cNvPr>
            <p:cNvCxnSpPr>
              <a:cxnSpLocks/>
              <a:stCxn id="16" idx="1"/>
            </p:cNvCxnSpPr>
            <p:nvPr/>
          </p:nvCxnSpPr>
          <p:spPr>
            <a:xfrm rot="10800000" flipV="1">
              <a:off x="7385218" y="2485201"/>
              <a:ext cx="284397" cy="167800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8">
              <a:extLst>
                <a:ext uri="{FF2B5EF4-FFF2-40B4-BE49-F238E27FC236}">
                  <a16:creationId xmlns:a16="http://schemas.microsoft.com/office/drawing/2014/main" id="{F924421F-240B-4161-A232-B11B3AF2059F}"/>
                </a:ext>
              </a:extLst>
            </p:cNvPr>
            <p:cNvSpPr/>
            <p:nvPr/>
          </p:nvSpPr>
          <p:spPr>
            <a:xfrm>
              <a:off x="838200" y="2141714"/>
              <a:ext cx="10515600" cy="36849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p>
          </p:txBody>
        </p:sp>
        <p:grpSp>
          <p:nvGrpSpPr>
            <p:cNvPr id="13" name="Group 30">
              <a:extLst>
                <a:ext uri="{FF2B5EF4-FFF2-40B4-BE49-F238E27FC236}">
                  <a16:creationId xmlns:a16="http://schemas.microsoft.com/office/drawing/2014/main" id="{017A94E1-5347-4F6B-B938-659E5128EBDE}"/>
                </a:ext>
              </a:extLst>
            </p:cNvPr>
            <p:cNvGrpSpPr/>
            <p:nvPr/>
          </p:nvGrpSpPr>
          <p:grpSpPr>
            <a:xfrm>
              <a:off x="7669614" y="2166277"/>
              <a:ext cx="3513584" cy="1975659"/>
              <a:chOff x="7669614" y="2166277"/>
              <a:chExt cx="3513584" cy="1975659"/>
            </a:xfrm>
          </p:grpSpPr>
          <p:sp>
            <p:nvSpPr>
              <p:cNvPr id="14" name="TextBox 11">
                <a:extLst>
                  <a:ext uri="{FF2B5EF4-FFF2-40B4-BE49-F238E27FC236}">
                    <a16:creationId xmlns:a16="http://schemas.microsoft.com/office/drawing/2014/main" id="{0B26C7FF-5A06-4858-BE5C-913A9F2E1AC6}"/>
                  </a:ext>
                </a:extLst>
              </p:cNvPr>
              <p:cNvSpPr txBox="1"/>
              <p:nvPr/>
            </p:nvSpPr>
            <p:spPr>
              <a:xfrm>
                <a:off x="7669615" y="2166277"/>
                <a:ext cx="3513583" cy="1130290"/>
              </a:xfrm>
              <a:prstGeom prst="rect">
                <a:avLst/>
              </a:prstGeom>
              <a:noFill/>
            </p:spPr>
            <p:txBody>
              <a:bodyPr wrap="square" lIns="72000" tIns="72000" rIns="72000" bIns="72000" rtlCol="0">
                <a:spAutoFit/>
              </a:bodyPr>
              <a:lstStyle/>
              <a:p>
                <a:pPr algn="ctr"/>
                <a:r>
                  <a:rPr lang="en-GB" sz="3200" b="1" dirty="0">
                    <a:solidFill>
                      <a:schemeClr val="tx2"/>
                    </a:solidFill>
                    <a:latin typeface="Comic Sans MS" panose="030F0702030302020204" pitchFamily="66" charset="0"/>
                  </a:rPr>
                  <a:t>Good Laboratory Practice</a:t>
                </a:r>
              </a:p>
            </p:txBody>
          </p:sp>
          <p:sp>
            <p:nvSpPr>
              <p:cNvPr id="15" name="TextBox 13">
                <a:extLst>
                  <a:ext uri="{FF2B5EF4-FFF2-40B4-BE49-F238E27FC236}">
                    <a16:creationId xmlns:a16="http://schemas.microsoft.com/office/drawing/2014/main" id="{5102E6E7-E784-4D85-A95C-A0559EE793D9}"/>
                  </a:ext>
                </a:extLst>
              </p:cNvPr>
              <p:cNvSpPr txBox="1"/>
              <p:nvPr/>
            </p:nvSpPr>
            <p:spPr>
              <a:xfrm>
                <a:off x="7876494" y="3165534"/>
                <a:ext cx="3099826" cy="976402"/>
              </a:xfrm>
              <a:prstGeom prst="rect">
                <a:avLst/>
              </a:prstGeom>
              <a:noFill/>
            </p:spPr>
            <p:txBody>
              <a:bodyPr wrap="square" lIns="72000" tIns="72000" rIns="72000" bIns="72000" rtlCol="0">
                <a:spAutoFit/>
              </a:bodyPr>
              <a:lstStyle/>
              <a:p>
                <a:pPr algn="ctr"/>
                <a:r>
                  <a:rPr lang="en-GB" b="1" dirty="0">
                    <a:solidFill>
                      <a:schemeClr val="tx2"/>
                    </a:solidFill>
                    <a:latin typeface="Comic Sans MS" panose="030F0702030302020204" pitchFamily="66" charset="0"/>
                  </a:rPr>
                  <a:t>A </a:t>
                </a:r>
                <a:r>
                  <a:rPr lang="en-GB" b="1" dirty="0">
                    <a:solidFill>
                      <a:schemeClr val="accent1"/>
                    </a:solidFill>
                    <a:latin typeface="Comic Sans MS" panose="030F0702030302020204" pitchFamily="66" charset="0"/>
                  </a:rPr>
                  <a:t>single quality</a:t>
                </a:r>
                <a:r>
                  <a:rPr lang="en-GB" b="1" dirty="0">
                    <a:solidFill>
                      <a:schemeClr val="tx2"/>
                    </a:solidFill>
                    <a:latin typeface="Comic Sans MS" panose="030F0702030302020204" pitchFamily="66" charset="0"/>
                  </a:rPr>
                  <a:t> standard for test facilities throughout OECD</a:t>
                </a:r>
              </a:p>
            </p:txBody>
          </p:sp>
          <p:sp>
            <p:nvSpPr>
              <p:cNvPr id="16" name="TextBox 25">
                <a:extLst>
                  <a:ext uri="{FF2B5EF4-FFF2-40B4-BE49-F238E27FC236}">
                    <a16:creationId xmlns:a16="http://schemas.microsoft.com/office/drawing/2014/main" id="{5C4DDFE9-FD2B-4D9A-9643-F1C9CAA6DC70}"/>
                  </a:ext>
                </a:extLst>
              </p:cNvPr>
              <p:cNvSpPr txBox="1"/>
              <p:nvPr/>
            </p:nvSpPr>
            <p:spPr>
              <a:xfrm>
                <a:off x="7669614" y="2166277"/>
                <a:ext cx="3513583" cy="637848"/>
              </a:xfrm>
              <a:prstGeom prst="rect">
                <a:avLst/>
              </a:prstGeom>
              <a:noFill/>
            </p:spPr>
            <p:txBody>
              <a:bodyPr wrap="none" lIns="72000" tIns="72000" rIns="72000" bIns="72000" rtlCol="0">
                <a:noAutofit/>
              </a:bodyPr>
              <a:lstStyle/>
              <a:p>
                <a:pPr algn="ctr"/>
                <a:endParaRPr lang="en-GB" sz="3200" b="1" dirty="0">
                  <a:solidFill>
                    <a:schemeClr val="tx2"/>
                  </a:solidFill>
                  <a:latin typeface="Comic Sans MS" panose="030F0702030302020204" pitchFamily="66" charset="0"/>
                </a:endParaRPr>
              </a:p>
            </p:txBody>
          </p:sp>
        </p:grpSp>
      </p:grpSp>
      <p:sp>
        <p:nvSpPr>
          <p:cNvPr id="19" name="TextBox 34">
            <a:extLst>
              <a:ext uri="{FF2B5EF4-FFF2-40B4-BE49-F238E27FC236}">
                <a16:creationId xmlns:a16="http://schemas.microsoft.com/office/drawing/2014/main" id="{6C4A7466-B84C-4B2E-86DD-7DA0B7C13496}"/>
              </a:ext>
            </a:extLst>
          </p:cNvPr>
          <p:cNvSpPr txBox="1"/>
          <p:nvPr/>
        </p:nvSpPr>
        <p:spPr>
          <a:xfrm>
            <a:off x="304348" y="5771553"/>
            <a:ext cx="11501431" cy="276999"/>
          </a:xfrm>
          <a:prstGeom prst="rect">
            <a:avLst/>
          </a:prstGeom>
          <a:noFill/>
        </p:spPr>
        <p:txBody>
          <a:bodyPr wrap="square">
            <a:spAutoFit/>
          </a:bodyPr>
          <a:lstStyle/>
          <a:p>
            <a:r>
              <a:rPr lang="en-US" sz="1200" dirty="0">
                <a:solidFill>
                  <a:schemeClr val="accent1"/>
                </a:solidFill>
                <a:latin typeface="Comic Sans MS" panose="030F0702030302020204" pitchFamily="66" charset="0"/>
              </a:rPr>
              <a:t>*Argentina, Brazil, India, Malaysia, Singapore, South Africa and Thailand</a:t>
            </a:r>
          </a:p>
        </p:txBody>
      </p:sp>
      <p:sp>
        <p:nvSpPr>
          <p:cNvPr id="20" name="Fußzeilenplatzhalter 19"/>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89160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are advantages for scientists of getting involved in test method development?</a:t>
            </a:r>
          </a:p>
        </p:txBody>
      </p:sp>
      <p:sp>
        <p:nvSpPr>
          <p:cNvPr id="3" name="Inhaltsplatzhalter 2"/>
          <p:cNvSpPr>
            <a:spLocks noGrp="1"/>
          </p:cNvSpPr>
          <p:nvPr>
            <p:ph idx="1"/>
          </p:nvPr>
        </p:nvSpPr>
        <p:spPr>
          <a:xfrm>
            <a:off x="2886075" y="1359232"/>
            <a:ext cx="8919706" cy="4860591"/>
          </a:xfrm>
        </p:spPr>
        <p:txBody>
          <a:bodyPr/>
          <a:lstStyle/>
          <a:p>
            <a:pPr>
              <a:lnSpc>
                <a:spcPct val="100000"/>
              </a:lnSpc>
              <a:spcBef>
                <a:spcPts val="0"/>
              </a:spcBef>
            </a:pPr>
            <a:r>
              <a:rPr lang="en-US" dirty="0"/>
              <a:t>New network and opportunities created during development</a:t>
            </a:r>
            <a:br>
              <a:rPr lang="en-US" sz="2000" dirty="0"/>
            </a:br>
            <a:r>
              <a:rPr lang="en-US" sz="2000" dirty="0"/>
              <a:t>(e.g. interaction with National Coordinators and experts) </a:t>
            </a:r>
          </a:p>
          <a:p>
            <a:pPr>
              <a:lnSpc>
                <a:spcPct val="100000"/>
              </a:lnSpc>
            </a:pPr>
            <a:r>
              <a:rPr lang="en-US" dirty="0"/>
              <a:t>Gaining valuable experience</a:t>
            </a:r>
            <a:br>
              <a:rPr lang="en-US" dirty="0"/>
            </a:br>
            <a:r>
              <a:rPr lang="en-US" sz="2000" dirty="0"/>
              <a:t>(e.g. to find a job in industry or risk assessment)</a:t>
            </a:r>
          </a:p>
          <a:p>
            <a:pPr>
              <a:lnSpc>
                <a:spcPct val="100000"/>
              </a:lnSpc>
            </a:pPr>
            <a:r>
              <a:rPr lang="en-US" dirty="0"/>
              <a:t>Papers are cited more if they are useful for regulators</a:t>
            </a:r>
            <a:br>
              <a:rPr lang="en-US" dirty="0"/>
            </a:br>
            <a:r>
              <a:rPr lang="en-US" sz="2000" dirty="0"/>
              <a:t>(e.g. for an OECD dossier) </a:t>
            </a:r>
          </a:p>
          <a:p>
            <a:pPr>
              <a:lnSpc>
                <a:spcPct val="100000"/>
              </a:lnSpc>
            </a:pPr>
            <a:r>
              <a:rPr lang="en-US" dirty="0"/>
              <a:t>Production of regulatory usable science, i.e. your science will be used </a:t>
            </a:r>
            <a:br>
              <a:rPr lang="en-US" dirty="0"/>
            </a:br>
            <a:r>
              <a:rPr lang="en-US" sz="2000" dirty="0"/>
              <a:t>(e.g. Mutual Acceptance of the Data) </a:t>
            </a:r>
          </a:p>
          <a:p>
            <a:pPr>
              <a:lnSpc>
                <a:spcPct val="100000"/>
              </a:lnSpc>
            </a:pPr>
            <a:r>
              <a:rPr lang="en-GB" dirty="0"/>
              <a:t>Identification of new fields and scientific questions</a:t>
            </a:r>
            <a:br>
              <a:rPr lang="en-GB" dirty="0"/>
            </a:br>
            <a:r>
              <a:rPr lang="en-GB" sz="2000" dirty="0"/>
              <a:t>(e.g. new endpoints, new materials, new safety assessments)</a:t>
            </a:r>
          </a:p>
          <a:p>
            <a:pPr>
              <a:lnSpc>
                <a:spcPct val="100000"/>
              </a:lnSpc>
            </a:pPr>
            <a:r>
              <a:rPr lang="en-GB" dirty="0"/>
              <a:t>Contribution to a safer and more sustainable world</a:t>
            </a:r>
          </a:p>
          <a:p>
            <a:pPr>
              <a:lnSpc>
                <a:spcPct val="100000"/>
              </a:lnSpc>
            </a:pPr>
            <a:r>
              <a:rPr lang="en-GB" dirty="0"/>
              <a:t>…</a:t>
            </a:r>
          </a:p>
        </p:txBody>
      </p:sp>
      <p:sp>
        <p:nvSpPr>
          <p:cNvPr id="6" name="Fußzeilenplatzhalter 5"/>
          <p:cNvSpPr>
            <a:spLocks noGrp="1"/>
          </p:cNvSpPr>
          <p:nvPr>
            <p:ph type="ftr" sz="quarter" idx="11"/>
          </p:nvPr>
        </p:nvSpPr>
        <p:spPr/>
        <p:txBody>
          <a:bodyPr/>
          <a:lstStyle/>
          <a:p>
            <a:r>
              <a:rPr lang="en-US"/>
              <a:t>From science to standards and harmonised OECD Test Guidelines</a:t>
            </a:r>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5486" r="23058"/>
          <a:stretch/>
        </p:blipFill>
        <p:spPr>
          <a:xfrm>
            <a:off x="306000" y="2973254"/>
            <a:ext cx="2468473" cy="1599093"/>
          </a:xfrm>
          <a:prstGeom prst="rect">
            <a:avLst/>
          </a:prstGeom>
        </p:spPr>
      </p:pic>
    </p:spTree>
    <p:extLst>
      <p:ext uri="{BB962C8B-B14F-4D97-AF65-F5344CB8AC3E}">
        <p14:creationId xmlns:p14="http://schemas.microsoft.com/office/powerpoint/2010/main" val="232395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Potential ways to include scientific work in standardisation and harmonisation efforts</a:t>
            </a:r>
          </a:p>
        </p:txBody>
      </p:sp>
      <p:sp>
        <p:nvSpPr>
          <p:cNvPr id="3" name="Inhaltsplatzhalter 2"/>
          <p:cNvSpPr>
            <a:spLocks noGrp="1"/>
          </p:cNvSpPr>
          <p:nvPr>
            <p:ph idx="4294967295"/>
          </p:nvPr>
        </p:nvSpPr>
        <p:spPr>
          <a:xfrm>
            <a:off x="304350" y="1363663"/>
            <a:ext cx="11487600" cy="4818062"/>
          </a:xfrm>
        </p:spPr>
        <p:txBody>
          <a:bodyPr/>
          <a:lstStyle/>
          <a:p>
            <a:r>
              <a:rPr lang="en-GB" dirty="0"/>
              <a:t>Development of experimental procedures</a:t>
            </a:r>
          </a:p>
          <a:p>
            <a:r>
              <a:rPr lang="en-GB" dirty="0"/>
              <a:t>Establishment of standard operating procedures (SOPs)</a:t>
            </a:r>
          </a:p>
          <a:p>
            <a:r>
              <a:rPr lang="en-GB" dirty="0"/>
              <a:t>SOPs that can be further validated</a:t>
            </a:r>
          </a:p>
          <a:p>
            <a:pPr lvl="1"/>
            <a:r>
              <a:rPr lang="en-GB" dirty="0"/>
              <a:t>More focus on regulatory needs</a:t>
            </a:r>
          </a:p>
          <a:p>
            <a:pPr lvl="1"/>
            <a:r>
              <a:rPr lang="en-GB" dirty="0"/>
              <a:t>Broader validation on reproducibility, transferability of method </a:t>
            </a:r>
          </a:p>
          <a:p>
            <a:r>
              <a:rPr lang="en-GB" dirty="0"/>
              <a:t>Keep in mind: a SOP is not (yet) a Test Guideline or a standard</a:t>
            </a:r>
          </a:p>
          <a:p>
            <a:r>
              <a:rPr lang="en-GB" dirty="0"/>
              <a:t>Adverse outcome pathways (AOPs) can help structuring a series </a:t>
            </a:r>
            <a:br>
              <a:rPr lang="en-GB" dirty="0"/>
            </a:br>
            <a:r>
              <a:rPr lang="en-GB" dirty="0"/>
              <a:t>of Test Guidelines to get information on the different key events</a:t>
            </a:r>
          </a:p>
          <a:p>
            <a:r>
              <a:rPr lang="en-GB" dirty="0"/>
              <a:t>Commenting of draft documents and contribution to expert groups</a:t>
            </a:r>
          </a:p>
          <a:p>
            <a:r>
              <a:rPr lang="en-GB" dirty="0"/>
              <a:t>…</a:t>
            </a:r>
          </a:p>
        </p:txBody>
      </p:sp>
      <p:grpSp>
        <p:nvGrpSpPr>
          <p:cNvPr id="7" name="Gruppieren 6"/>
          <p:cNvGrpSpPr/>
          <p:nvPr/>
        </p:nvGrpSpPr>
        <p:grpSpPr>
          <a:xfrm>
            <a:off x="8471095" y="1544362"/>
            <a:ext cx="3320855" cy="2376487"/>
            <a:chOff x="8703928" y="2335213"/>
            <a:chExt cx="3320855" cy="2376487"/>
          </a:xfrm>
        </p:grpSpPr>
        <p:pic>
          <p:nvPicPr>
            <p:cNvPr id="5" name="Grafik 4"/>
            <p:cNvPicPr>
              <a:picLocks noChangeAspect="1"/>
            </p:cNvPicPr>
            <p:nvPr/>
          </p:nvPicPr>
          <p:blipFill>
            <a:blip r:embed="rId3"/>
            <a:stretch>
              <a:fillRect/>
            </a:stretch>
          </p:blipFill>
          <p:spPr>
            <a:xfrm>
              <a:off x="8703928" y="2335213"/>
              <a:ext cx="3320855" cy="2376487"/>
            </a:xfrm>
            <a:prstGeom prst="rect">
              <a:avLst/>
            </a:prstGeom>
          </p:spPr>
        </p:pic>
        <p:sp>
          <p:nvSpPr>
            <p:cNvPr id="6" name="Textfeld 5"/>
            <p:cNvSpPr txBox="1"/>
            <p:nvPr/>
          </p:nvSpPr>
          <p:spPr>
            <a:xfrm rot="21445040">
              <a:off x="10431516" y="3160823"/>
              <a:ext cx="743453" cy="253916"/>
            </a:xfrm>
            <a:prstGeom prst="rect">
              <a:avLst/>
            </a:prstGeom>
            <a:noFill/>
          </p:spPr>
          <p:txBody>
            <a:bodyPr wrap="square" rtlCol="0">
              <a:spAutoFit/>
            </a:bodyPr>
            <a:lstStyle/>
            <a:p>
              <a:pPr algn="ctr"/>
              <a:r>
                <a:rPr lang="en-GB" sz="1050">
                  <a:latin typeface="Bahnschrift Light" panose="020B0502040204020203" pitchFamily="34" charset="0"/>
                </a:rPr>
                <a:t>SOP</a:t>
              </a:r>
            </a:p>
          </p:txBody>
        </p:sp>
      </p:grpSp>
      <p:sp>
        <p:nvSpPr>
          <p:cNvPr id="8" name="Fußzeilenplatzhalter 7"/>
          <p:cNvSpPr>
            <a:spLocks noGrp="1"/>
          </p:cNvSpPr>
          <p:nvPr>
            <p:ph type="ftr" sz="quarter" idx="11"/>
          </p:nvPr>
        </p:nvSpPr>
        <p:spPr/>
        <p:txBody>
          <a:bodyPr/>
          <a:lstStyle/>
          <a:p>
            <a:r>
              <a:rPr lang="en-US"/>
              <a:t>From science to standards and harmonised OECD Test Guidelines</a:t>
            </a:r>
            <a:endParaRPr lang="de-DE" dirty="0"/>
          </a:p>
        </p:txBody>
      </p:sp>
      <p:sp>
        <p:nvSpPr>
          <p:cNvPr id="4" name="Rechteck 3"/>
          <p:cNvSpPr/>
          <p:nvPr/>
        </p:nvSpPr>
        <p:spPr>
          <a:xfrm>
            <a:off x="8093161" y="5627727"/>
            <a:ext cx="3698789" cy="553998"/>
          </a:xfrm>
          <a:prstGeom prst="rect">
            <a:avLst/>
          </a:prstGeom>
        </p:spPr>
        <p:txBody>
          <a:bodyPr wrap="square">
            <a:spAutoFit/>
          </a:bodyPr>
          <a:lstStyle/>
          <a:p>
            <a:pPr algn="r"/>
            <a:r>
              <a:rPr lang="en-GB" sz="1000" dirty="0">
                <a:solidFill>
                  <a:srgbClr val="FF0066"/>
                </a:solidFill>
              </a:rPr>
              <a:t>Adverse outcome pathways: </a:t>
            </a:r>
            <a:endParaRPr lang="en-GB" dirty="0">
              <a:hlinkClick r:id="rId4"/>
            </a:endParaRPr>
          </a:p>
          <a:p>
            <a:pPr algn="r"/>
            <a:r>
              <a:rPr lang="en-GB" sz="1000" dirty="0">
                <a:hlinkClick r:id="rId4"/>
              </a:rPr>
              <a:t>https://www.oecd.org/chemicalsafety/testing/adverse-outcome-pathways-molecular-screening-and-toxicogenomics.htm</a:t>
            </a:r>
            <a:r>
              <a:rPr lang="en-GB" sz="1000" dirty="0"/>
              <a:t> </a:t>
            </a:r>
          </a:p>
        </p:txBody>
      </p:sp>
      <p:sp>
        <p:nvSpPr>
          <p:cNvPr id="9" name="Rechteck 8"/>
          <p:cNvSpPr/>
          <p:nvPr/>
        </p:nvSpPr>
        <p:spPr>
          <a:xfrm>
            <a:off x="304350" y="5781615"/>
            <a:ext cx="6454796" cy="400110"/>
          </a:xfrm>
          <a:prstGeom prst="rect">
            <a:avLst/>
          </a:prstGeom>
        </p:spPr>
        <p:txBody>
          <a:bodyPr wrap="square">
            <a:spAutoFit/>
          </a:bodyPr>
          <a:lstStyle/>
          <a:p>
            <a:pPr indent="-230400">
              <a:lnSpc>
                <a:spcPct val="100000"/>
              </a:lnSpc>
            </a:pPr>
            <a:r>
              <a:rPr lang="en-GB" sz="1000" dirty="0">
                <a:solidFill>
                  <a:srgbClr val="FF0066"/>
                </a:solidFill>
              </a:rPr>
              <a:t>Draft Test Guidelines for public comments</a:t>
            </a:r>
          </a:p>
          <a:p>
            <a:pPr indent="-230400">
              <a:lnSpc>
                <a:spcPct val="100000"/>
              </a:lnSpc>
            </a:pPr>
            <a:r>
              <a:rPr lang="en-GB" sz="1000" dirty="0">
                <a:hlinkClick r:id="rId5"/>
              </a:rPr>
              <a:t>www.oecd.org/chemicalsafety/testing/chemicalstestingdraftoecdguidelinesforthetestingofchemicals-sections1-5.htm</a:t>
            </a:r>
            <a:endParaRPr lang="en-GB" sz="1000" dirty="0"/>
          </a:p>
        </p:txBody>
      </p:sp>
    </p:spTree>
    <p:extLst>
      <p:ext uri="{BB962C8B-B14F-4D97-AF65-F5344CB8AC3E}">
        <p14:creationId xmlns:p14="http://schemas.microsoft.com/office/powerpoint/2010/main" val="74929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Home Messages</a:t>
            </a:r>
          </a:p>
        </p:txBody>
      </p:sp>
      <p:graphicFrame>
        <p:nvGraphicFramePr>
          <p:cNvPr id="7" name="Diagramm 6"/>
          <p:cNvGraphicFramePr/>
          <p:nvPr>
            <p:extLst>
              <p:ext uri="{D42A27DB-BD31-4B8C-83A1-F6EECF244321}">
                <p14:modId xmlns:p14="http://schemas.microsoft.com/office/powerpoint/2010/main" val="4168984912"/>
              </p:ext>
            </p:extLst>
          </p:nvPr>
        </p:nvGraphicFramePr>
        <p:xfrm>
          <a:off x="2032000" y="1185568"/>
          <a:ext cx="9920514" cy="495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p:cNvPicPr>
            <a:picLocks noChangeAspect="1"/>
          </p:cNvPicPr>
          <p:nvPr/>
        </p:nvPicPr>
        <p:blipFill rotWithShape="1">
          <a:blip r:embed="rId8" cstate="print">
            <a:extLst>
              <a:ext uri="{28A0092B-C50C-407E-A947-70E740481C1C}">
                <a14:useLocalDpi xmlns:a14="http://schemas.microsoft.com/office/drawing/2010/main" val="0"/>
              </a:ext>
            </a:extLst>
          </a:blip>
          <a:srcRect t="30242" r="-3391" b="31687"/>
          <a:stretch/>
        </p:blipFill>
        <p:spPr>
          <a:xfrm>
            <a:off x="322123" y="3110376"/>
            <a:ext cx="2328692" cy="546817"/>
          </a:xfrm>
          <a:prstGeom prst="rect">
            <a:avLst/>
          </a:prstGeom>
        </p:spPr>
      </p:pic>
      <p:sp>
        <p:nvSpPr>
          <p:cNvPr id="10" name="Textfeld 9"/>
          <p:cNvSpPr txBox="1"/>
          <p:nvPr/>
        </p:nvSpPr>
        <p:spPr>
          <a:xfrm>
            <a:off x="113175" y="3536507"/>
            <a:ext cx="2537640" cy="307777"/>
          </a:xfrm>
          <a:prstGeom prst="rect">
            <a:avLst/>
          </a:prstGeom>
          <a:noFill/>
        </p:spPr>
        <p:txBody>
          <a:bodyPr wrap="square" rtlCol="0">
            <a:spAutoFit/>
          </a:bodyPr>
          <a:lstStyle/>
          <a:p>
            <a:pPr algn="ctr"/>
            <a:r>
              <a:rPr lang="sv-SE" sz="1400" b="1" i="0" dirty="0">
                <a:solidFill>
                  <a:srgbClr val="11B3E8"/>
                </a:solidFill>
                <a:effectLst/>
                <a:latin typeface="opensans"/>
              </a:rPr>
              <a:t>OECD TG/GD Process Mentor</a:t>
            </a:r>
            <a:endParaRPr lang="en-GB" sz="1400" b="1" dirty="0">
              <a:solidFill>
                <a:schemeClr val="tx2"/>
              </a:solidFill>
              <a:cs typeface="Times New Roman" panose="02020603050405020304" pitchFamily="18" charset="0"/>
            </a:endParaRPr>
          </a:p>
        </p:txBody>
      </p:sp>
      <p:sp>
        <p:nvSpPr>
          <p:cNvPr id="11" name="Rechteck 10"/>
          <p:cNvSpPr/>
          <p:nvPr/>
        </p:nvSpPr>
        <p:spPr>
          <a:xfrm>
            <a:off x="113176" y="3795566"/>
            <a:ext cx="2537639" cy="646331"/>
          </a:xfrm>
          <a:prstGeom prst="rect">
            <a:avLst/>
          </a:prstGeom>
        </p:spPr>
        <p:txBody>
          <a:bodyPr wrap="square">
            <a:spAutoFit/>
          </a:bodyPr>
          <a:lstStyle/>
          <a:p>
            <a:pPr algn="ctr"/>
            <a:r>
              <a:rPr lang="en-GB" dirty="0">
                <a:solidFill>
                  <a:srgbClr val="FF0000"/>
                </a:solidFill>
                <a:hlinkClick r:id="rId9"/>
              </a:rPr>
              <a:t>www.testguideline-development.org</a:t>
            </a:r>
            <a:endParaRPr lang="en-GB" dirty="0">
              <a:solidFill>
                <a:srgbClr val="FF0000"/>
              </a:solidFill>
            </a:endParaRP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418841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Sources for further information</a:t>
            </a:r>
          </a:p>
        </p:txBody>
      </p:sp>
      <p:sp>
        <p:nvSpPr>
          <p:cNvPr id="3" name="Inhaltsplatzhalter 2"/>
          <p:cNvSpPr>
            <a:spLocks noGrp="1"/>
          </p:cNvSpPr>
          <p:nvPr>
            <p:ph idx="1"/>
          </p:nvPr>
        </p:nvSpPr>
        <p:spPr/>
        <p:txBody>
          <a:bodyPr>
            <a:noAutofit/>
          </a:bodyPr>
          <a:lstStyle/>
          <a:p>
            <a:pPr marL="180000" lvl="0" indent="-180000">
              <a:spcBef>
                <a:spcPts val="700"/>
              </a:spcBef>
            </a:pPr>
            <a:r>
              <a:rPr lang="en-GB" sz="2000" dirty="0"/>
              <a:t>OECD</a:t>
            </a:r>
            <a:r>
              <a:rPr lang="en-GB" sz="1600" u="sng" dirty="0">
                <a:solidFill>
                  <a:prstClr val="black"/>
                </a:solidFill>
              </a:rPr>
              <a:t> </a:t>
            </a:r>
            <a:r>
              <a:rPr lang="en-GB" sz="1050" u="sng" dirty="0">
                <a:solidFill>
                  <a:prstClr val="black"/>
                </a:solidFill>
              </a:rPr>
              <a:t>www.oecd.org</a:t>
            </a:r>
            <a:endParaRPr lang="en-GB" sz="1050" dirty="0"/>
          </a:p>
          <a:p>
            <a:pPr marL="180000" lvl="0" indent="-180000">
              <a:spcBef>
                <a:spcPts val="700"/>
              </a:spcBef>
            </a:pPr>
            <a:r>
              <a:rPr lang="en-GB" sz="2000" dirty="0"/>
              <a:t>ISO</a:t>
            </a:r>
            <a:r>
              <a:rPr kumimoji="0" lang="en-GB" sz="1600" b="0" i="0" u="sng" strike="noStrike" kern="1200" cap="none" spc="0" normalizeH="0" baseline="0" noProof="0" dirty="0">
                <a:ln>
                  <a:noFill/>
                </a:ln>
                <a:solidFill>
                  <a:prstClr val="black"/>
                </a:solidFill>
                <a:effectLst/>
                <a:uLnTx/>
                <a:uFillTx/>
                <a:ea typeface="+mn-ea"/>
                <a:cs typeface="+mn-cs"/>
              </a:rPr>
              <a:t> </a:t>
            </a:r>
            <a:r>
              <a:rPr kumimoji="0" lang="en-GB" sz="1050" b="0" i="0" u="sng" strike="noStrike" kern="1200" cap="none" spc="0" normalizeH="0" baseline="0" noProof="0" dirty="0">
                <a:ln>
                  <a:noFill/>
                </a:ln>
                <a:solidFill>
                  <a:prstClr val="black"/>
                </a:solidFill>
                <a:effectLst/>
                <a:uLnTx/>
                <a:uFillTx/>
                <a:ea typeface="+mn-ea"/>
                <a:cs typeface="+mn-cs"/>
              </a:rPr>
              <a:t>www.iso.org</a:t>
            </a:r>
            <a:endParaRPr lang="en-GB" sz="1050" dirty="0"/>
          </a:p>
          <a:p>
            <a:pPr marL="180000" lvl="0" indent="-180000">
              <a:spcBef>
                <a:spcPts val="700"/>
              </a:spcBef>
            </a:pPr>
            <a:r>
              <a:rPr lang="en-GB" sz="2000" dirty="0"/>
              <a:t>CEN</a:t>
            </a:r>
            <a:r>
              <a:rPr kumimoji="0" lang="en-GB" sz="1600" b="0" i="0" u="sng" strike="noStrike" kern="1200" cap="none" spc="0" normalizeH="0" baseline="0" noProof="0" dirty="0">
                <a:ln>
                  <a:noFill/>
                </a:ln>
                <a:solidFill>
                  <a:prstClr val="black"/>
                </a:solidFill>
                <a:effectLst/>
                <a:uLnTx/>
                <a:uFillTx/>
                <a:ea typeface="+mn-ea"/>
                <a:cs typeface="+mn-cs"/>
              </a:rPr>
              <a:t> </a:t>
            </a:r>
            <a:r>
              <a:rPr kumimoji="0" lang="en-GB" sz="1050" b="0" i="0" u="sng" strike="noStrike" kern="1200" cap="none" spc="0" normalizeH="0" baseline="0" noProof="0" dirty="0">
                <a:ln>
                  <a:noFill/>
                </a:ln>
                <a:solidFill>
                  <a:prstClr val="black"/>
                </a:solidFill>
                <a:effectLst/>
                <a:uLnTx/>
                <a:uFillTx/>
                <a:ea typeface="+mn-ea"/>
                <a:cs typeface="+mn-cs"/>
                <a:hlinkClick r:id="rId3"/>
              </a:rPr>
              <a:t>ww.cencenelec.eu</a:t>
            </a:r>
            <a:endParaRPr lang="en-GB" sz="1050" dirty="0"/>
          </a:p>
          <a:p>
            <a:pPr marL="180000" lvl="0" indent="-180000">
              <a:spcBef>
                <a:spcPts val="700"/>
              </a:spcBef>
            </a:pPr>
            <a:r>
              <a:rPr lang="en-GB" sz="2000" dirty="0"/>
              <a:t>Mutual Acceptance of Data (MAD) </a:t>
            </a:r>
            <a:r>
              <a:rPr lang="en-GB" sz="1050" u="sng" dirty="0">
                <a:hlinkClick r:id="rId4"/>
              </a:rPr>
              <a:t>www.oecd.org/env/ehs/mutualacceptanceofdatamad.htm</a:t>
            </a:r>
            <a:r>
              <a:rPr lang="en-GB" sz="1050" dirty="0">
                <a:solidFill>
                  <a:prstClr val="black"/>
                </a:solidFill>
              </a:rPr>
              <a:t> </a:t>
            </a:r>
            <a:r>
              <a:rPr lang="en-GB" sz="1600" dirty="0">
                <a:solidFill>
                  <a:prstClr val="black"/>
                </a:solidFill>
              </a:rPr>
              <a:t>– </a:t>
            </a:r>
            <a:r>
              <a:rPr lang="en-GB" sz="2000" dirty="0">
                <a:solidFill>
                  <a:prstClr val="black"/>
                </a:solidFill>
              </a:rPr>
              <a:t>video</a:t>
            </a:r>
            <a:r>
              <a:rPr lang="en-GB" sz="1600" dirty="0">
                <a:solidFill>
                  <a:prstClr val="black"/>
                </a:solidFill>
              </a:rPr>
              <a:t> </a:t>
            </a:r>
            <a:r>
              <a:rPr lang="en-GB" sz="1050" u="sng" dirty="0">
                <a:solidFill>
                  <a:prstClr val="black"/>
                </a:solidFill>
                <a:hlinkClick r:id="rId5"/>
              </a:rPr>
              <a:t>www.youtube.com/watch?v=dD7e1sfsh3A&amp;t=6s</a:t>
            </a:r>
            <a:endParaRPr lang="en-GB" sz="1050" dirty="0">
              <a:solidFill>
                <a:prstClr val="black"/>
              </a:solidFill>
            </a:endParaRPr>
          </a:p>
          <a:p>
            <a:pPr marL="180000" indent="-180000">
              <a:lnSpc>
                <a:spcPct val="100000"/>
              </a:lnSpc>
              <a:spcBef>
                <a:spcPts val="700"/>
              </a:spcBef>
            </a:pPr>
            <a:r>
              <a:rPr lang="en-GB" sz="2000" dirty="0"/>
              <a:t>OECD Test Guidelines Programme</a:t>
            </a:r>
            <a:r>
              <a:rPr lang="en-GB" sz="1600" dirty="0"/>
              <a:t> </a:t>
            </a:r>
            <a:r>
              <a:rPr lang="en-GB" sz="1050" dirty="0">
                <a:hlinkClick r:id="rId6"/>
              </a:rPr>
              <a:t>www.oecd.org/chemicalsafety/testing/oecd-guidelines-testing-chemicals-related-documents.htm</a:t>
            </a:r>
            <a:r>
              <a:rPr lang="en-GB" sz="1050" dirty="0"/>
              <a:t> </a:t>
            </a:r>
          </a:p>
          <a:p>
            <a:pPr marL="180000" indent="-180000" fontAlgn="base">
              <a:lnSpc>
                <a:spcPct val="100000"/>
              </a:lnSpc>
              <a:spcBef>
                <a:spcPts val="700"/>
              </a:spcBef>
            </a:pPr>
            <a:r>
              <a:rPr lang="en-US" sz="2000" dirty="0"/>
              <a:t>Adverse Outcome Pathways (AOPs) at OECD </a:t>
            </a:r>
            <a:r>
              <a:rPr lang="en-US" sz="1050" u="sng" dirty="0">
                <a:hlinkClick r:id="rId7"/>
              </a:rPr>
              <a:t>www.oecd.org/chemicalsafety/testing/adverse-outcome-pathways-molecular-screening-and-toxicogenomics.htm</a:t>
            </a:r>
            <a:endParaRPr lang="en-US" sz="1050" u="sng" dirty="0"/>
          </a:p>
          <a:p>
            <a:pPr marL="180000" indent="-180000" fontAlgn="base">
              <a:spcBef>
                <a:spcPts val="700"/>
              </a:spcBef>
            </a:pPr>
            <a:endParaRPr lang="en-US" sz="1600" dirty="0"/>
          </a:p>
          <a:p>
            <a:pPr marL="180000" indent="-180000" fontAlgn="base">
              <a:spcBef>
                <a:spcPts val="700"/>
              </a:spcBef>
            </a:pPr>
            <a:r>
              <a:rPr lang="en-US" sz="2000" dirty="0" err="1"/>
              <a:t>NanoSafety</a:t>
            </a:r>
            <a:r>
              <a:rPr lang="en-US" sz="2000" dirty="0"/>
              <a:t> Cluster </a:t>
            </a:r>
            <a:r>
              <a:rPr lang="en-US" sz="1050" dirty="0">
                <a:hlinkClick r:id="rId8"/>
              </a:rPr>
              <a:t>www.nanosafetycluster.eu</a:t>
            </a:r>
            <a:endParaRPr lang="en-US" sz="1050" dirty="0"/>
          </a:p>
          <a:p>
            <a:pPr marL="180000" indent="-180000" fontAlgn="base">
              <a:spcBef>
                <a:spcPts val="700"/>
              </a:spcBef>
            </a:pPr>
            <a:endParaRPr lang="en-US" sz="1600" dirty="0"/>
          </a:p>
          <a:p>
            <a:pPr marL="180000" indent="-180000" fontAlgn="base">
              <a:spcBef>
                <a:spcPts val="700"/>
              </a:spcBef>
            </a:pPr>
            <a:r>
              <a:rPr lang="en-US" sz="2000" dirty="0"/>
              <a:t>NanoHarmony</a:t>
            </a:r>
            <a:r>
              <a:rPr lang="en-US" sz="1600" dirty="0"/>
              <a:t> </a:t>
            </a:r>
            <a:r>
              <a:rPr lang="en-US" sz="1050" u="sng" dirty="0">
                <a:solidFill>
                  <a:schemeClr val="tx2"/>
                </a:solidFill>
                <a:hlinkClick r:id="rId9"/>
              </a:rPr>
              <a:t>www.</a:t>
            </a:r>
            <a:r>
              <a:rPr lang="en-GB" sz="1050" u="sng" dirty="0">
                <a:solidFill>
                  <a:schemeClr val="tx2"/>
                </a:solidFill>
                <a:hlinkClick r:id="rId9"/>
              </a:rPr>
              <a:t>nanoharmony.eu</a:t>
            </a:r>
            <a:endParaRPr lang="en-US" sz="1050" u="sng" dirty="0"/>
          </a:p>
          <a:p>
            <a:pPr marL="180000" indent="-180000" fontAlgn="base">
              <a:spcBef>
                <a:spcPts val="700"/>
              </a:spcBef>
            </a:pPr>
            <a:r>
              <a:rPr lang="en-US" sz="2000" dirty="0"/>
              <a:t>NanoHarmony webinars </a:t>
            </a:r>
            <a:r>
              <a:rPr lang="en-US" sz="1050" u="sng" dirty="0">
                <a:solidFill>
                  <a:schemeClr val="tx2"/>
                </a:solidFill>
                <a:hlinkClick r:id="rId10"/>
              </a:rPr>
              <a:t>https://www.youtube.com/playlist?list=PLl8XHGDKVfG7jZ0i0mkXOua3YLkMLSCSh</a:t>
            </a:r>
            <a:endParaRPr lang="en-US" sz="1050" dirty="0"/>
          </a:p>
          <a:p>
            <a:pPr marL="0" indent="0" fontAlgn="base">
              <a:lnSpc>
                <a:spcPct val="100000"/>
              </a:lnSpc>
              <a:buNone/>
            </a:pPr>
            <a:endParaRPr lang="en-US" sz="1600" dirty="0"/>
          </a:p>
          <a:p>
            <a:pPr fontAlgn="base">
              <a:lnSpc>
                <a:spcPct val="100000"/>
              </a:lnSpc>
              <a:spcBef>
                <a:spcPts val="800"/>
              </a:spcBef>
            </a:pPr>
            <a:endParaRPr lang="en-GB" sz="1600" dirty="0"/>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de-DE" dirty="0"/>
          </a:p>
        </p:txBody>
      </p:sp>
      <p:grpSp>
        <p:nvGrpSpPr>
          <p:cNvPr id="11" name="Group 10">
            <a:extLst>
              <a:ext uri="{FF2B5EF4-FFF2-40B4-BE49-F238E27FC236}">
                <a16:creationId xmlns:a16="http://schemas.microsoft.com/office/drawing/2014/main" id="{2FE3E112-7B89-4019-8BC0-C9A29A22641D}"/>
              </a:ext>
            </a:extLst>
          </p:cNvPr>
          <p:cNvGrpSpPr/>
          <p:nvPr/>
        </p:nvGrpSpPr>
        <p:grpSpPr>
          <a:xfrm>
            <a:off x="10168350" y="4774190"/>
            <a:ext cx="1623600" cy="1365177"/>
            <a:chOff x="10186208" y="4764533"/>
            <a:chExt cx="1623600" cy="1365177"/>
          </a:xfrm>
        </p:grpSpPr>
        <p:pic>
          <p:nvPicPr>
            <p:cNvPr id="12" name="Grafik 6">
              <a:extLst>
                <a:ext uri="{FF2B5EF4-FFF2-40B4-BE49-F238E27FC236}">
                  <a16:creationId xmlns:a16="http://schemas.microsoft.com/office/drawing/2014/main" id="{8791B2D2-49F7-4743-9CA4-ABEB2EE6D15F}"/>
                </a:ext>
              </a:extLst>
            </p:cNvPr>
            <p:cNvPicPr>
              <a:picLocks noChangeAspect="1"/>
            </p:cNvPicPr>
            <p:nvPr/>
          </p:nvPicPr>
          <p:blipFill>
            <a:blip r:embed="rId11"/>
            <a:stretch>
              <a:fillRect/>
            </a:stretch>
          </p:blipFill>
          <p:spPr>
            <a:xfrm>
              <a:off x="10186208" y="4811301"/>
              <a:ext cx="1621791" cy="909786"/>
            </a:xfrm>
            <a:prstGeom prst="rect">
              <a:avLst/>
            </a:prstGeom>
          </p:spPr>
        </p:pic>
        <p:pic>
          <p:nvPicPr>
            <p:cNvPr id="13" name="Grafik 7">
              <a:extLst>
                <a:ext uri="{FF2B5EF4-FFF2-40B4-BE49-F238E27FC236}">
                  <a16:creationId xmlns:a16="http://schemas.microsoft.com/office/drawing/2014/main" id="{7C8EFE67-5C64-455F-809C-89334A65B34C}"/>
                </a:ext>
              </a:extLst>
            </p:cNvPr>
            <p:cNvPicPr>
              <a:picLocks noChangeAspect="1"/>
            </p:cNvPicPr>
            <p:nvPr/>
          </p:nvPicPr>
          <p:blipFill rotWithShape="1">
            <a:blip r:embed="rId12"/>
            <a:srcRect t="38480" b="38846"/>
            <a:stretch/>
          </p:blipFill>
          <p:spPr>
            <a:xfrm>
              <a:off x="10186208" y="5761575"/>
              <a:ext cx="1623600" cy="368135"/>
            </a:xfrm>
            <a:prstGeom prst="rect">
              <a:avLst/>
            </a:prstGeom>
          </p:spPr>
        </p:pic>
        <p:sp>
          <p:nvSpPr>
            <p:cNvPr id="14" name="Textfeld 8">
              <a:extLst>
                <a:ext uri="{FF2B5EF4-FFF2-40B4-BE49-F238E27FC236}">
                  <a16:creationId xmlns:a16="http://schemas.microsoft.com/office/drawing/2014/main" id="{E632E081-8291-4380-92E6-E9EF47C52551}"/>
                </a:ext>
              </a:extLst>
            </p:cNvPr>
            <p:cNvSpPr txBox="1"/>
            <p:nvPr/>
          </p:nvSpPr>
          <p:spPr>
            <a:xfrm>
              <a:off x="10186208" y="4764533"/>
              <a:ext cx="1621791" cy="205629"/>
            </a:xfrm>
            <a:prstGeom prst="rect">
              <a:avLst/>
            </a:prstGeom>
            <a:noFill/>
          </p:spPr>
          <p:txBody>
            <a:bodyPr wrap="square" lIns="18000" tIns="18000" rIns="18000" bIns="18000" rtlCol="0">
              <a:spAutoFit/>
            </a:bodyPr>
            <a:lstStyle/>
            <a:p>
              <a:r>
                <a:rPr lang="en-GB" sz="1100" dirty="0"/>
                <a:t>NanoHarmony Webinars on </a:t>
              </a:r>
            </a:p>
          </p:txBody>
        </p:sp>
      </p:grpSp>
    </p:spTree>
    <p:extLst>
      <p:ext uri="{BB962C8B-B14F-4D97-AF65-F5344CB8AC3E}">
        <p14:creationId xmlns:p14="http://schemas.microsoft.com/office/powerpoint/2010/main" val="286853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Conditions of use </a:t>
            </a: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platzhalter 5"/>
          <p:cNvSpPr>
            <a:spLocks noGrp="1"/>
          </p:cNvSpPr>
          <p:nvPr>
            <p:ph type="body" sz="quarter" idx="13"/>
          </p:nvPr>
        </p:nvSpPr>
        <p:spPr/>
        <p:txBody>
          <a:bodyPr/>
          <a:lstStyle/>
          <a:p>
            <a:r>
              <a:rPr lang="en-GB" sz="2100" dirty="0"/>
              <a:t>The training material was developed within the project NanoHarmony (EU Horizon 2020 No. 885931). </a:t>
            </a:r>
            <a:br>
              <a:rPr lang="en-GB" sz="2100" dirty="0"/>
            </a:br>
            <a:r>
              <a:rPr lang="en-GB" sz="2100" dirty="0"/>
              <a:t>Attribution-</a:t>
            </a:r>
            <a:r>
              <a:rPr lang="en-GB" sz="2100" dirty="0" err="1"/>
              <a:t>NonCommercial</a:t>
            </a:r>
            <a:r>
              <a:rPr lang="en-GB" sz="2100" dirty="0"/>
              <a:t> 4.0 International (CC BY-NC 4.0):</a:t>
            </a:r>
            <a:endParaRPr lang="de-DE" sz="2100" dirty="0"/>
          </a:p>
          <a:p>
            <a:r>
              <a:rPr lang="en-GB" sz="2100" dirty="0"/>
              <a:t>You are free to:</a:t>
            </a:r>
            <a:endParaRPr lang="de-DE" sz="2100" dirty="0"/>
          </a:p>
          <a:p>
            <a:pPr lvl="1"/>
            <a:r>
              <a:rPr lang="en-GB" dirty="0"/>
              <a:t>Share — copy and redistribute the material in any medium or format </a:t>
            </a:r>
            <a:endParaRPr lang="de-DE" dirty="0"/>
          </a:p>
          <a:p>
            <a:pPr lvl="1"/>
            <a:r>
              <a:rPr lang="en-GB" dirty="0"/>
              <a:t>Adapt — remix, transform, and build upon the material </a:t>
            </a:r>
            <a:endParaRPr lang="de-DE" dirty="0"/>
          </a:p>
          <a:p>
            <a:r>
              <a:rPr lang="en-GB" sz="2100" dirty="0"/>
              <a:t>The licensor cannot revoke these freedoms as long as you follow the license terms.</a:t>
            </a:r>
            <a:endParaRPr lang="de-DE" sz="2100" dirty="0"/>
          </a:p>
          <a:p>
            <a:r>
              <a:rPr lang="en-GB" sz="2100" dirty="0"/>
              <a:t>Under the following terms:</a:t>
            </a:r>
            <a:endParaRPr lang="de-DE" sz="2100" dirty="0"/>
          </a:p>
          <a:p>
            <a:pPr lvl="1"/>
            <a:r>
              <a:rPr lang="en-GB" dirty="0"/>
              <a:t>Attribution — You must give </a:t>
            </a:r>
            <a:r>
              <a:rPr lang="en-GB" dirty="0">
                <a:hlinkClick r:id="rId2"/>
              </a:rPr>
              <a:t>appropriate credit</a:t>
            </a:r>
            <a:r>
              <a:rPr lang="en-GB" dirty="0"/>
              <a:t>, provide a link to the license, and </a:t>
            </a:r>
            <a:r>
              <a:rPr lang="en-GB" dirty="0">
                <a:hlinkClick r:id="rId2"/>
              </a:rPr>
              <a:t>indicate if changes were made</a:t>
            </a:r>
            <a:r>
              <a:rPr lang="en-GB" dirty="0"/>
              <a:t>. You may do so in any reasonable manner, but not in any way that suggests the licensor endorses you or your use. </a:t>
            </a:r>
            <a:endParaRPr lang="de-DE" dirty="0"/>
          </a:p>
          <a:p>
            <a:pPr lvl="1"/>
            <a:r>
              <a:rPr lang="en-GB" dirty="0" err="1"/>
              <a:t>NonCommercial</a:t>
            </a:r>
            <a:r>
              <a:rPr lang="en-GB" dirty="0"/>
              <a:t> — You may not use the material for </a:t>
            </a:r>
            <a:r>
              <a:rPr lang="en-GB" dirty="0">
                <a:hlinkClick r:id="rId2"/>
              </a:rPr>
              <a:t>commercial purposes</a:t>
            </a:r>
            <a:r>
              <a:rPr lang="en-GB" dirty="0"/>
              <a:t>. </a:t>
            </a:r>
            <a:endParaRPr lang="de-DE" dirty="0"/>
          </a:p>
          <a:p>
            <a:pPr lvl="1"/>
            <a:r>
              <a:rPr lang="en-GB" dirty="0"/>
              <a:t>No additional restrictions — You may not apply legal terms or </a:t>
            </a:r>
            <a:r>
              <a:rPr lang="en-GB" dirty="0">
                <a:hlinkClick r:id="rId2"/>
              </a:rPr>
              <a:t>technological measures</a:t>
            </a:r>
            <a:r>
              <a:rPr lang="en-GB" dirty="0"/>
              <a:t> that legally restrict others from doing anything the license permits. </a:t>
            </a:r>
            <a:endParaRPr lang="de-DE" dirty="0"/>
          </a:p>
        </p:txBody>
      </p:sp>
    </p:spTree>
    <p:extLst>
      <p:ext uri="{BB962C8B-B14F-4D97-AF65-F5344CB8AC3E}">
        <p14:creationId xmlns:p14="http://schemas.microsoft.com/office/powerpoint/2010/main" val="159214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E7F-2826-48BD-906D-9FECF9DCE9E1}"/>
              </a:ext>
            </a:extLst>
          </p:cNvPr>
          <p:cNvSpPr>
            <a:spLocks noGrp="1"/>
          </p:cNvSpPr>
          <p:nvPr>
            <p:ph type="title"/>
          </p:nvPr>
        </p:nvSpPr>
        <p:spPr>
          <a:ln w="38100">
            <a:noFill/>
          </a:ln>
        </p:spPr>
        <p:txBody>
          <a:bodyPr/>
          <a:lstStyle/>
          <a:p>
            <a:r>
              <a:rPr lang="en-GB" dirty="0"/>
              <a:t>NanoHarmony – The project</a:t>
            </a:r>
          </a:p>
        </p:txBody>
      </p:sp>
      <p:sp>
        <p:nvSpPr>
          <p:cNvPr id="4" name="Footer Placeholder 3">
            <a:extLst>
              <a:ext uri="{FF2B5EF4-FFF2-40B4-BE49-F238E27FC236}">
                <a16:creationId xmlns:a16="http://schemas.microsoft.com/office/drawing/2014/main" id="{B6A3ED39-EE1E-4A92-A748-FDB1738D7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From science to standards and harmonised OECD Test Guidelines</a:t>
            </a:r>
          </a:p>
        </p:txBody>
      </p:sp>
      <p:pic>
        <p:nvPicPr>
          <p:cNvPr id="7" name="Grafik 6">
            <a:extLst>
              <a:ext uri="{FF2B5EF4-FFF2-40B4-BE49-F238E27FC236}">
                <a16:creationId xmlns:a16="http://schemas.microsoft.com/office/drawing/2014/main" id="{04FF194A-A83E-4A33-8C38-CBACBB9FC2F0}"/>
              </a:ext>
            </a:extLst>
          </p:cNvPr>
          <p:cNvPicPr>
            <a:picLocks noChangeAspect="1"/>
          </p:cNvPicPr>
          <p:nvPr/>
        </p:nvPicPr>
        <p:blipFill>
          <a:blip r:embed="rId3"/>
          <a:stretch>
            <a:fillRect/>
          </a:stretch>
        </p:blipFill>
        <p:spPr>
          <a:xfrm>
            <a:off x="3835084" y="5900126"/>
            <a:ext cx="767214" cy="288000"/>
          </a:xfrm>
          <a:prstGeom prst="rect">
            <a:avLst/>
          </a:prstGeom>
        </p:spPr>
      </p:pic>
      <p:pic>
        <p:nvPicPr>
          <p:cNvPr id="8" name="Grafik 7">
            <a:extLst>
              <a:ext uri="{FF2B5EF4-FFF2-40B4-BE49-F238E27FC236}">
                <a16:creationId xmlns:a16="http://schemas.microsoft.com/office/drawing/2014/main" id="{BAE8C9C8-6479-47B9-B727-6D10802A9834}"/>
              </a:ext>
            </a:extLst>
          </p:cNvPr>
          <p:cNvPicPr>
            <a:picLocks noChangeAspect="1"/>
          </p:cNvPicPr>
          <p:nvPr/>
        </p:nvPicPr>
        <p:blipFill>
          <a:blip r:embed="rId4"/>
          <a:stretch>
            <a:fillRect/>
          </a:stretch>
        </p:blipFill>
        <p:spPr>
          <a:xfrm>
            <a:off x="4725056" y="5900126"/>
            <a:ext cx="671999" cy="288000"/>
          </a:xfrm>
          <a:prstGeom prst="rect">
            <a:avLst/>
          </a:prstGeom>
        </p:spPr>
      </p:pic>
      <p:pic>
        <p:nvPicPr>
          <p:cNvPr id="9" name="Grafik 8">
            <a:extLst>
              <a:ext uri="{FF2B5EF4-FFF2-40B4-BE49-F238E27FC236}">
                <a16:creationId xmlns:a16="http://schemas.microsoft.com/office/drawing/2014/main" id="{E4E42A39-5970-4D94-AC96-CC5B6D1C69CF}"/>
              </a:ext>
            </a:extLst>
          </p:cNvPr>
          <p:cNvPicPr>
            <a:picLocks noChangeAspect="1"/>
          </p:cNvPicPr>
          <p:nvPr/>
        </p:nvPicPr>
        <p:blipFill>
          <a:blip r:embed="rId5"/>
          <a:stretch>
            <a:fillRect/>
          </a:stretch>
        </p:blipFill>
        <p:spPr>
          <a:xfrm>
            <a:off x="6628842" y="5900126"/>
            <a:ext cx="833454" cy="288000"/>
          </a:xfrm>
          <a:prstGeom prst="rect">
            <a:avLst/>
          </a:prstGeom>
        </p:spPr>
      </p:pic>
      <p:pic>
        <p:nvPicPr>
          <p:cNvPr id="10" name="Grafik 9">
            <a:extLst>
              <a:ext uri="{FF2B5EF4-FFF2-40B4-BE49-F238E27FC236}">
                <a16:creationId xmlns:a16="http://schemas.microsoft.com/office/drawing/2014/main" id="{4A96A1EC-9071-4A9E-953F-019F74AFE321}"/>
              </a:ext>
            </a:extLst>
          </p:cNvPr>
          <p:cNvPicPr>
            <a:picLocks noChangeAspect="1"/>
          </p:cNvPicPr>
          <p:nvPr/>
        </p:nvPicPr>
        <p:blipFill>
          <a:blip r:embed="rId6"/>
          <a:stretch>
            <a:fillRect/>
          </a:stretch>
        </p:blipFill>
        <p:spPr>
          <a:xfrm>
            <a:off x="8986567" y="5900126"/>
            <a:ext cx="561689" cy="288000"/>
          </a:xfrm>
          <a:prstGeom prst="rect">
            <a:avLst/>
          </a:prstGeom>
        </p:spPr>
      </p:pic>
      <p:pic>
        <p:nvPicPr>
          <p:cNvPr id="11" name="Grafik 10">
            <a:extLst>
              <a:ext uri="{FF2B5EF4-FFF2-40B4-BE49-F238E27FC236}">
                <a16:creationId xmlns:a16="http://schemas.microsoft.com/office/drawing/2014/main" id="{5BE96537-8B4A-4586-8E65-D3C20F2DD9D0}"/>
              </a:ext>
            </a:extLst>
          </p:cNvPr>
          <p:cNvPicPr>
            <a:picLocks noChangeAspect="1"/>
          </p:cNvPicPr>
          <p:nvPr/>
        </p:nvPicPr>
        <p:blipFill>
          <a:blip r:embed="rId7"/>
          <a:stretch>
            <a:fillRect/>
          </a:stretch>
        </p:blipFill>
        <p:spPr>
          <a:xfrm>
            <a:off x="6218084" y="5900126"/>
            <a:ext cx="288000" cy="288000"/>
          </a:xfrm>
          <a:prstGeom prst="rect">
            <a:avLst/>
          </a:prstGeom>
        </p:spPr>
      </p:pic>
      <p:pic>
        <p:nvPicPr>
          <p:cNvPr id="12" name="Grafik 11">
            <a:extLst>
              <a:ext uri="{FF2B5EF4-FFF2-40B4-BE49-F238E27FC236}">
                <a16:creationId xmlns:a16="http://schemas.microsoft.com/office/drawing/2014/main" id="{54FCE944-27FE-41B9-AB39-FF1F02B3871C}"/>
              </a:ext>
            </a:extLst>
          </p:cNvPr>
          <p:cNvPicPr>
            <a:picLocks noChangeAspect="1"/>
          </p:cNvPicPr>
          <p:nvPr/>
        </p:nvPicPr>
        <p:blipFill>
          <a:blip r:embed="rId8"/>
          <a:stretch>
            <a:fillRect/>
          </a:stretch>
        </p:blipFill>
        <p:spPr>
          <a:xfrm>
            <a:off x="7585054" y="5900126"/>
            <a:ext cx="384495" cy="288000"/>
          </a:xfrm>
          <a:prstGeom prst="rect">
            <a:avLst/>
          </a:prstGeom>
        </p:spPr>
      </p:pic>
      <p:pic>
        <p:nvPicPr>
          <p:cNvPr id="13" name="Grafik 12">
            <a:extLst>
              <a:ext uri="{FF2B5EF4-FFF2-40B4-BE49-F238E27FC236}">
                <a16:creationId xmlns:a16="http://schemas.microsoft.com/office/drawing/2014/main" id="{2ED3EF4E-29D7-4C5F-9A1F-E2819244EACB}"/>
              </a:ext>
            </a:extLst>
          </p:cNvPr>
          <p:cNvPicPr>
            <a:picLocks noChangeAspect="1"/>
          </p:cNvPicPr>
          <p:nvPr/>
        </p:nvPicPr>
        <p:blipFill>
          <a:blip r:embed="rId9"/>
          <a:stretch>
            <a:fillRect/>
          </a:stretch>
        </p:blipFill>
        <p:spPr>
          <a:xfrm>
            <a:off x="8092307" y="5900126"/>
            <a:ext cx="771502" cy="288000"/>
          </a:xfrm>
          <a:prstGeom prst="rect">
            <a:avLst/>
          </a:prstGeom>
        </p:spPr>
      </p:pic>
      <p:pic>
        <p:nvPicPr>
          <p:cNvPr id="14" name="Grafik 13">
            <a:extLst>
              <a:ext uri="{FF2B5EF4-FFF2-40B4-BE49-F238E27FC236}">
                <a16:creationId xmlns:a16="http://schemas.microsoft.com/office/drawing/2014/main" id="{55244633-D1B9-4460-8867-136BE378035B}"/>
              </a:ext>
            </a:extLst>
          </p:cNvPr>
          <p:cNvPicPr>
            <a:picLocks noChangeAspect="1"/>
          </p:cNvPicPr>
          <p:nvPr/>
        </p:nvPicPr>
        <p:blipFill>
          <a:blip r:embed="rId10"/>
          <a:stretch>
            <a:fillRect/>
          </a:stretch>
        </p:blipFill>
        <p:spPr>
          <a:xfrm>
            <a:off x="304350" y="5900126"/>
            <a:ext cx="1367999" cy="288000"/>
          </a:xfrm>
          <a:prstGeom prst="rect">
            <a:avLst/>
          </a:prstGeom>
        </p:spPr>
      </p:pic>
      <p:pic>
        <p:nvPicPr>
          <p:cNvPr id="15" name="Grafik 14">
            <a:extLst>
              <a:ext uri="{FF2B5EF4-FFF2-40B4-BE49-F238E27FC236}">
                <a16:creationId xmlns:a16="http://schemas.microsoft.com/office/drawing/2014/main" id="{2AEDF226-F927-4063-B125-5DDE0A1162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838" y="5900126"/>
            <a:ext cx="1076488" cy="288000"/>
          </a:xfrm>
          <a:prstGeom prst="rect">
            <a:avLst/>
          </a:prstGeom>
          <a:noFill/>
        </p:spPr>
      </p:pic>
      <p:pic>
        <p:nvPicPr>
          <p:cNvPr id="16" name="Grafik 15">
            <a:extLst>
              <a:ext uri="{FF2B5EF4-FFF2-40B4-BE49-F238E27FC236}">
                <a16:creationId xmlns:a16="http://schemas.microsoft.com/office/drawing/2014/main" id="{B63D31A4-A8F4-4CC9-83F3-372B6C34D7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1014" y="5900126"/>
            <a:ext cx="429850" cy="288000"/>
          </a:xfrm>
          <a:prstGeom prst="rect">
            <a:avLst/>
          </a:prstGeom>
        </p:spPr>
      </p:pic>
      <p:pic>
        <p:nvPicPr>
          <p:cNvPr id="17" name="Grafik 16">
            <a:extLst>
              <a:ext uri="{FF2B5EF4-FFF2-40B4-BE49-F238E27FC236}">
                <a16:creationId xmlns:a16="http://schemas.microsoft.com/office/drawing/2014/main" id="{8285FA3E-6B94-4D25-A040-BC21281D8B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3622" y="5900126"/>
            <a:ext cx="272018" cy="288000"/>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43B32A46-1E21-4AE4-AEFE-E017C92DB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9813" y="5900126"/>
            <a:ext cx="575513" cy="288000"/>
          </a:xfrm>
          <a:prstGeom prst="rect">
            <a:avLst/>
          </a:prstGeom>
        </p:spPr>
      </p:pic>
      <p:pic>
        <p:nvPicPr>
          <p:cNvPr id="19" name="Grafik 19">
            <a:extLst>
              <a:ext uri="{FF2B5EF4-FFF2-40B4-BE49-F238E27FC236}">
                <a16:creationId xmlns:a16="http://schemas.microsoft.com/office/drawing/2014/main" id="{86BCCED6-094C-4ACE-B440-521840CC3263}"/>
              </a:ext>
            </a:extLst>
          </p:cNvPr>
          <p:cNvPicPr>
            <a:picLocks noChangeAspect="1"/>
          </p:cNvPicPr>
          <p:nvPr/>
        </p:nvPicPr>
        <p:blipFill>
          <a:blip r:embed="rId15"/>
          <a:stretch>
            <a:fillRect/>
          </a:stretch>
        </p:blipFill>
        <p:spPr>
          <a:xfrm>
            <a:off x="1795107" y="5900126"/>
            <a:ext cx="717973" cy="288000"/>
          </a:xfrm>
          <a:prstGeom prst="rect">
            <a:avLst/>
          </a:prstGeom>
        </p:spPr>
      </p:pic>
      <p:sp>
        <p:nvSpPr>
          <p:cNvPr id="20" name="Textfeld 20">
            <a:extLst>
              <a:ext uri="{FF2B5EF4-FFF2-40B4-BE49-F238E27FC236}">
                <a16:creationId xmlns:a16="http://schemas.microsoft.com/office/drawing/2014/main" id="{95DCC9BD-7E5F-43AE-9AE2-62F4CC144696}"/>
              </a:ext>
            </a:extLst>
          </p:cNvPr>
          <p:cNvSpPr txBox="1"/>
          <p:nvPr/>
        </p:nvSpPr>
        <p:spPr>
          <a:xfrm>
            <a:off x="10618396" y="5997886"/>
            <a:ext cx="1269254" cy="190240"/>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1B3E8"/>
                </a:solidFill>
                <a:effectLst/>
                <a:uLnTx/>
                <a:uFillTx/>
                <a:latin typeface="Calibri" panose="020F0502020204030204"/>
                <a:ea typeface="+mn-ea"/>
                <a:cs typeface="+mn-cs"/>
              </a:rPr>
              <a:t>+ 18 int. assoc. partners</a:t>
            </a:r>
          </a:p>
        </p:txBody>
      </p:sp>
      <p:sp>
        <p:nvSpPr>
          <p:cNvPr id="21" name="Freihandform 20">
            <a:extLst>
              <a:ext uri="{FF2B5EF4-FFF2-40B4-BE49-F238E27FC236}">
                <a16:creationId xmlns:a16="http://schemas.microsoft.com/office/drawing/2014/main" id="{EE2CC577-C782-4AA8-B7B0-BDE2E06C376B}"/>
              </a:ext>
            </a:extLst>
          </p:cNvPr>
          <p:cNvSpPr/>
          <p:nvPr/>
        </p:nvSpPr>
        <p:spPr>
          <a:xfrm>
            <a:off x="304350" y="2850257"/>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Formation of a network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interact with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relevant stakeholders </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ihandform 21">
            <a:extLst>
              <a:ext uri="{FF2B5EF4-FFF2-40B4-BE49-F238E27FC236}">
                <a16:creationId xmlns:a16="http://schemas.microsoft.com/office/drawing/2014/main" id="{39001209-F1F2-4CD3-9886-8284B9317146}"/>
              </a:ext>
            </a:extLst>
          </p:cNvPr>
          <p:cNvSpPr/>
          <p:nvPr/>
        </p:nvSpPr>
        <p:spPr>
          <a:xfrm>
            <a:off x="304350" y="4369613"/>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a structure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translate science into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test methods used in regulation</a:t>
            </a:r>
            <a:endParaRPr kumimoji="0" lang="en-GB"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Freihandform 19">
            <a:extLst>
              <a:ext uri="{FF2B5EF4-FFF2-40B4-BE49-F238E27FC236}">
                <a16:creationId xmlns:a16="http://schemas.microsoft.com/office/drawing/2014/main" id="{CD84FD5D-5EE8-406D-A68D-11BAD6A5D7EA}"/>
              </a:ext>
            </a:extLst>
          </p:cNvPr>
          <p:cNvSpPr/>
          <p:nvPr/>
        </p:nvSpPr>
        <p:spPr>
          <a:xfrm>
            <a:off x="304350" y="1330901"/>
            <a:ext cx="4158320" cy="1440000"/>
          </a:xfrm>
          <a:custGeom>
            <a:avLst/>
            <a:gdLst>
              <a:gd name="connsiteX0" fmla="*/ 0 w 1848541"/>
              <a:gd name="connsiteY0" fmla="*/ 214443 h 1286631"/>
              <a:gd name="connsiteX1" fmla="*/ 214443 w 1848541"/>
              <a:gd name="connsiteY1" fmla="*/ 0 h 1286631"/>
              <a:gd name="connsiteX2" fmla="*/ 1634098 w 1848541"/>
              <a:gd name="connsiteY2" fmla="*/ 0 h 1286631"/>
              <a:gd name="connsiteX3" fmla="*/ 1848541 w 1848541"/>
              <a:gd name="connsiteY3" fmla="*/ 214443 h 1286631"/>
              <a:gd name="connsiteX4" fmla="*/ 1848541 w 1848541"/>
              <a:gd name="connsiteY4" fmla="*/ 1072188 h 1286631"/>
              <a:gd name="connsiteX5" fmla="*/ 1634098 w 1848541"/>
              <a:gd name="connsiteY5" fmla="*/ 1286631 h 1286631"/>
              <a:gd name="connsiteX6" fmla="*/ 214443 w 1848541"/>
              <a:gd name="connsiteY6" fmla="*/ 1286631 h 1286631"/>
              <a:gd name="connsiteX7" fmla="*/ 0 w 1848541"/>
              <a:gd name="connsiteY7" fmla="*/ 1072188 h 1286631"/>
              <a:gd name="connsiteX8" fmla="*/ 0 w 1848541"/>
              <a:gd name="connsiteY8" fmla="*/ 214443 h 12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1286631">
                <a:moveTo>
                  <a:pt x="0" y="214443"/>
                </a:moveTo>
                <a:cubicBezTo>
                  <a:pt x="0" y="96009"/>
                  <a:pt x="96009" y="0"/>
                  <a:pt x="214443" y="0"/>
                </a:cubicBezTo>
                <a:lnTo>
                  <a:pt x="1634098" y="0"/>
                </a:lnTo>
                <a:cubicBezTo>
                  <a:pt x="1752532" y="0"/>
                  <a:pt x="1848541" y="96009"/>
                  <a:pt x="1848541" y="214443"/>
                </a:cubicBezTo>
                <a:lnTo>
                  <a:pt x="1848541" y="1072188"/>
                </a:lnTo>
                <a:cubicBezTo>
                  <a:pt x="1848541" y="1190622"/>
                  <a:pt x="1752532" y="1286631"/>
                  <a:pt x="1634098" y="1286631"/>
                </a:cubicBezTo>
                <a:lnTo>
                  <a:pt x="214443" y="1286631"/>
                </a:lnTo>
                <a:cubicBezTo>
                  <a:pt x="96009" y="1286631"/>
                  <a:pt x="0" y="1190622"/>
                  <a:pt x="0" y="1072188"/>
                </a:cubicBezTo>
                <a:lnTo>
                  <a:pt x="0" y="214443"/>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81396" tIns="64251" rIns="81396" bIns="64251" numCol="1" spcCol="1270" anchor="ctr" anchorCtr="1">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Develop and validate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Test Methods for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OECD TGs/GDs</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Pfeil: Chevron 13">
            <a:extLst>
              <a:ext uri="{FF2B5EF4-FFF2-40B4-BE49-F238E27FC236}">
                <a16:creationId xmlns:a16="http://schemas.microsoft.com/office/drawing/2014/main" id="{072D5BD0-F9DC-4B9B-9B48-D3C32BB7DA22}"/>
              </a:ext>
            </a:extLst>
          </p:cNvPr>
          <p:cNvSpPr/>
          <p:nvPr/>
        </p:nvSpPr>
        <p:spPr>
          <a:xfrm>
            <a:off x="5228934" y="1330901"/>
            <a:ext cx="1342094" cy="4478712"/>
          </a:xfrm>
          <a:prstGeom prst="chevron">
            <a:avLst>
              <a:gd name="adj" fmla="val 79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feld 28">
            <a:extLst>
              <a:ext uri="{FF2B5EF4-FFF2-40B4-BE49-F238E27FC236}">
                <a16:creationId xmlns:a16="http://schemas.microsoft.com/office/drawing/2014/main" id="{4FF58C81-133B-490E-869C-99EF317EC88A}"/>
              </a:ext>
            </a:extLst>
          </p:cNvPr>
          <p:cNvSpPr txBox="1"/>
          <p:nvPr/>
        </p:nvSpPr>
        <p:spPr>
          <a:xfrm>
            <a:off x="6724692" y="1474204"/>
            <a:ext cx="34696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rPr>
              <a:t>The NanoHarmony legacy</a:t>
            </a:r>
            <a:endParaRPr kumimoji="0" lang="en-GB" sz="2400" b="0"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endParaRPr>
          </a:p>
        </p:txBody>
      </p:sp>
      <p:sp>
        <p:nvSpPr>
          <p:cNvPr id="25" name="Sechseck 27">
            <a:extLst>
              <a:ext uri="{FF2B5EF4-FFF2-40B4-BE49-F238E27FC236}">
                <a16:creationId xmlns:a16="http://schemas.microsoft.com/office/drawing/2014/main" id="{256D9180-FDD5-402B-B00F-3CA3B7C4753C}"/>
              </a:ext>
            </a:extLst>
          </p:cNvPr>
          <p:cNvSpPr>
            <a:spLocks noChangeAspect="1"/>
          </p:cNvSpPr>
          <p:nvPr/>
        </p:nvSpPr>
        <p:spPr>
          <a:xfrm>
            <a:off x="10138050" y="1474204"/>
            <a:ext cx="1749600" cy="1490400"/>
          </a:xfrm>
          <a:prstGeom prst="hexagon">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White Paper</a:t>
            </a:r>
          </a:p>
        </p:txBody>
      </p:sp>
      <p:sp>
        <p:nvSpPr>
          <p:cNvPr id="27" name="Sechseck 29">
            <a:extLst>
              <a:ext uri="{FF2B5EF4-FFF2-40B4-BE49-F238E27FC236}">
                <a16:creationId xmlns:a16="http://schemas.microsoft.com/office/drawing/2014/main" id="{F6F74D88-3473-4A0B-8633-0625116E954E}"/>
              </a:ext>
            </a:extLst>
          </p:cNvPr>
          <p:cNvSpPr>
            <a:spLocks noChangeAspect="1"/>
          </p:cNvSpPr>
          <p:nvPr/>
        </p:nvSpPr>
        <p:spPr>
          <a:xfrm>
            <a:off x="10138050" y="2983814"/>
            <a:ext cx="1749600" cy="149040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TGs and GDs for NMs</a:t>
            </a:r>
          </a:p>
        </p:txBody>
      </p:sp>
      <p:sp>
        <p:nvSpPr>
          <p:cNvPr id="28" name="Sechseck 31">
            <a:extLst>
              <a:ext uri="{FF2B5EF4-FFF2-40B4-BE49-F238E27FC236}">
                <a16:creationId xmlns:a16="http://schemas.microsoft.com/office/drawing/2014/main" id="{AEABF232-F282-406C-BFF5-22173C1A01AD}"/>
              </a:ext>
            </a:extLst>
          </p:cNvPr>
          <p:cNvSpPr>
            <a:spLocks noChangeAspect="1"/>
          </p:cNvSpPr>
          <p:nvPr/>
        </p:nvSpPr>
        <p:spPr>
          <a:xfrm>
            <a:off x="8738662" y="2231765"/>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Training Material</a:t>
            </a:r>
          </a:p>
        </p:txBody>
      </p:sp>
      <p:sp>
        <p:nvSpPr>
          <p:cNvPr id="29" name="Sechseck 32">
            <a:extLst>
              <a:ext uri="{FF2B5EF4-FFF2-40B4-BE49-F238E27FC236}">
                <a16:creationId xmlns:a16="http://schemas.microsoft.com/office/drawing/2014/main" id="{AFC34822-0D21-47E3-8BAF-A2829162C15D}"/>
              </a:ext>
            </a:extLst>
          </p:cNvPr>
          <p:cNvSpPr>
            <a:spLocks noChangeAspect="1"/>
          </p:cNvSpPr>
          <p:nvPr/>
        </p:nvSpPr>
        <p:spPr>
          <a:xfrm>
            <a:off x="8738662" y="3736961"/>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Process Mentor</a:t>
            </a:r>
          </a:p>
        </p:txBody>
      </p:sp>
      <p:sp>
        <p:nvSpPr>
          <p:cNvPr id="30" name="Sechseck 33">
            <a:extLst>
              <a:ext uri="{FF2B5EF4-FFF2-40B4-BE49-F238E27FC236}">
                <a16:creationId xmlns:a16="http://schemas.microsoft.com/office/drawing/2014/main" id="{27A71C2A-0433-4671-B7A9-9E2C6639A15F}"/>
              </a:ext>
            </a:extLst>
          </p:cNvPr>
          <p:cNvSpPr>
            <a:spLocks noChangeAspect="1"/>
          </p:cNvSpPr>
          <p:nvPr/>
        </p:nvSpPr>
        <p:spPr>
          <a:xfrm>
            <a:off x="7337292" y="2983814"/>
            <a:ext cx="1749600" cy="14904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Regular Online Workshops</a:t>
            </a:r>
          </a:p>
        </p:txBody>
      </p:sp>
      <p:sp>
        <p:nvSpPr>
          <p:cNvPr id="3" name="Textfeld 2"/>
          <p:cNvSpPr txBox="1"/>
          <p:nvPr/>
        </p:nvSpPr>
        <p:spPr>
          <a:xfrm>
            <a:off x="9402637" y="5387592"/>
            <a:ext cx="2485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a:t>
            </a:r>
            <a:r>
              <a:rPr kumimoji="0" lang="en-GB"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nanoharmony.eu</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0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NanoHarmony Training: From science to standards and harmonised OECD Test Guidelines</a:t>
            </a:r>
          </a:p>
        </p:txBody>
      </p:sp>
      <p:sp>
        <p:nvSpPr>
          <p:cNvPr id="3" name="Inhaltsplatzhalter 2"/>
          <p:cNvSpPr>
            <a:spLocks noGrp="1"/>
          </p:cNvSpPr>
          <p:nvPr>
            <p:ph idx="4294967295"/>
          </p:nvPr>
        </p:nvSpPr>
        <p:spPr>
          <a:xfrm>
            <a:off x="304350" y="1358900"/>
            <a:ext cx="11487600" cy="4860925"/>
          </a:xfrm>
        </p:spPr>
        <p:txBody>
          <a:bodyPr>
            <a:noAutofit/>
          </a:bodyPr>
          <a:lstStyle/>
          <a:p>
            <a:pPr marL="0" indent="0">
              <a:spcBef>
                <a:spcPts val="0"/>
              </a:spcBef>
              <a:spcAft>
                <a:spcPts val="600"/>
              </a:spcAft>
              <a:buNone/>
            </a:pPr>
            <a:r>
              <a:rPr lang="en-GB" sz="1400" dirty="0"/>
              <a:t>This set of slides provides a low-level entry into the topic of standards and harmonised OECD Test Guidelines and how science can contribute to this. The training set provides essential information on the topics of harmonisation of test methods, OECD and its relevant committees and documents, and the process of OECD Test Guideline development. </a:t>
            </a:r>
          </a:p>
          <a:p>
            <a:pPr marL="0" indent="0">
              <a:spcBef>
                <a:spcPts val="0"/>
              </a:spcBef>
              <a:spcAft>
                <a:spcPts val="600"/>
              </a:spcAft>
              <a:buNone/>
            </a:pPr>
            <a:r>
              <a:rPr lang="en-GB" sz="1400" dirty="0"/>
              <a:t>This material was developed mid-2023.</a:t>
            </a:r>
            <a:endParaRPr lang="en-GB" sz="1400" dirty="0">
              <a:solidFill>
                <a:srgbClr val="FF3399"/>
              </a:solidFill>
            </a:endParaRPr>
          </a:p>
          <a:p>
            <a:pPr marL="0" indent="0">
              <a:spcBef>
                <a:spcPts val="0"/>
              </a:spcBef>
              <a:spcAft>
                <a:spcPts val="600"/>
              </a:spcAft>
              <a:buNone/>
            </a:pPr>
            <a:r>
              <a:rPr lang="en-GB" sz="1400" dirty="0"/>
              <a:t>The Training Material is divided into 4 different modules, each focussing on a specific topic:</a:t>
            </a:r>
          </a:p>
          <a:p>
            <a:pPr marL="457200" indent="-457200">
              <a:lnSpc>
                <a:spcPct val="100000"/>
              </a:lnSpc>
              <a:spcBef>
                <a:spcPts val="0"/>
              </a:spcBef>
              <a:buFont typeface="+mj-lt"/>
              <a:buAutoNum type="arabicPeriod"/>
            </a:pPr>
            <a:r>
              <a:rPr lang="en-GB" sz="1400" b="1" dirty="0">
                <a:solidFill>
                  <a:schemeClr val="accent3"/>
                </a:solidFill>
              </a:rPr>
              <a:t>Importance of standardised and harmonised test methods</a:t>
            </a:r>
            <a:br>
              <a:rPr lang="en-GB" sz="1400" b="1" dirty="0">
                <a:solidFill>
                  <a:schemeClr val="accent3"/>
                </a:solidFill>
              </a:rPr>
            </a:br>
            <a:r>
              <a:rPr lang="en-GB" sz="1400" dirty="0"/>
              <a:t>What are harmonised test methods, why are they relevant and what are resulting benefits?</a:t>
            </a:r>
            <a:br>
              <a:rPr lang="en-GB" sz="1400" dirty="0"/>
            </a:br>
            <a:r>
              <a:rPr lang="en-GB" sz="1400" dirty="0"/>
              <a:t>How can my science contribute to an OECD Test Guideline?</a:t>
            </a:r>
            <a:br>
              <a:rPr lang="en-GB" sz="1400" b="1" dirty="0">
                <a:solidFill>
                  <a:srgbClr val="6EC553"/>
                </a:solidFill>
              </a:rPr>
            </a:br>
            <a:r>
              <a:rPr lang="en-GB" sz="1400" dirty="0"/>
              <a:t>How are standards and harmonised test methods used?</a:t>
            </a:r>
            <a:br>
              <a:rPr lang="en-GB" sz="1400" b="1" dirty="0">
                <a:solidFill>
                  <a:srgbClr val="6EC553"/>
                </a:solidFill>
              </a:rPr>
            </a:br>
            <a:r>
              <a:rPr lang="en-GB" sz="1400" dirty="0"/>
              <a:t>How does OECD fit in with other standardisation activities?</a:t>
            </a:r>
          </a:p>
          <a:p>
            <a:pPr marL="457200" indent="-457200">
              <a:lnSpc>
                <a:spcPct val="100000"/>
              </a:lnSpc>
              <a:spcBef>
                <a:spcPts val="0"/>
              </a:spcBef>
              <a:buFont typeface="+mj-lt"/>
              <a:buAutoNum type="arabicPeriod"/>
            </a:pPr>
            <a:r>
              <a:rPr lang="en-GB" sz="1400" b="1" dirty="0">
                <a:solidFill>
                  <a:schemeClr val="accent1"/>
                </a:solidFill>
              </a:rPr>
              <a:t>The OECD and its relevant committees</a:t>
            </a:r>
            <a:br>
              <a:rPr lang="en-GB" sz="1400" b="1" dirty="0">
                <a:solidFill>
                  <a:schemeClr val="accent1"/>
                </a:solidFill>
              </a:rPr>
            </a:br>
            <a:r>
              <a:rPr lang="en-GB" sz="1400" dirty="0"/>
              <a:t>What is the OECD and which committees are relevant?</a:t>
            </a:r>
            <a:br>
              <a:rPr lang="en-GB" sz="1400" dirty="0"/>
            </a:br>
            <a:r>
              <a:rPr lang="en-GB" sz="1400" dirty="0"/>
              <a:t>What is the political structure of the OECD?</a:t>
            </a:r>
            <a:br>
              <a:rPr lang="en-GB" sz="1400" dirty="0"/>
            </a:br>
            <a:r>
              <a:rPr lang="en-GB" sz="1400" dirty="0"/>
              <a:t>Who are National Coordinators?</a:t>
            </a:r>
            <a:endParaRPr lang="en-GB" sz="1400" b="1" dirty="0">
              <a:solidFill>
                <a:srgbClr val="10CF9B"/>
              </a:solidFill>
            </a:endParaRPr>
          </a:p>
          <a:p>
            <a:pPr marL="457200" lvl="0" indent="-457200">
              <a:lnSpc>
                <a:spcPct val="100000"/>
              </a:lnSpc>
              <a:spcBef>
                <a:spcPts val="0"/>
              </a:spcBef>
              <a:buFont typeface="+mj-lt"/>
              <a:buAutoNum type="arabicPeriod"/>
            </a:pPr>
            <a:r>
              <a:rPr lang="en-GB" sz="1400" b="1" dirty="0">
                <a:solidFill>
                  <a:schemeClr val="accent1">
                    <a:lumMod val="75000"/>
                  </a:schemeClr>
                </a:solidFill>
              </a:rPr>
              <a:t>The different documents in the OECD Test Guidelines Programme </a:t>
            </a:r>
            <a:br>
              <a:rPr lang="en-GB" sz="1400" b="1" dirty="0">
                <a:solidFill>
                  <a:schemeClr val="accent1">
                    <a:lumMod val="75000"/>
                  </a:schemeClr>
                </a:solidFill>
              </a:rPr>
            </a:br>
            <a:r>
              <a:rPr lang="en-GB" sz="1400" dirty="0"/>
              <a:t>What are the different OECD documents? </a:t>
            </a:r>
            <a:br>
              <a:rPr lang="en-GB" sz="1400" dirty="0"/>
            </a:br>
            <a:r>
              <a:rPr lang="en-GB" sz="1400" dirty="0"/>
              <a:t>What are advantages of getting involved in their development?</a:t>
            </a:r>
            <a:endParaRPr lang="en-GB" sz="1400" b="1" dirty="0">
              <a:solidFill>
                <a:srgbClr val="0ABFC8"/>
              </a:solidFill>
            </a:endParaRPr>
          </a:p>
          <a:p>
            <a:pPr marL="457200" indent="-457200">
              <a:lnSpc>
                <a:spcPct val="100000"/>
              </a:lnSpc>
              <a:spcBef>
                <a:spcPts val="0"/>
              </a:spcBef>
              <a:buFont typeface="+mj-lt"/>
              <a:buAutoNum type="arabicPeriod"/>
            </a:pPr>
            <a:r>
              <a:rPr lang="en-GB" sz="1400" b="1" dirty="0">
                <a:solidFill>
                  <a:schemeClr val="tx2"/>
                </a:solidFill>
              </a:rPr>
              <a:t>The process of development of OECD documents</a:t>
            </a:r>
            <a:br>
              <a:rPr lang="en-GB" sz="1400" b="1" dirty="0">
                <a:solidFill>
                  <a:schemeClr val="tx2"/>
                </a:solidFill>
              </a:rPr>
            </a:br>
            <a:r>
              <a:rPr lang="en-GB" sz="1400" dirty="0"/>
              <a:t>How is the OECD Test Guideline development process structured?</a:t>
            </a:r>
            <a:br>
              <a:rPr lang="en-GB" sz="1400" dirty="0"/>
            </a:br>
            <a:r>
              <a:rPr lang="en-GB" sz="1400" dirty="0"/>
              <a:t>Which stakeholders are involved in the development/revision/adaptation of OECD TG/GDs?</a:t>
            </a:r>
            <a:br>
              <a:rPr lang="en-GB" sz="1400" dirty="0"/>
            </a:br>
            <a:r>
              <a:rPr lang="en-GB" sz="1400" dirty="0"/>
              <a:t>How can stakeholders get engaged in the process?</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4" name="TextBox 3">
            <a:extLst>
              <a:ext uri="{FF2B5EF4-FFF2-40B4-BE49-F238E27FC236}">
                <a16:creationId xmlns:a16="http://schemas.microsoft.com/office/drawing/2014/main" id="{9611F281-F397-4D23-8EA0-98B0576978B4}"/>
              </a:ext>
            </a:extLst>
          </p:cNvPr>
          <p:cNvSpPr txBox="1"/>
          <p:nvPr/>
        </p:nvSpPr>
        <p:spPr>
          <a:xfrm>
            <a:off x="8267724" y="2810107"/>
            <a:ext cx="3619926" cy="2308324"/>
          </a:xfrm>
          <a:prstGeom prst="rect">
            <a:avLst/>
          </a:prstGeom>
          <a:no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Further, more detailed information on the different phases of the OECD process is provided by 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E2906C62-3CD0-4497-9F4F-548FCCCED1AB}"/>
              </a:ext>
            </a:extLst>
          </p:cNvPr>
          <p:cNvPicPr>
            <a:picLocks noChangeAspect="1"/>
          </p:cNvPicPr>
          <p:nvPr/>
        </p:nvPicPr>
        <p:blipFill>
          <a:blip r:embed="rId2"/>
          <a:stretch>
            <a:fillRect/>
          </a:stretch>
        </p:blipFill>
        <p:spPr>
          <a:xfrm>
            <a:off x="9029976" y="3789362"/>
            <a:ext cx="1943371" cy="638264"/>
          </a:xfrm>
          <a:prstGeom prst="rect">
            <a:avLst/>
          </a:prstGeom>
        </p:spPr>
      </p:pic>
      <p:sp>
        <p:nvSpPr>
          <p:cNvPr id="10" name="TextBox 9">
            <a:extLst>
              <a:ext uri="{FF2B5EF4-FFF2-40B4-BE49-F238E27FC236}">
                <a16:creationId xmlns:a16="http://schemas.microsoft.com/office/drawing/2014/main" id="{17D68B6A-F66D-8617-9DE3-A11FC4115A00}"/>
              </a:ext>
            </a:extLst>
          </p:cNvPr>
          <p:cNvSpPr txBox="1"/>
          <p:nvPr/>
        </p:nvSpPr>
        <p:spPr>
          <a:xfrm>
            <a:off x="8267724" y="4600958"/>
            <a:ext cx="3746810" cy="369332"/>
          </a:xfrm>
          <a:prstGeom prst="rect">
            <a:avLst/>
          </a:prstGeom>
          <a:noFill/>
        </p:spPr>
        <p:txBody>
          <a:bodyPr wrap="square" rtlCol="0">
            <a:spAutoFit/>
          </a:bodyPr>
          <a:lstStyle/>
          <a:p>
            <a:r>
              <a:rPr lang="en-GB" dirty="0">
                <a:solidFill>
                  <a:srgbClr val="FF0000"/>
                </a:solidFill>
                <a:hlinkClick r:id="rId3"/>
              </a:rPr>
              <a:t>www.testguideline-development.org</a:t>
            </a:r>
            <a:endParaRPr lang="en-GB" dirty="0">
              <a:solidFill>
                <a:srgbClr val="FF0000"/>
              </a:solidFill>
            </a:endParaRPr>
          </a:p>
        </p:txBody>
      </p:sp>
    </p:spTree>
    <p:extLst>
      <p:ext uri="{BB962C8B-B14F-4D97-AF65-F5344CB8AC3E}">
        <p14:creationId xmlns:p14="http://schemas.microsoft.com/office/powerpoint/2010/main" val="130073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009825"/>
            <a:ext cx="6930521" cy="1603632"/>
          </a:xfrm>
        </p:spPr>
        <p:txBody>
          <a:bodyPr>
            <a:noAutofit/>
          </a:bodyPr>
          <a:lstStyle/>
          <a:p>
            <a:r>
              <a:rPr lang="en-GB" sz="4800" dirty="0"/>
              <a:t>Importance of </a:t>
            </a:r>
            <a:br>
              <a:rPr lang="en-GB" sz="4800" dirty="0"/>
            </a:br>
            <a:r>
              <a:rPr lang="en-GB" sz="4800" dirty="0"/>
              <a:t>standardised and </a:t>
            </a:r>
            <a:br>
              <a:rPr lang="en-GB" sz="4800" dirty="0"/>
            </a:br>
            <a:r>
              <a:rPr lang="en-GB" sz="4800" dirty="0"/>
              <a:t>harmonised test methods</a:t>
            </a:r>
          </a:p>
        </p:txBody>
      </p:sp>
      <p:sp>
        <p:nvSpPr>
          <p:cNvPr id="3" name="Untertitel 2"/>
          <p:cNvSpPr>
            <a:spLocks noGrp="1"/>
          </p:cNvSpPr>
          <p:nvPr>
            <p:ph type="subTitle" idx="4294967295"/>
          </p:nvPr>
        </p:nvSpPr>
        <p:spPr>
          <a:xfrm>
            <a:off x="151349" y="4340772"/>
            <a:ext cx="6369184" cy="2517228"/>
          </a:xfrm>
        </p:spPr>
        <p:txBody>
          <a:bodyPr>
            <a:normAutofit lnSpcReduction="10000"/>
          </a:bodyPr>
          <a:lstStyle/>
          <a:p>
            <a:pPr marL="0" indent="0" algn="ctr">
              <a:lnSpc>
                <a:spcPct val="110000"/>
              </a:lnSpc>
              <a:spcBef>
                <a:spcPts val="0"/>
              </a:spcBef>
              <a:buNone/>
            </a:pPr>
            <a:r>
              <a:rPr lang="en-GB" sz="4000" dirty="0">
                <a:solidFill>
                  <a:schemeClr val="bg1"/>
                </a:solidFill>
                <a:latin typeface="+mj-lt"/>
                <a:ea typeface="+mj-ea"/>
                <a:cs typeface="+mj-cs"/>
              </a:rPr>
              <a:t>Module 1</a:t>
            </a:r>
          </a:p>
          <a:p>
            <a:pPr marL="0" indent="0" algn="ctr">
              <a:lnSpc>
                <a:spcPct val="110000"/>
              </a:lnSpc>
              <a:spcBef>
                <a:spcPts val="0"/>
              </a:spcBef>
              <a:buNone/>
            </a:pPr>
            <a:endParaRPr lang="en-GB" dirty="0">
              <a:solidFill>
                <a:schemeClr val="bg1"/>
              </a:solidFill>
            </a:endParaRPr>
          </a:p>
          <a:p>
            <a:pPr marL="0" indent="0" algn="ctr">
              <a:lnSpc>
                <a:spcPct val="110000"/>
              </a:lnSpc>
              <a:spcBef>
                <a:spcPts val="0"/>
              </a:spcBef>
              <a:buNone/>
            </a:pPr>
            <a:r>
              <a:rPr lang="en-GB" dirty="0">
                <a:solidFill>
                  <a:schemeClr val="bg1"/>
                </a:solidFill>
              </a:rPr>
              <a:t>NanoHarmony Training:</a:t>
            </a:r>
          </a:p>
          <a:p>
            <a:pPr marL="0" indent="0" algn="ctr">
              <a:lnSpc>
                <a:spcPct val="110000"/>
              </a:lnSpc>
              <a:spcBef>
                <a:spcPts val="0"/>
              </a:spcBef>
              <a:buNone/>
            </a:pPr>
            <a:r>
              <a:rPr lang="en-GB" dirty="0">
                <a:solidFill>
                  <a:schemeClr val="bg1"/>
                </a:solidFill>
              </a:rPr>
              <a:t>From science to standards and harmonised OECD Test Guidelines</a:t>
            </a:r>
          </a:p>
        </p:txBody>
      </p:sp>
    </p:spTree>
    <p:extLst>
      <p:ext uri="{BB962C8B-B14F-4D97-AF65-F5344CB8AC3E}">
        <p14:creationId xmlns:p14="http://schemas.microsoft.com/office/powerpoint/2010/main" val="205010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Questions to the audience </a:t>
            </a:r>
          </a:p>
        </p:txBody>
      </p:sp>
      <p:sp>
        <p:nvSpPr>
          <p:cNvPr id="3" name="Inhaltsplatzhalter 2"/>
          <p:cNvSpPr>
            <a:spLocks noGrp="1"/>
          </p:cNvSpPr>
          <p:nvPr>
            <p:ph idx="1"/>
          </p:nvPr>
        </p:nvSpPr>
        <p:spPr>
          <a:xfrm>
            <a:off x="304350" y="1359232"/>
            <a:ext cx="8091505" cy="4860591"/>
          </a:xfrm>
        </p:spPr>
        <p:txBody>
          <a:bodyPr>
            <a:normAutofit/>
          </a:bodyPr>
          <a:lstStyle/>
          <a:p>
            <a:r>
              <a:rPr lang="en-GB" dirty="0">
                <a:solidFill>
                  <a:schemeClr val="tx2"/>
                </a:solidFill>
              </a:rPr>
              <a:t>Do you know that Test Guidelines exist? </a:t>
            </a:r>
          </a:p>
          <a:p>
            <a:r>
              <a:rPr lang="en-GB" dirty="0">
                <a:solidFill>
                  <a:schemeClr val="tx2"/>
                </a:solidFill>
              </a:rPr>
              <a:t>What level of direct experience have you had with the OECD Test Guideline Programme so far?</a:t>
            </a:r>
          </a:p>
          <a:p>
            <a:r>
              <a:rPr lang="en-GB" dirty="0">
                <a:solidFill>
                  <a:schemeClr val="tx2"/>
                </a:solidFill>
              </a:rPr>
              <a:t>How many Test Guidelines / Guidance Documents / Standards have you used in your own work in any way?</a:t>
            </a:r>
          </a:p>
          <a:p>
            <a:r>
              <a:rPr lang="en-GB" dirty="0">
                <a:solidFill>
                  <a:schemeClr val="tx2"/>
                </a:solidFill>
              </a:rPr>
              <a:t>Have you developed or contributed any standards or OECD Test Guidelines in any of your work?</a:t>
            </a:r>
          </a:p>
          <a:p>
            <a:r>
              <a:rPr lang="en-GB" dirty="0">
                <a:solidFill>
                  <a:schemeClr val="tx2"/>
                </a:solidFill>
              </a:rPr>
              <a:t>Are you currently working in a scientific project that has any activities around contributing to standards or OECD Test Guidelines?</a:t>
            </a:r>
          </a:p>
          <a:p>
            <a:r>
              <a:rPr lang="en-GB" dirty="0">
                <a:solidFill>
                  <a:schemeClr val="tx2"/>
                </a:solidFill>
              </a:rPr>
              <a:t>…</a:t>
            </a:r>
          </a:p>
        </p:txBody>
      </p:sp>
      <p:sp>
        <p:nvSpPr>
          <p:cNvPr id="4" name="Ovale Legende 3"/>
          <p:cNvSpPr/>
          <p:nvPr/>
        </p:nvSpPr>
        <p:spPr>
          <a:xfrm>
            <a:off x="8576441" y="2333298"/>
            <a:ext cx="3539067" cy="2032000"/>
          </a:xfrm>
          <a:prstGeom prst="wedgeEllipseCallout">
            <a:avLst>
              <a:gd name="adj1" fmla="val -36862"/>
              <a:gd name="adj2" fmla="val 69583"/>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12700">
                  <a:solidFill>
                    <a:srgbClr val="005494">
                      <a:lumMod val="75000"/>
                    </a:srgbClr>
                  </a:solidFill>
                  <a:prstDash val="solid"/>
                </a:ln>
                <a:pattFill prst="dkUpDiag">
                  <a:fgClr>
                    <a:srgbClr val="005494"/>
                  </a:fgClr>
                  <a:bgClr>
                    <a:srgbClr val="005494">
                      <a:lumMod val="20000"/>
                      <a:lumOff val="80000"/>
                    </a:srgbClr>
                  </a:bgClr>
                </a:pattFill>
                <a:effectLst>
                  <a:outerShdw dist="38100" dir="2640000" algn="bl" rotWithShape="0">
                    <a:srgbClr val="005494">
                      <a:lumMod val="75000"/>
                    </a:srgbClr>
                  </a:outerShdw>
                </a:effectLst>
                <a:uLnTx/>
                <a:uFillTx/>
                <a:latin typeface="Calibri" panose="020F0502020204030204"/>
                <a:ea typeface="+mn-ea"/>
                <a:cs typeface="+mn-cs"/>
              </a:rPr>
              <a:t>Q&amp;A</a:t>
            </a:r>
          </a:p>
        </p:txBody>
      </p:sp>
      <p:sp>
        <p:nvSpPr>
          <p:cNvPr id="7" name="Fußzeilenplatzhalter 6"/>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197985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Importance and advantages of </a:t>
            </a:r>
            <a:br>
              <a:rPr lang="en-GB" dirty="0"/>
            </a:br>
            <a:r>
              <a:rPr lang="en-GB" dirty="0"/>
              <a:t>standardised and harmonised test methods </a:t>
            </a:r>
          </a:p>
        </p:txBody>
      </p:sp>
      <p:sp>
        <p:nvSpPr>
          <p:cNvPr id="3" name="Inhaltsplatzhalter 2"/>
          <p:cNvSpPr>
            <a:spLocks noGrp="1"/>
          </p:cNvSpPr>
          <p:nvPr>
            <p:ph idx="1"/>
          </p:nvPr>
        </p:nvSpPr>
        <p:spPr/>
        <p:txBody>
          <a:bodyPr/>
          <a:lstStyle/>
          <a:p>
            <a:pPr marL="0" indent="0" algn="ctr">
              <a:buNone/>
            </a:pPr>
            <a:r>
              <a:rPr lang="en-GB" dirty="0">
                <a:solidFill>
                  <a:schemeClr val="dk1"/>
                </a:solidFill>
                <a:ea typeface="Calibri"/>
                <a:cs typeface="Calibri"/>
                <a:sym typeface="Calibri"/>
              </a:rPr>
              <a:t>Standardised and harmonised test methods are important for </a:t>
            </a:r>
            <a:br>
              <a:rPr lang="en-GB" dirty="0">
                <a:solidFill>
                  <a:schemeClr val="dk1"/>
                </a:solidFill>
                <a:ea typeface="Calibri"/>
                <a:cs typeface="Calibri"/>
                <a:sym typeface="Calibri"/>
              </a:rPr>
            </a:br>
            <a:r>
              <a:rPr lang="en-GB" dirty="0">
                <a:solidFill>
                  <a:schemeClr val="dk1"/>
                </a:solidFill>
                <a:ea typeface="Calibri"/>
                <a:cs typeface="Calibri"/>
                <a:sym typeface="Calibri"/>
              </a:rPr>
              <a:t>scientists, regulators, industry, testing laboratories, the general public, …</a:t>
            </a:r>
          </a:p>
          <a:p>
            <a:endParaRPr lang="en-GB" dirty="0"/>
          </a:p>
        </p:txBody>
      </p:sp>
      <p:sp>
        <p:nvSpPr>
          <p:cNvPr id="5" name="Google Shape;127;p2"/>
          <p:cNvSpPr txBox="1"/>
          <p:nvPr/>
        </p:nvSpPr>
        <p:spPr>
          <a:xfrm>
            <a:off x="1771071" y="4803421"/>
            <a:ext cx="394252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Facilitate international cooperation</a:t>
            </a:r>
          </a:p>
        </p:txBody>
      </p:sp>
      <p:sp>
        <p:nvSpPr>
          <p:cNvPr id="6" name="Google Shape;128;p2"/>
          <p:cNvSpPr txBox="1"/>
          <p:nvPr/>
        </p:nvSpPr>
        <p:spPr>
          <a:xfrm>
            <a:off x="465082" y="3919128"/>
            <a:ext cx="356300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Ensure comparability of results </a:t>
            </a:r>
            <a:endParaRPr lang="en-GB" sz="2000"/>
          </a:p>
        </p:txBody>
      </p:sp>
      <p:sp>
        <p:nvSpPr>
          <p:cNvPr id="7" name="Google Shape;129;p2"/>
          <p:cNvSpPr txBox="1"/>
          <p:nvPr/>
        </p:nvSpPr>
        <p:spPr>
          <a:xfrm>
            <a:off x="1003385" y="2582045"/>
            <a:ext cx="346312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Safety assessment of </a:t>
            </a:r>
            <a:br>
              <a:rPr lang="en-GB" sz="2000" dirty="0">
                <a:solidFill>
                  <a:schemeClr val="dk2"/>
                </a:solidFill>
                <a:latin typeface="Calibri"/>
                <a:ea typeface="Calibri"/>
                <a:cs typeface="Calibri"/>
                <a:sym typeface="Calibri"/>
              </a:rPr>
            </a:br>
            <a:r>
              <a:rPr lang="en-GB" sz="2000" dirty="0">
                <a:solidFill>
                  <a:schemeClr val="dk2"/>
                </a:solidFill>
                <a:latin typeface="Calibri"/>
                <a:ea typeface="Calibri"/>
                <a:cs typeface="Calibri"/>
                <a:sym typeface="Calibri"/>
              </a:rPr>
              <a:t>chemicals and (new) materials</a:t>
            </a:r>
            <a:endParaRPr lang="en-GB" sz="2000" dirty="0"/>
          </a:p>
        </p:txBody>
      </p:sp>
      <p:sp>
        <p:nvSpPr>
          <p:cNvPr id="8" name="Google Shape;130;p2"/>
          <p:cNvSpPr txBox="1"/>
          <p:nvPr/>
        </p:nvSpPr>
        <p:spPr>
          <a:xfrm>
            <a:off x="7180313" y="4916996"/>
            <a:ext cx="346312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Help to make regulation all over the world enforceable</a:t>
            </a:r>
            <a:endParaRPr lang="en-GB" sz="2000"/>
          </a:p>
        </p:txBody>
      </p:sp>
      <p:sp>
        <p:nvSpPr>
          <p:cNvPr id="9" name="Google Shape;131;p2"/>
          <p:cNvSpPr txBox="1"/>
          <p:nvPr/>
        </p:nvSpPr>
        <p:spPr>
          <a:xfrm>
            <a:off x="4221183" y="3044715"/>
            <a:ext cx="366776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Reduce number of </a:t>
            </a:r>
            <a:br>
              <a:rPr lang="en-GB" sz="2000" dirty="0">
                <a:solidFill>
                  <a:schemeClr val="dk2"/>
                </a:solidFill>
                <a:latin typeface="Calibri"/>
                <a:ea typeface="Calibri"/>
                <a:cs typeface="Calibri"/>
                <a:sym typeface="Calibri"/>
              </a:rPr>
            </a:br>
            <a:r>
              <a:rPr lang="en-GB" sz="2000" dirty="0">
                <a:solidFill>
                  <a:schemeClr val="dk2"/>
                </a:solidFill>
                <a:latin typeface="Calibri"/>
                <a:ea typeface="Calibri"/>
                <a:cs typeface="Calibri"/>
                <a:sym typeface="Calibri"/>
              </a:rPr>
              <a:t>(animal) test needed</a:t>
            </a:r>
            <a:endParaRPr lang="en-GB" sz="2000" dirty="0"/>
          </a:p>
        </p:txBody>
      </p:sp>
      <p:sp>
        <p:nvSpPr>
          <p:cNvPr id="10" name="Google Shape;132;p2"/>
          <p:cNvSpPr/>
          <p:nvPr/>
        </p:nvSpPr>
        <p:spPr>
          <a:xfrm>
            <a:off x="1146552" y="5477461"/>
            <a:ext cx="3176785"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Opening new research fields</a:t>
            </a:r>
            <a:endParaRPr lang="en-GB" sz="2000"/>
          </a:p>
        </p:txBody>
      </p:sp>
      <p:sp>
        <p:nvSpPr>
          <p:cNvPr id="11" name="Google Shape;133;p2"/>
          <p:cNvSpPr/>
          <p:nvPr/>
        </p:nvSpPr>
        <p:spPr>
          <a:xfrm>
            <a:off x="5165540" y="2305210"/>
            <a:ext cx="329030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Facilitate knowledge transfer</a:t>
            </a:r>
            <a:endParaRPr lang="en-GB" sz="2000"/>
          </a:p>
        </p:txBody>
      </p:sp>
      <p:sp>
        <p:nvSpPr>
          <p:cNvPr id="12" name="Google Shape;134;p2"/>
          <p:cNvSpPr/>
          <p:nvPr/>
        </p:nvSpPr>
        <p:spPr>
          <a:xfrm>
            <a:off x="6016103" y="4060282"/>
            <a:ext cx="224663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Can reduce operational costs</a:t>
            </a:r>
          </a:p>
        </p:txBody>
      </p:sp>
      <p:sp>
        <p:nvSpPr>
          <p:cNvPr id="13" name="Google Shape;135;p2"/>
          <p:cNvSpPr/>
          <p:nvPr/>
        </p:nvSpPr>
        <p:spPr>
          <a:xfrm>
            <a:off x="8262740" y="3327882"/>
            <a:ext cx="3543042"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Testing safety during innovation process and during registration needs to be coherent </a:t>
            </a:r>
            <a:endParaRPr lang="en-GB" sz="2000"/>
          </a:p>
        </p:txBody>
      </p:sp>
      <p:sp>
        <p:nvSpPr>
          <p:cNvPr id="14" name="Google Shape;130;p2"/>
          <p:cNvSpPr txBox="1"/>
          <p:nvPr/>
        </p:nvSpPr>
        <p:spPr>
          <a:xfrm>
            <a:off x="10816142" y="5477461"/>
            <a:ext cx="98964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a:t>
            </a:r>
            <a:endParaRPr lang="en-GB" sz="2000"/>
          </a:p>
        </p:txBody>
      </p:sp>
      <p:sp>
        <p:nvSpPr>
          <p:cNvPr id="15" name="Google Shape;127;p2"/>
          <p:cNvSpPr txBox="1"/>
          <p:nvPr/>
        </p:nvSpPr>
        <p:spPr>
          <a:xfrm>
            <a:off x="8566368" y="2560869"/>
            <a:ext cx="323941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Reduce global trade barriers</a:t>
            </a:r>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382068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chtungspfeil 19"/>
          <p:cNvSpPr/>
          <p:nvPr/>
        </p:nvSpPr>
        <p:spPr>
          <a:xfrm rot="16200000">
            <a:off x="5505686" y="-259220"/>
            <a:ext cx="1098762" cy="11501429"/>
          </a:xfrm>
          <a:prstGeom prst="homePlate">
            <a:avLst>
              <a:gd name="adj" fmla="val 5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el 1"/>
          <p:cNvSpPr>
            <a:spLocks noGrp="1"/>
          </p:cNvSpPr>
          <p:nvPr>
            <p:ph type="title"/>
          </p:nvPr>
        </p:nvSpPr>
        <p:spPr/>
        <p:txBody>
          <a:bodyPr/>
          <a:lstStyle/>
          <a:p>
            <a:r>
              <a:rPr lang="en-GB" dirty="0"/>
              <a:t>Standardised and harmonised test methods </a:t>
            </a:r>
            <a:br>
              <a:rPr lang="en-GB" dirty="0"/>
            </a:br>
            <a:r>
              <a:rPr lang="en-GB" dirty="0"/>
              <a:t>are used world-wide</a:t>
            </a:r>
          </a:p>
        </p:txBody>
      </p:sp>
      <p:grpSp>
        <p:nvGrpSpPr>
          <p:cNvPr id="3" name="Group 2">
            <a:extLst>
              <a:ext uri="{FF2B5EF4-FFF2-40B4-BE49-F238E27FC236}">
                <a16:creationId xmlns:a16="http://schemas.microsoft.com/office/drawing/2014/main" id="{5829B6CF-4892-4D2E-BF34-BA09123C7546}"/>
              </a:ext>
            </a:extLst>
          </p:cNvPr>
          <p:cNvGrpSpPr/>
          <p:nvPr/>
        </p:nvGrpSpPr>
        <p:grpSpPr>
          <a:xfrm>
            <a:off x="9100069" y="2637429"/>
            <a:ext cx="2683829" cy="1350264"/>
            <a:chOff x="9121953" y="2248898"/>
            <a:chExt cx="2683829" cy="1350264"/>
          </a:xfrm>
        </p:grpSpPr>
        <p:sp>
          <p:nvSpPr>
            <p:cNvPr id="7" name="Rechteck 6"/>
            <p:cNvSpPr/>
            <p:nvPr/>
          </p:nvSpPr>
          <p:spPr>
            <a:xfrm>
              <a:off x="9121953" y="2248898"/>
              <a:ext cx="2683829" cy="1350264"/>
            </a:xfrm>
            <a:prstGeom prst="rect">
              <a:avLst/>
            </a:prstGeom>
            <a:solidFill>
              <a:srgbClr val="10CF9B"/>
            </a:solidFill>
            <a:ln>
              <a:solidFill>
                <a:srgbClr val="10CF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rPr>
                <a:t> OECD Test Guidelines</a:t>
              </a:r>
            </a:p>
          </p:txBody>
        </p:sp>
        <p:grpSp>
          <p:nvGrpSpPr>
            <p:cNvPr id="17" name="Gruppieren 16"/>
            <p:cNvGrpSpPr/>
            <p:nvPr/>
          </p:nvGrpSpPr>
          <p:grpSpPr>
            <a:xfrm>
              <a:off x="9309043" y="2643454"/>
              <a:ext cx="2309648" cy="747877"/>
              <a:chOff x="9632731" y="1964726"/>
              <a:chExt cx="2309648" cy="747877"/>
            </a:xfrm>
          </p:grpSpPr>
          <p:sp>
            <p:nvSpPr>
              <p:cNvPr id="16" name="Rechteck 15"/>
              <p:cNvSpPr/>
              <p:nvPr/>
            </p:nvSpPr>
            <p:spPr>
              <a:xfrm>
                <a:off x="9632731" y="1964726"/>
                <a:ext cx="2309648" cy="71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0" descr="See the source image">
                <a:extLst>
                  <a:ext uri="{FF2B5EF4-FFF2-40B4-BE49-F238E27FC236}">
                    <a16:creationId xmlns:a16="http://schemas.microsoft.com/office/drawing/2014/main" id="{88B0E91B-B7E4-4751-A981-609F904621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44" t="25058" r="8344" b="23959"/>
              <a:stretch/>
            </p:blipFill>
            <p:spPr bwMode="auto">
              <a:xfrm>
                <a:off x="9700312" y="1996203"/>
                <a:ext cx="2174485" cy="7164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 name="Group 18">
            <a:extLst>
              <a:ext uri="{FF2B5EF4-FFF2-40B4-BE49-F238E27FC236}">
                <a16:creationId xmlns:a16="http://schemas.microsoft.com/office/drawing/2014/main" id="{14270849-6CAF-4CC2-8FA7-2B995AA1DB5F}"/>
              </a:ext>
            </a:extLst>
          </p:cNvPr>
          <p:cNvGrpSpPr/>
          <p:nvPr/>
        </p:nvGrpSpPr>
        <p:grpSpPr>
          <a:xfrm>
            <a:off x="304350" y="3447753"/>
            <a:ext cx="3031764" cy="1549202"/>
            <a:chOff x="786479" y="3261418"/>
            <a:chExt cx="3031764" cy="1549202"/>
          </a:xfrm>
        </p:grpSpPr>
        <p:sp>
          <p:nvSpPr>
            <p:cNvPr id="6" name="Rechteck 5"/>
            <p:cNvSpPr/>
            <p:nvPr/>
          </p:nvSpPr>
          <p:spPr>
            <a:xfrm>
              <a:off x="786479" y="3261418"/>
              <a:ext cx="3031764" cy="1549202"/>
            </a:xfrm>
            <a:prstGeom prst="rect">
              <a:avLst/>
            </a:prstGeom>
            <a:solidFill>
              <a:srgbClr val="A6DB95"/>
            </a:solidFill>
            <a:ln>
              <a:solidFill>
                <a:srgbClr val="6EC553"/>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gn="ctr"/>
              <a:r>
                <a:rPr lang="en-GB" dirty="0">
                  <a:solidFill>
                    <a:schemeClr val="tx1"/>
                  </a:solidFill>
                </a:rPr>
                <a:t>National standards</a:t>
              </a:r>
            </a:p>
            <a:p>
              <a:pPr algn="ctr"/>
              <a:r>
                <a:rPr lang="en-GB" dirty="0">
                  <a:solidFill>
                    <a:schemeClr val="tx1"/>
                  </a:solidFill>
                </a:rPr>
                <a:t>CYS (CY), DIN (DE), ILNAS (LU), </a:t>
              </a:r>
            </a:p>
            <a:p>
              <a:pPr algn="ctr"/>
              <a:r>
                <a:rPr lang="en-GB" dirty="0">
                  <a:solidFill>
                    <a:schemeClr val="tx1"/>
                  </a:solidFill>
                </a:rPr>
                <a:t>NEN (NL), BSI (UK), ...</a:t>
              </a: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09" y="4134825"/>
              <a:ext cx="788181" cy="612000"/>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8833" y="4139765"/>
              <a:ext cx="1065601" cy="612000"/>
            </a:xfrm>
            <a:prstGeom prst="rect">
              <a:avLst/>
            </a:prstGeom>
          </p:spPr>
        </p:pic>
        <p:pic>
          <p:nvPicPr>
            <p:cNvPr id="15" name="Grafik 14"/>
            <p:cNvPicPr>
              <a:picLocks noChangeAspect="1"/>
            </p:cNvPicPr>
            <p:nvPr/>
          </p:nvPicPr>
          <p:blipFill rotWithShape="1">
            <a:blip r:embed="rId6">
              <a:extLst>
                <a:ext uri="{28A0092B-C50C-407E-A947-70E740481C1C}">
                  <a14:useLocalDpi xmlns:a14="http://schemas.microsoft.com/office/drawing/2010/main" val="0"/>
                </a:ext>
              </a:extLst>
            </a:blip>
            <a:srcRect l="25914" t="35809" r="26290" b="35219"/>
            <a:stretch/>
          </p:blipFill>
          <p:spPr>
            <a:xfrm>
              <a:off x="2772777" y="4134825"/>
              <a:ext cx="1009637" cy="612000"/>
            </a:xfrm>
            <a:prstGeom prst="rect">
              <a:avLst/>
            </a:prstGeom>
          </p:spPr>
        </p:pic>
      </p:grpSp>
      <p:sp>
        <p:nvSpPr>
          <p:cNvPr id="13" name="Textfeld 12"/>
          <p:cNvSpPr txBox="1"/>
          <p:nvPr/>
        </p:nvSpPr>
        <p:spPr>
          <a:xfrm>
            <a:off x="4666859" y="5098893"/>
            <a:ext cx="1324677" cy="372790"/>
          </a:xfrm>
          <a:prstGeom prst="rect">
            <a:avLst/>
          </a:prstGeom>
          <a:noFill/>
        </p:spPr>
        <p:txBody>
          <a:bodyPr wrap="square" rtlCol="0">
            <a:spAutoFit/>
          </a:bodyPr>
          <a:lstStyle/>
          <a:p>
            <a:r>
              <a:rPr lang="en-GB" dirty="0"/>
              <a:t>Science</a:t>
            </a:r>
          </a:p>
        </p:txBody>
      </p:sp>
      <p:sp>
        <p:nvSpPr>
          <p:cNvPr id="22" name="Textfeld 21"/>
          <p:cNvSpPr txBox="1"/>
          <p:nvPr/>
        </p:nvSpPr>
        <p:spPr>
          <a:xfrm>
            <a:off x="7904515" y="5283559"/>
            <a:ext cx="1606284" cy="372790"/>
          </a:xfrm>
          <a:prstGeom prst="rect">
            <a:avLst/>
          </a:prstGeom>
          <a:noFill/>
        </p:spPr>
        <p:txBody>
          <a:bodyPr wrap="square" rtlCol="0">
            <a:spAutoFit/>
          </a:bodyPr>
          <a:lstStyle/>
          <a:p>
            <a:r>
              <a:rPr lang="en-GB" dirty="0"/>
              <a:t>Regulators</a:t>
            </a:r>
          </a:p>
        </p:txBody>
      </p:sp>
      <p:sp>
        <p:nvSpPr>
          <p:cNvPr id="23" name="Textfeld 22"/>
          <p:cNvSpPr txBox="1"/>
          <p:nvPr/>
        </p:nvSpPr>
        <p:spPr>
          <a:xfrm>
            <a:off x="5162740" y="5610613"/>
            <a:ext cx="2569727" cy="372790"/>
          </a:xfrm>
          <a:prstGeom prst="rect">
            <a:avLst/>
          </a:prstGeom>
          <a:noFill/>
        </p:spPr>
        <p:txBody>
          <a:bodyPr wrap="square" rtlCol="0">
            <a:spAutoFit/>
          </a:bodyPr>
          <a:lstStyle/>
          <a:p>
            <a:r>
              <a:rPr lang="en-GB" dirty="0"/>
              <a:t>Testing laboratories</a:t>
            </a:r>
          </a:p>
        </p:txBody>
      </p:sp>
      <p:sp>
        <p:nvSpPr>
          <p:cNvPr id="24" name="Textfeld 23"/>
          <p:cNvSpPr txBox="1"/>
          <p:nvPr/>
        </p:nvSpPr>
        <p:spPr>
          <a:xfrm>
            <a:off x="5927623" y="5163115"/>
            <a:ext cx="2569727" cy="372790"/>
          </a:xfrm>
          <a:prstGeom prst="rect">
            <a:avLst/>
          </a:prstGeom>
          <a:noFill/>
        </p:spPr>
        <p:txBody>
          <a:bodyPr wrap="square" rtlCol="0">
            <a:spAutoFit/>
          </a:bodyPr>
          <a:lstStyle/>
          <a:p>
            <a:r>
              <a:rPr lang="en-GB" dirty="0"/>
              <a:t>General public</a:t>
            </a:r>
          </a:p>
        </p:txBody>
      </p:sp>
      <p:sp>
        <p:nvSpPr>
          <p:cNvPr id="26" name="Textfeld 25"/>
          <p:cNvSpPr txBox="1"/>
          <p:nvPr/>
        </p:nvSpPr>
        <p:spPr>
          <a:xfrm>
            <a:off x="2739394" y="5456767"/>
            <a:ext cx="2569727" cy="372790"/>
          </a:xfrm>
          <a:prstGeom prst="rect">
            <a:avLst/>
          </a:prstGeom>
          <a:noFill/>
        </p:spPr>
        <p:txBody>
          <a:bodyPr wrap="square" rtlCol="0">
            <a:spAutoFit/>
          </a:bodyPr>
          <a:lstStyle/>
          <a:p>
            <a:r>
              <a:rPr lang="en-GB" dirty="0"/>
              <a:t>Industry associations</a:t>
            </a:r>
          </a:p>
        </p:txBody>
      </p:sp>
      <p:sp>
        <p:nvSpPr>
          <p:cNvPr id="27" name="Textfeld 26"/>
          <p:cNvSpPr txBox="1"/>
          <p:nvPr/>
        </p:nvSpPr>
        <p:spPr>
          <a:xfrm>
            <a:off x="10539392" y="5567132"/>
            <a:ext cx="1087174" cy="372790"/>
          </a:xfrm>
          <a:prstGeom prst="rect">
            <a:avLst/>
          </a:prstGeom>
          <a:noFill/>
        </p:spPr>
        <p:txBody>
          <a:bodyPr wrap="square" rtlCol="0">
            <a:spAutoFit/>
          </a:bodyPr>
          <a:lstStyle/>
          <a:p>
            <a:r>
              <a:rPr lang="en-GB" dirty="0"/>
              <a:t>…</a:t>
            </a:r>
          </a:p>
        </p:txBody>
      </p:sp>
      <p:sp>
        <p:nvSpPr>
          <p:cNvPr id="25" name="Textfeld 24"/>
          <p:cNvSpPr txBox="1"/>
          <p:nvPr/>
        </p:nvSpPr>
        <p:spPr>
          <a:xfrm>
            <a:off x="7394370" y="5630418"/>
            <a:ext cx="3128432" cy="372790"/>
          </a:xfrm>
          <a:prstGeom prst="rect">
            <a:avLst/>
          </a:prstGeom>
          <a:noFill/>
        </p:spPr>
        <p:txBody>
          <a:bodyPr wrap="square" rtlCol="0">
            <a:spAutoFit/>
          </a:bodyPr>
          <a:lstStyle/>
          <a:p>
            <a:r>
              <a:rPr lang="en-GB" dirty="0"/>
              <a:t>Non-profit organisations</a:t>
            </a:r>
          </a:p>
        </p:txBody>
      </p:sp>
      <p:sp>
        <p:nvSpPr>
          <p:cNvPr id="30" name="Textfeld 29"/>
          <p:cNvSpPr txBox="1"/>
          <p:nvPr/>
        </p:nvSpPr>
        <p:spPr>
          <a:xfrm>
            <a:off x="1450610" y="5588261"/>
            <a:ext cx="2569727" cy="372790"/>
          </a:xfrm>
          <a:prstGeom prst="rect">
            <a:avLst/>
          </a:prstGeom>
          <a:noFill/>
        </p:spPr>
        <p:txBody>
          <a:bodyPr wrap="square" rtlCol="0">
            <a:spAutoFit/>
          </a:bodyPr>
          <a:lstStyle/>
          <a:p>
            <a:r>
              <a:rPr lang="en-GB" dirty="0"/>
              <a:t>Industry</a:t>
            </a:r>
          </a:p>
        </p:txBody>
      </p:sp>
      <p:grpSp>
        <p:nvGrpSpPr>
          <p:cNvPr id="21" name="Group 20">
            <a:extLst>
              <a:ext uri="{FF2B5EF4-FFF2-40B4-BE49-F238E27FC236}">
                <a16:creationId xmlns:a16="http://schemas.microsoft.com/office/drawing/2014/main" id="{78F383E0-B7BE-47F9-8D1B-DC1FAB5EB49F}"/>
              </a:ext>
            </a:extLst>
          </p:cNvPr>
          <p:cNvGrpSpPr/>
          <p:nvPr/>
        </p:nvGrpSpPr>
        <p:grpSpPr>
          <a:xfrm>
            <a:off x="304350" y="1501042"/>
            <a:ext cx="2371726" cy="1475518"/>
            <a:chOff x="871538" y="1470425"/>
            <a:chExt cx="2371726" cy="1475518"/>
          </a:xfrm>
        </p:grpSpPr>
        <p:sp>
          <p:nvSpPr>
            <p:cNvPr id="4" name="Rechteck 3"/>
            <p:cNvSpPr/>
            <p:nvPr/>
          </p:nvSpPr>
          <p:spPr>
            <a:xfrm>
              <a:off x="871538" y="1470425"/>
              <a:ext cx="2371726" cy="1475518"/>
            </a:xfrm>
            <a:prstGeom prst="rect">
              <a:avLst/>
            </a:prstGeom>
            <a:solidFill>
              <a:srgbClr val="6EC553"/>
            </a:solidFill>
            <a:ln>
              <a:solidFill>
                <a:srgbClr val="6EC55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rPr>
                <a:t>International standards</a:t>
              </a:r>
            </a:p>
            <a:p>
              <a:pPr algn="ctr"/>
              <a:r>
                <a:rPr lang="en-GB" dirty="0">
                  <a:solidFill>
                    <a:schemeClr val="tx1"/>
                  </a:solidFill>
                </a:rPr>
                <a:t>ISO, CEN,…</a:t>
              </a:r>
            </a:p>
          </p:txBody>
        </p:sp>
        <p:pic>
          <p:nvPicPr>
            <p:cNvPr id="9" name="Picture 6" descr="Image result for ISO Logo Ai">
              <a:extLst>
                <a:ext uri="{FF2B5EF4-FFF2-40B4-BE49-F238E27FC236}">
                  <a16:creationId xmlns:a16="http://schemas.microsoft.com/office/drawing/2014/main" id="{ADA1F2EE-1655-45FA-A645-007212D9D0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3997" y="2120442"/>
              <a:ext cx="688942" cy="716819"/>
            </a:xfrm>
            <a:prstGeom prst="rect">
              <a:avLst/>
            </a:prstGeom>
            <a:noFill/>
            <a:extLst>
              <a:ext uri="{909E8E84-426E-40DD-AFC4-6F175D3DCCD1}">
                <a14:hiddenFill xmlns:a14="http://schemas.microsoft.com/office/drawing/2010/main">
                  <a:solidFill>
                    <a:srgbClr val="FFFFFF"/>
                  </a:solidFill>
                </a14:hiddenFill>
              </a:ext>
            </a:extLst>
          </p:spPr>
        </p:pic>
        <p:pic>
          <p:nvPicPr>
            <p:cNvPr id="37" name="Inhaltsplatzhalter 7">
              <a:extLst>
                <a:ext uri="{FF2B5EF4-FFF2-40B4-BE49-F238E27FC236}">
                  <a16:creationId xmlns:a16="http://schemas.microsoft.com/office/drawing/2014/main" id="{556522E9-9FB5-415E-9DFA-DE1E9FF003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993" y="2143270"/>
              <a:ext cx="857819" cy="695901"/>
            </a:xfrm>
            <a:prstGeom prst="rect">
              <a:avLst/>
            </a:prstGeom>
          </p:spPr>
        </p:pic>
      </p:grpSp>
      <p:pic>
        <p:nvPicPr>
          <p:cNvPr id="38" name="Inhaltsplatzhalter 7">
            <a:extLst>
              <a:ext uri="{FF2B5EF4-FFF2-40B4-BE49-F238E27FC236}">
                <a16:creationId xmlns:a16="http://schemas.microsoft.com/office/drawing/2014/main" id="{EA26351A-1FCD-4984-B741-EBF9CAB239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6812" y="1917799"/>
            <a:ext cx="5478377" cy="2789524"/>
          </a:xfrm>
          <a:prstGeom prst="rect">
            <a:avLst/>
          </a:prstGeom>
        </p:spPr>
      </p:pic>
      <p:sp>
        <p:nvSpPr>
          <p:cNvPr id="14" name="Fußzeilenplatzhalter 13"/>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53736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Standardised versus harmonised test methods</a:t>
            </a:r>
          </a:p>
        </p:txBody>
      </p:sp>
      <p:sp>
        <p:nvSpPr>
          <p:cNvPr id="17" name="Text Placeholder 16">
            <a:extLst>
              <a:ext uri="{FF2B5EF4-FFF2-40B4-BE49-F238E27FC236}">
                <a16:creationId xmlns:a16="http://schemas.microsoft.com/office/drawing/2014/main" id="{E5E08100-452C-47B2-B9FB-D942D2B8B108}"/>
              </a:ext>
            </a:extLst>
          </p:cNvPr>
          <p:cNvSpPr>
            <a:spLocks noGrp="1"/>
          </p:cNvSpPr>
          <p:nvPr>
            <p:ph idx="1"/>
          </p:nvPr>
        </p:nvSpPr>
        <p:spPr>
          <a:xfrm>
            <a:off x="344491" y="1349918"/>
            <a:ext cx="5580000" cy="4860591"/>
          </a:xfrm>
        </p:spPr>
        <p:txBody>
          <a:bodyPr/>
          <a:lstStyle/>
          <a:p>
            <a:r>
              <a:rPr lang="en-GB" dirty="0"/>
              <a:t>Standardised test methods</a:t>
            </a:r>
          </a:p>
          <a:p>
            <a:r>
              <a:rPr lang="en-GB" dirty="0"/>
              <a:t>Developed and validated by different standardisation bodies (e.g. </a:t>
            </a:r>
            <a:r>
              <a:rPr lang="en-GB" b="1" dirty="0"/>
              <a:t>ISO</a:t>
            </a:r>
            <a:r>
              <a:rPr lang="en-GB" dirty="0"/>
              <a:t>, CEN, national standardisation bodies)</a:t>
            </a:r>
          </a:p>
          <a:p>
            <a:r>
              <a:rPr lang="en-GB" b="1" dirty="0"/>
              <a:t>Market</a:t>
            </a:r>
            <a:r>
              <a:rPr lang="en-GB" dirty="0"/>
              <a:t> need</a:t>
            </a:r>
          </a:p>
          <a:p>
            <a:r>
              <a:rPr lang="en-GB" dirty="0"/>
              <a:t>More </a:t>
            </a:r>
            <a:r>
              <a:rPr lang="en-GB" b="1" dirty="0"/>
              <a:t>industry</a:t>
            </a:r>
            <a:r>
              <a:rPr lang="en-GB" dirty="0"/>
              <a:t> driven</a:t>
            </a:r>
          </a:p>
          <a:p>
            <a:pPr marL="360000" lvl="1" indent="-180000"/>
            <a:r>
              <a:rPr lang="en-GB" dirty="0"/>
              <a:t>Communication among industry</a:t>
            </a:r>
          </a:p>
          <a:p>
            <a:r>
              <a:rPr lang="en-GB" dirty="0"/>
              <a:t>The development process usually </a:t>
            </a:r>
            <a:br>
              <a:rPr lang="en-GB" dirty="0"/>
            </a:br>
            <a:r>
              <a:rPr lang="en-GB" dirty="0"/>
              <a:t>takes about </a:t>
            </a:r>
            <a:r>
              <a:rPr lang="en-GB" b="1" dirty="0"/>
              <a:t>3 years</a:t>
            </a:r>
            <a:endParaRPr lang="en-US" b="1" dirty="0"/>
          </a:p>
          <a:p>
            <a:r>
              <a:rPr lang="en-US" dirty="0"/>
              <a:t>Purchase for </a:t>
            </a:r>
            <a:r>
              <a:rPr lang="en-US" b="1" dirty="0"/>
              <a:t>(small) fee</a:t>
            </a:r>
            <a:endParaRPr lang="en-GB" dirty="0"/>
          </a:p>
        </p:txBody>
      </p:sp>
      <p:sp>
        <p:nvSpPr>
          <p:cNvPr id="20" name="Content Placeholder 19">
            <a:extLst>
              <a:ext uri="{FF2B5EF4-FFF2-40B4-BE49-F238E27FC236}">
                <a16:creationId xmlns:a16="http://schemas.microsoft.com/office/drawing/2014/main" id="{B28F6131-FBD3-4E8D-9215-3E5BCFFF73C0}"/>
              </a:ext>
            </a:extLst>
          </p:cNvPr>
          <p:cNvSpPr>
            <a:spLocks noGrp="1"/>
          </p:cNvSpPr>
          <p:nvPr>
            <p:ph sz="quarter" idx="4294967295"/>
          </p:nvPr>
        </p:nvSpPr>
        <p:spPr>
          <a:xfrm>
            <a:off x="6267511" y="1349918"/>
            <a:ext cx="5580000" cy="4841332"/>
          </a:xfrm>
        </p:spPr>
        <p:txBody>
          <a:bodyPr/>
          <a:lstStyle/>
          <a:p>
            <a:pPr>
              <a:lnSpc>
                <a:spcPct val="110000"/>
              </a:lnSpc>
              <a:spcBef>
                <a:spcPts val="600"/>
              </a:spcBef>
            </a:pPr>
            <a:r>
              <a:rPr lang="en-GB" dirty="0"/>
              <a:t>Harmonised test methods</a:t>
            </a:r>
          </a:p>
          <a:p>
            <a:pPr>
              <a:lnSpc>
                <a:spcPct val="110000"/>
              </a:lnSpc>
              <a:spcBef>
                <a:spcPts val="600"/>
              </a:spcBef>
            </a:pPr>
            <a:r>
              <a:rPr lang="en-GB" dirty="0"/>
              <a:t>Developed and validated by the Organisation of Economic </a:t>
            </a:r>
            <a:br>
              <a:rPr lang="en-GB" dirty="0"/>
            </a:br>
            <a:r>
              <a:rPr lang="en-GB" dirty="0"/>
              <a:t>Co-operation and Development (</a:t>
            </a:r>
            <a:r>
              <a:rPr lang="en-GB" b="1" dirty="0"/>
              <a:t>OECD</a:t>
            </a:r>
            <a:r>
              <a:rPr lang="en-GB" dirty="0"/>
              <a:t>)</a:t>
            </a:r>
          </a:p>
          <a:p>
            <a:pPr>
              <a:lnSpc>
                <a:spcPct val="110000"/>
              </a:lnSpc>
              <a:spcBef>
                <a:spcPts val="600"/>
              </a:spcBef>
            </a:pPr>
            <a:r>
              <a:rPr lang="en-GB" b="1" dirty="0"/>
              <a:t>Regulatory</a:t>
            </a:r>
            <a:r>
              <a:rPr lang="en-GB" dirty="0"/>
              <a:t> need</a:t>
            </a:r>
          </a:p>
          <a:p>
            <a:pPr>
              <a:lnSpc>
                <a:spcPct val="110000"/>
              </a:lnSpc>
              <a:spcBef>
                <a:spcPts val="600"/>
              </a:spcBef>
            </a:pPr>
            <a:r>
              <a:rPr lang="en-GB" dirty="0"/>
              <a:t>More </a:t>
            </a:r>
            <a:r>
              <a:rPr lang="en-GB" b="1" dirty="0"/>
              <a:t>government</a:t>
            </a:r>
            <a:r>
              <a:rPr lang="en-GB" dirty="0"/>
              <a:t> driven</a:t>
            </a:r>
          </a:p>
          <a:p>
            <a:pPr marL="360000" lvl="1" indent="-180000">
              <a:lnSpc>
                <a:spcPct val="110000"/>
              </a:lnSpc>
              <a:spcBef>
                <a:spcPts val="0"/>
              </a:spcBef>
            </a:pPr>
            <a:r>
              <a:rPr lang="en-GB" dirty="0"/>
              <a:t>Data gathering and enforcement of legislation</a:t>
            </a:r>
          </a:p>
          <a:p>
            <a:pPr>
              <a:lnSpc>
                <a:spcPct val="110000"/>
              </a:lnSpc>
              <a:spcBef>
                <a:spcPts val="600"/>
              </a:spcBef>
            </a:pPr>
            <a:r>
              <a:rPr lang="en-GB" dirty="0"/>
              <a:t>The development process can take </a:t>
            </a:r>
            <a:r>
              <a:rPr lang="en-GB" b="1" dirty="0"/>
              <a:t>2-5 years</a:t>
            </a:r>
            <a:r>
              <a:rPr lang="en-GB" dirty="0"/>
              <a:t> on average</a:t>
            </a:r>
          </a:p>
          <a:p>
            <a:pPr>
              <a:lnSpc>
                <a:spcPct val="110000"/>
              </a:lnSpc>
              <a:spcBef>
                <a:spcPts val="600"/>
              </a:spcBef>
            </a:pPr>
            <a:r>
              <a:rPr lang="en-GB" b="1" dirty="0"/>
              <a:t>Public</a:t>
            </a:r>
            <a:r>
              <a:rPr lang="en-GB" dirty="0"/>
              <a:t> access</a:t>
            </a:r>
          </a:p>
        </p:txBody>
      </p:sp>
      <p:pic>
        <p:nvPicPr>
          <p:cNvPr id="6" name="Picture 6" descr="Image result for ISO Logo Ai">
            <a:extLst>
              <a:ext uri="{FF2B5EF4-FFF2-40B4-BE49-F238E27FC236}">
                <a16:creationId xmlns:a16="http://schemas.microsoft.com/office/drawing/2014/main" id="{ADA1F2EE-1655-45FA-A645-007212D9D0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10" b="4967"/>
          <a:stretch/>
        </p:blipFill>
        <p:spPr bwMode="auto">
          <a:xfrm>
            <a:off x="4929189" y="4798631"/>
            <a:ext cx="992126" cy="937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ee the source image">
            <a:extLst>
              <a:ext uri="{FF2B5EF4-FFF2-40B4-BE49-F238E27FC236}">
                <a16:creationId xmlns:a16="http://schemas.microsoft.com/office/drawing/2014/main" id="{88B0E91B-B7E4-4751-A981-609F904621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44" t="25058" r="8344" b="23959"/>
          <a:stretch/>
        </p:blipFill>
        <p:spPr bwMode="auto">
          <a:xfrm>
            <a:off x="8836500" y="4798631"/>
            <a:ext cx="2955898" cy="937542"/>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en-US"/>
              <a:t>From science to standards and harmonised OECD Test Guidelines</a:t>
            </a:r>
            <a:endParaRPr lang="de-DE" dirty="0"/>
          </a:p>
        </p:txBody>
      </p:sp>
      <p:sp>
        <p:nvSpPr>
          <p:cNvPr id="11" name="Rechteck 3">
            <a:extLst>
              <a:ext uri="{FF2B5EF4-FFF2-40B4-BE49-F238E27FC236}">
                <a16:creationId xmlns:a16="http://schemas.microsoft.com/office/drawing/2014/main" id="{5170D0B4-5362-488D-A7B3-EEE2E76A99F1}"/>
              </a:ext>
            </a:extLst>
          </p:cNvPr>
          <p:cNvSpPr/>
          <p:nvPr/>
        </p:nvSpPr>
        <p:spPr>
          <a:xfrm>
            <a:off x="6899521" y="5827977"/>
            <a:ext cx="4892877"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Organisation of Economic Co-operation and Development (OECD)</a:t>
            </a:r>
            <a:br>
              <a:rPr lang="en-GB" sz="1000" dirty="0">
                <a:solidFill>
                  <a:srgbClr val="FF0066"/>
                </a:solidFill>
              </a:rPr>
            </a:br>
            <a:r>
              <a:rPr lang="en-GB" sz="1000" dirty="0">
                <a:solidFill>
                  <a:srgbClr val="FF0066"/>
                </a:solidFill>
                <a:hlinkClick r:id="rId5"/>
              </a:rPr>
              <a:t>www.oecd.org</a:t>
            </a:r>
            <a:endParaRPr lang="en-GB" sz="1000" dirty="0">
              <a:solidFill>
                <a:srgbClr val="FF0066"/>
              </a:solidFill>
            </a:endParaRPr>
          </a:p>
        </p:txBody>
      </p:sp>
      <p:sp>
        <p:nvSpPr>
          <p:cNvPr id="13" name="Rechteck 3">
            <a:extLst>
              <a:ext uri="{FF2B5EF4-FFF2-40B4-BE49-F238E27FC236}">
                <a16:creationId xmlns:a16="http://schemas.microsoft.com/office/drawing/2014/main" id="{5170D0B4-5362-488D-A7B3-EEE2E76A99F1}"/>
              </a:ext>
            </a:extLst>
          </p:cNvPr>
          <p:cNvSpPr/>
          <p:nvPr/>
        </p:nvSpPr>
        <p:spPr>
          <a:xfrm>
            <a:off x="344489" y="5827977"/>
            <a:ext cx="4410072" cy="344128"/>
          </a:xfrm>
          <a:prstGeom prst="rect">
            <a:avLst/>
          </a:prstGeom>
        </p:spPr>
        <p:txBody>
          <a:bodyPr wrap="square" lIns="18000" tIns="18000" rIns="18000" bIns="18000">
            <a:spAutoFit/>
          </a:bodyPr>
          <a:lstStyle/>
          <a:p>
            <a:pPr lvl="0" fontAlgn="base">
              <a:spcBef>
                <a:spcPts val="700"/>
              </a:spcBef>
              <a:defRPr/>
            </a:pPr>
            <a:r>
              <a:rPr lang="en-GB" sz="1000" dirty="0">
                <a:solidFill>
                  <a:srgbClr val="FF0066"/>
                </a:solidFill>
              </a:rPr>
              <a:t>ISO</a:t>
            </a:r>
            <a:br>
              <a:rPr lang="en-GB" sz="1000" dirty="0">
                <a:solidFill>
                  <a:srgbClr val="FF0066"/>
                </a:solidFill>
              </a:rPr>
            </a:br>
            <a:r>
              <a:rPr lang="en-GB" sz="1000" dirty="0">
                <a:solidFill>
                  <a:srgbClr val="FF0066"/>
                </a:solidFill>
                <a:hlinkClick r:id="rId6"/>
              </a:rPr>
              <a:t>www.iso.org</a:t>
            </a:r>
            <a:r>
              <a:rPr lang="en-GB" sz="1000" dirty="0">
                <a:solidFill>
                  <a:srgbClr val="FF0066"/>
                </a:solidFill>
              </a:rPr>
              <a:t> </a:t>
            </a:r>
          </a:p>
        </p:txBody>
      </p:sp>
    </p:spTree>
    <p:extLst>
      <p:ext uri="{BB962C8B-B14F-4D97-AF65-F5344CB8AC3E}">
        <p14:creationId xmlns:p14="http://schemas.microsoft.com/office/powerpoint/2010/main" val="1445088266"/>
      </p:ext>
    </p:extLst>
  </p:cSld>
  <p:clrMapOvr>
    <a:masterClrMapping/>
  </p:clrMapOvr>
</p:sld>
</file>

<file path=ppt/theme/theme1.xml><?xml version="1.0" encoding="utf-8"?>
<a:theme xmlns:a="http://schemas.openxmlformats.org/drawingml/2006/main" name="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2995</Words>
  <Application>Microsoft Office PowerPoint</Application>
  <PresentationFormat>Widescreen</PresentationFormat>
  <Paragraphs>252</Paragraphs>
  <Slides>16</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Bahnschrift Light</vt:lpstr>
      <vt:lpstr>Calibri</vt:lpstr>
      <vt:lpstr>Calibri Light</vt:lpstr>
      <vt:lpstr>Century Gothic</vt:lpstr>
      <vt:lpstr>Comic Sans MS</vt:lpstr>
      <vt:lpstr>Helvetica Neue</vt:lpstr>
      <vt:lpstr>Montserrat</vt:lpstr>
      <vt:lpstr>opensans</vt:lpstr>
      <vt:lpstr>Symbol</vt:lpstr>
      <vt:lpstr>Office</vt:lpstr>
      <vt:lpstr>2_Office</vt:lpstr>
      <vt:lpstr>From science to standards and  harmonised OECD Test Guidelines  NanoHarmony Training</vt:lpstr>
      <vt:lpstr>Conditions of use </vt:lpstr>
      <vt:lpstr>NanoHarmony – The project</vt:lpstr>
      <vt:lpstr>NanoHarmony Training: From science to standards and harmonised OECD Test Guidelines</vt:lpstr>
      <vt:lpstr>Importance of  standardised and  harmonised test methods</vt:lpstr>
      <vt:lpstr>Questions to the audience </vt:lpstr>
      <vt:lpstr>Importance and advantages of  standardised and harmonised test methods </vt:lpstr>
      <vt:lpstr>Standardised and harmonised test methods  are used world-wide</vt:lpstr>
      <vt:lpstr>Standardised versus harmonised test methods</vt:lpstr>
      <vt:lpstr>Organisation of Economic Co-operation and Development (OECD) </vt:lpstr>
      <vt:lpstr>Mutual Acceptance of Data (MAD)</vt:lpstr>
      <vt:lpstr>OECD Test Guidelines are part of the  Mutual Acceptance of Data </vt:lpstr>
      <vt:lpstr>What are advantages for scientists of getting involved in test method development?</vt:lpstr>
      <vt:lpstr>Potential ways to include scientific work in standardisation and harmonisation efforts</vt:lpstr>
      <vt:lpstr>Take Home Messages</vt:lpstr>
      <vt:lpstr>Sources for further information</vt:lpstr>
    </vt:vector>
  </TitlesOfParts>
  <Company>BAuA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Melanie</dc:creator>
  <cp:lastModifiedBy>Dr. Eric A.J. Bleeker, RIVM/NL</cp:lastModifiedBy>
  <cp:revision>253</cp:revision>
  <dcterms:created xsi:type="dcterms:W3CDTF">2020-03-23T08:04:57Z</dcterms:created>
  <dcterms:modified xsi:type="dcterms:W3CDTF">2023-09-22T13:48:51Z</dcterms:modified>
</cp:coreProperties>
</file>