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19"/>
  </p:notesMasterIdLst>
  <p:handoutMasterIdLst>
    <p:handoutMasterId r:id="rId20"/>
  </p:handoutMasterIdLst>
  <p:sldIdLst>
    <p:sldId id="391" r:id="rId2"/>
    <p:sldId id="407" r:id="rId3"/>
    <p:sldId id="372" r:id="rId4"/>
    <p:sldId id="423" r:id="rId5"/>
    <p:sldId id="416" r:id="rId6"/>
    <p:sldId id="406" r:id="rId7"/>
    <p:sldId id="296" r:id="rId8"/>
    <p:sldId id="417" r:id="rId9"/>
    <p:sldId id="415" r:id="rId10"/>
    <p:sldId id="419" r:id="rId11"/>
    <p:sldId id="426" r:id="rId12"/>
    <p:sldId id="424" r:id="rId13"/>
    <p:sldId id="345" r:id="rId14"/>
    <p:sldId id="418" r:id="rId15"/>
    <p:sldId id="425" r:id="rId16"/>
    <p:sldId id="413" r:id="rId17"/>
    <p:sldId id="414"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67F51-0BB8-8E87-4E34-42FA268BE8F3}" name="Dr. Eric A.J. Bleeker, RIVM/NL" initials="EB" userId="Dr. Eric A.J. Bleeker, RIVM/N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hl, Anna" initials="PA" lastIdx="4" clrIdx="0">
    <p:extLst>
      <p:ext uri="{19B8F6BF-5375-455C-9EA6-DF929625EA0E}">
        <p15:presenceInfo xmlns:p15="http://schemas.microsoft.com/office/powerpoint/2012/main" userId="Pohl,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10CF9B"/>
    <a:srgbClr val="009A46"/>
    <a:srgbClr val="11A4D3"/>
    <a:srgbClr val="64D0F2"/>
    <a:srgbClr val="0D86AE"/>
    <a:srgbClr val="92D050"/>
    <a:srgbClr val="0ABFC8"/>
    <a:srgbClr val="B3D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4409" autoAdjust="0"/>
  </p:normalViewPr>
  <p:slideViewPr>
    <p:cSldViewPr snapToGrid="0">
      <p:cViewPr varScale="1">
        <p:scale>
          <a:sx n="106" d="100"/>
          <a:sy n="106" d="100"/>
        </p:scale>
        <p:origin x="546" y="138"/>
      </p:cViewPr>
      <p:guideLst/>
    </p:cSldViewPr>
  </p:slideViewPr>
  <p:notesTextViewPr>
    <p:cViewPr>
      <p:scale>
        <a:sx n="1" d="1"/>
        <a:sy n="1" d="1"/>
      </p:scale>
      <p:origin x="0" y="0"/>
    </p:cViewPr>
  </p:notesTextViewPr>
  <p:notesViewPr>
    <p:cSldViewPr snapToGrid="0">
      <p:cViewPr varScale="1">
        <p:scale>
          <a:sx n="84" d="100"/>
          <a:sy n="84" d="100"/>
        </p:scale>
        <p:origin x="31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1B782-3DE0-42C0-A2D0-105F3B7E55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9BF03388-94C8-4E09-8984-D8AA05EA2562}">
      <dgm:prSet phldrT="[Text]" custT="1"/>
      <dgm:spPr/>
      <dgm:t>
        <a:bodyPr/>
        <a:lstStyle/>
        <a:p>
          <a:r>
            <a:rPr lang="en-GB" sz="2000" b="1" dirty="0"/>
            <a:t>O</a:t>
          </a:r>
          <a:r>
            <a:rPr lang="en-GB" sz="2000" dirty="0"/>
            <a:t>rganisation of </a:t>
          </a:r>
          <a:r>
            <a:rPr lang="en-GB" sz="2000" b="1" dirty="0"/>
            <a:t>E</a:t>
          </a:r>
          <a:r>
            <a:rPr lang="en-GB" sz="2000" dirty="0"/>
            <a:t>conomic </a:t>
          </a:r>
          <a:r>
            <a:rPr lang="en-GB" sz="2000" b="1" dirty="0"/>
            <a:t>C</a:t>
          </a:r>
          <a:r>
            <a:rPr lang="en-GB" sz="2000" dirty="0"/>
            <a:t>o-operation and </a:t>
          </a:r>
          <a:r>
            <a:rPr lang="en-GB" sz="2000" b="1" dirty="0"/>
            <a:t>D</a:t>
          </a:r>
          <a:r>
            <a:rPr lang="en-GB" sz="2000" dirty="0"/>
            <a:t>evelopment (</a:t>
          </a:r>
          <a:r>
            <a:rPr lang="en-GB" sz="2000" b="1" dirty="0"/>
            <a:t>OECD</a:t>
          </a:r>
          <a:r>
            <a:rPr lang="en-GB" sz="2000" dirty="0"/>
            <a:t>)</a:t>
          </a:r>
          <a:r>
            <a:rPr lang="en-GB" sz="2000" noProof="0" dirty="0"/>
            <a:t> </a:t>
          </a:r>
        </a:p>
      </dgm:t>
    </dgm:pt>
    <dgm:pt modelId="{8DDE1214-8A39-4945-8527-934C6C435997}" type="parTrans" cxnId="{56F154C0-716D-421A-9332-18E2FCB6D30C}">
      <dgm:prSet/>
      <dgm:spPr/>
      <dgm:t>
        <a:bodyPr/>
        <a:lstStyle/>
        <a:p>
          <a:endParaRPr lang="de-DE" sz="1200"/>
        </a:p>
      </dgm:t>
    </dgm:pt>
    <dgm:pt modelId="{37BFC6A9-6AB0-4C75-BEE6-B8987BC4AB9E}" type="sibTrans" cxnId="{56F154C0-716D-421A-9332-18E2FCB6D30C}">
      <dgm:prSet/>
      <dgm:spPr/>
      <dgm:t>
        <a:bodyPr/>
        <a:lstStyle/>
        <a:p>
          <a:endParaRPr lang="de-DE" sz="1200"/>
        </a:p>
      </dgm:t>
    </dgm:pt>
    <dgm:pt modelId="{622B3A4B-B316-4214-BDD8-F2415829725E}">
      <dgm:prSet phldrT="[Text]" custT="1"/>
      <dgm:spPr/>
      <dgm:t>
        <a:bodyPr/>
        <a:lstStyle/>
        <a:p>
          <a:r>
            <a:rPr lang="en-GB" sz="2000" b="1" dirty="0"/>
            <a:t>W</a:t>
          </a:r>
          <a:r>
            <a:rPr lang="en-GB" sz="2000" dirty="0"/>
            <a:t>orking </a:t>
          </a:r>
          <a:r>
            <a:rPr lang="en-GB" sz="2000" b="1" dirty="0"/>
            <a:t>P</a:t>
          </a:r>
          <a:r>
            <a:rPr lang="en-GB" sz="2000" dirty="0"/>
            <a:t>arty on </a:t>
          </a:r>
          <a:r>
            <a:rPr lang="en-GB" sz="2000" b="1" dirty="0"/>
            <a:t>M</a:t>
          </a:r>
          <a:r>
            <a:rPr lang="en-GB" sz="2000" dirty="0"/>
            <a:t>anufactured </a:t>
          </a:r>
          <a:r>
            <a:rPr lang="en-GB" sz="2000" b="1" dirty="0"/>
            <a:t>N</a:t>
          </a:r>
          <a:r>
            <a:rPr lang="en-GB" sz="2000" dirty="0"/>
            <a:t>anomaterials (</a:t>
          </a:r>
          <a:r>
            <a:rPr lang="en-GB" sz="2000" b="1" dirty="0"/>
            <a:t>WPMN</a:t>
          </a:r>
          <a:r>
            <a:rPr lang="en-GB" sz="2000" dirty="0"/>
            <a:t>)</a:t>
          </a:r>
          <a:endParaRPr lang="en-GB" sz="2000" noProof="0" dirty="0"/>
        </a:p>
      </dgm:t>
    </dgm:pt>
    <dgm:pt modelId="{FF6C5041-EEAB-4363-8D59-02C61BCC1A44}" type="parTrans" cxnId="{30A2A71E-F06A-4220-A75F-82D10ADFCC2A}">
      <dgm:prSet/>
      <dgm:spPr/>
      <dgm:t>
        <a:bodyPr/>
        <a:lstStyle/>
        <a:p>
          <a:endParaRPr lang="de-DE" sz="1200"/>
        </a:p>
      </dgm:t>
    </dgm:pt>
    <dgm:pt modelId="{6784695D-CFD9-4712-AF1A-91EA8704B904}" type="sibTrans" cxnId="{30A2A71E-F06A-4220-A75F-82D10ADFCC2A}">
      <dgm:prSet/>
      <dgm:spPr/>
      <dgm:t>
        <a:bodyPr/>
        <a:lstStyle/>
        <a:p>
          <a:endParaRPr lang="de-DE" sz="1200"/>
        </a:p>
      </dgm:t>
    </dgm:pt>
    <dgm:pt modelId="{D24EC80D-61BB-4022-BA6E-A0CDF01586AE}">
      <dgm:prSet phldrT="[Text]" custT="1"/>
      <dgm:spPr/>
      <dgm:t>
        <a:bodyPr/>
        <a:lstStyle/>
        <a:p>
          <a:r>
            <a:rPr lang="en-GB" sz="2000" b="1" dirty="0"/>
            <a:t>C</a:t>
          </a:r>
          <a:r>
            <a:rPr lang="en-GB" sz="2000" dirty="0"/>
            <a:t>hemical and </a:t>
          </a:r>
          <a:r>
            <a:rPr lang="en-GB" sz="2000" b="1" dirty="0"/>
            <a:t>B</a:t>
          </a:r>
          <a:r>
            <a:rPr lang="en-GB" sz="2000" dirty="0"/>
            <a:t>iotechnology </a:t>
          </a:r>
          <a:r>
            <a:rPr lang="en-GB" sz="2000" b="1" dirty="0"/>
            <a:t>C</a:t>
          </a:r>
          <a:r>
            <a:rPr lang="en-GB" sz="2000" dirty="0"/>
            <a:t>ommittee (</a:t>
          </a:r>
          <a:r>
            <a:rPr lang="en-GB" sz="2000" b="1" dirty="0"/>
            <a:t>CBC</a:t>
          </a:r>
          <a:r>
            <a:rPr lang="en-GB" sz="2000" dirty="0"/>
            <a:t>)</a:t>
          </a:r>
          <a:endParaRPr lang="en-GB" sz="2000" noProof="0" dirty="0"/>
        </a:p>
      </dgm:t>
    </dgm:pt>
    <dgm:pt modelId="{EF250509-4717-420B-A6CB-B999FA41A181}" type="parTrans" cxnId="{B86364C8-38A5-42C3-BFAA-20CBE41D62F5}">
      <dgm:prSet/>
      <dgm:spPr/>
      <dgm:t>
        <a:bodyPr/>
        <a:lstStyle/>
        <a:p>
          <a:endParaRPr lang="en-GB"/>
        </a:p>
      </dgm:t>
    </dgm:pt>
    <dgm:pt modelId="{8C3657B4-91A3-4940-9581-CB671E8673DA}" type="sibTrans" cxnId="{B86364C8-38A5-42C3-BFAA-20CBE41D62F5}">
      <dgm:prSet/>
      <dgm:spPr/>
      <dgm:t>
        <a:bodyPr/>
        <a:lstStyle/>
        <a:p>
          <a:endParaRPr lang="en-GB"/>
        </a:p>
      </dgm:t>
    </dgm:pt>
    <dgm:pt modelId="{A3AF3E98-5018-4E8A-940F-A3590068431B}">
      <dgm:prSet phldrT="[Text]" custT="1"/>
      <dgm:spPr/>
      <dgm:t>
        <a:bodyPr/>
        <a:lstStyle/>
        <a:p>
          <a:r>
            <a:rPr lang="en-GB" sz="2000" b="1" dirty="0"/>
            <a:t>W</a:t>
          </a:r>
          <a:r>
            <a:rPr lang="en-GB" sz="2000" dirty="0"/>
            <a:t>orking Group of </a:t>
          </a:r>
          <a:r>
            <a:rPr lang="en-GB" sz="2000" b="1" dirty="0"/>
            <a:t>N</a:t>
          </a:r>
          <a:r>
            <a:rPr lang="en-GB" sz="2000" dirty="0"/>
            <a:t>ational Coordinators of the </a:t>
          </a:r>
          <a:r>
            <a:rPr lang="en-GB" sz="2000" b="1" dirty="0"/>
            <a:t>T</a:t>
          </a:r>
          <a:r>
            <a:rPr lang="en-GB" sz="2000" dirty="0"/>
            <a:t>est Guidelines Programme (</a:t>
          </a:r>
          <a:r>
            <a:rPr lang="en-GB" sz="2000" b="1" dirty="0"/>
            <a:t>WNT</a:t>
          </a:r>
          <a:r>
            <a:rPr lang="en-GB" sz="2000" dirty="0"/>
            <a:t>) </a:t>
          </a:r>
          <a:endParaRPr lang="en-GB" sz="2000" noProof="0" dirty="0"/>
        </a:p>
      </dgm:t>
    </dgm:pt>
    <dgm:pt modelId="{F6008C2C-DB7D-490C-8B50-630C212E9C7A}" type="parTrans" cxnId="{0F82AD40-C9F2-4CC4-A282-01798C42CB92}">
      <dgm:prSet/>
      <dgm:spPr/>
      <dgm:t>
        <a:bodyPr/>
        <a:lstStyle/>
        <a:p>
          <a:endParaRPr lang="en-GB"/>
        </a:p>
      </dgm:t>
    </dgm:pt>
    <dgm:pt modelId="{5829B7E4-8419-4021-B0FF-C098510A94EE}" type="sibTrans" cxnId="{0F82AD40-C9F2-4CC4-A282-01798C42CB92}">
      <dgm:prSet/>
      <dgm:spPr/>
      <dgm:t>
        <a:bodyPr/>
        <a:lstStyle/>
        <a:p>
          <a:endParaRPr lang="en-GB"/>
        </a:p>
      </dgm:t>
    </dgm:pt>
    <dgm:pt modelId="{C1A4AAD2-3133-4E61-B279-B35BF3B6EE8D}">
      <dgm:prSet phldrT="[Text]" custT="1"/>
      <dgm:spPr/>
      <dgm:t>
        <a:bodyPr/>
        <a:lstStyle/>
        <a:p>
          <a:r>
            <a:rPr lang="en-US" sz="2000" b="1" i="0" dirty="0"/>
            <a:t>M</a:t>
          </a:r>
          <a:r>
            <a:rPr lang="en-US" sz="2000" b="0" i="0" dirty="0"/>
            <a:t>utual </a:t>
          </a:r>
          <a:r>
            <a:rPr lang="en-US" sz="2000" b="1" i="0" dirty="0"/>
            <a:t>A</a:t>
          </a:r>
          <a:r>
            <a:rPr lang="en-US" sz="2000" b="0" i="0" dirty="0"/>
            <a:t>cceptance of </a:t>
          </a:r>
          <a:r>
            <a:rPr lang="en-US" sz="2000" b="1" i="0" dirty="0"/>
            <a:t>D</a:t>
          </a:r>
          <a:r>
            <a:rPr lang="en-US" sz="2000" b="0" i="0" dirty="0"/>
            <a:t>ata (</a:t>
          </a:r>
          <a:r>
            <a:rPr lang="en-US" sz="2000" b="1" i="0" dirty="0"/>
            <a:t>MAD</a:t>
          </a:r>
          <a:r>
            <a:rPr lang="en-US" sz="2000" b="0" i="0" dirty="0"/>
            <a:t>)</a:t>
          </a:r>
          <a:endParaRPr lang="en-GB" sz="2000" b="0" noProof="0" dirty="0"/>
        </a:p>
      </dgm:t>
    </dgm:pt>
    <dgm:pt modelId="{DFDA69E7-EB77-4A27-8865-05CDBCC07223}" type="parTrans" cxnId="{B3D45934-A9F3-4687-A415-85355D2DDA42}">
      <dgm:prSet/>
      <dgm:spPr/>
      <dgm:t>
        <a:bodyPr/>
        <a:lstStyle/>
        <a:p>
          <a:endParaRPr lang="en-GB"/>
        </a:p>
      </dgm:t>
    </dgm:pt>
    <dgm:pt modelId="{C97D3439-3783-4953-8F61-DD1954DC6A9C}" type="sibTrans" cxnId="{B3D45934-A9F3-4687-A415-85355D2DDA42}">
      <dgm:prSet/>
      <dgm:spPr/>
      <dgm:t>
        <a:bodyPr/>
        <a:lstStyle/>
        <a:p>
          <a:endParaRPr lang="en-GB"/>
        </a:p>
      </dgm:t>
    </dgm:pt>
    <dgm:pt modelId="{FEE7E2B0-08AD-497C-88BC-8CC58AC43037}" type="pres">
      <dgm:prSet presAssocID="{A441B782-3DE0-42C0-A2D0-105F3B7E5542}" presName="Name0" presStyleCnt="0">
        <dgm:presLayoutVars>
          <dgm:chMax val="7"/>
          <dgm:chPref val="7"/>
          <dgm:dir/>
        </dgm:presLayoutVars>
      </dgm:prSet>
      <dgm:spPr/>
    </dgm:pt>
    <dgm:pt modelId="{9E9B32BE-2DEB-4718-9A84-EE4F950B18C3}" type="pres">
      <dgm:prSet presAssocID="{A441B782-3DE0-42C0-A2D0-105F3B7E5542}" presName="Name1" presStyleCnt="0"/>
      <dgm:spPr/>
    </dgm:pt>
    <dgm:pt modelId="{01507118-50B3-48EB-A6EC-0BF5EF6CD08F}" type="pres">
      <dgm:prSet presAssocID="{A441B782-3DE0-42C0-A2D0-105F3B7E5542}" presName="cycle" presStyleCnt="0"/>
      <dgm:spPr/>
    </dgm:pt>
    <dgm:pt modelId="{19777E9F-D267-4D5D-A460-8B5F78A48B4A}" type="pres">
      <dgm:prSet presAssocID="{A441B782-3DE0-42C0-A2D0-105F3B7E5542}" presName="srcNode" presStyleLbl="node1" presStyleIdx="0" presStyleCnt="5"/>
      <dgm:spPr/>
    </dgm:pt>
    <dgm:pt modelId="{B6B320A6-1E6E-4647-8A6C-87F35EFFCECA}" type="pres">
      <dgm:prSet presAssocID="{A441B782-3DE0-42C0-A2D0-105F3B7E5542}" presName="conn" presStyleLbl="parChTrans1D2" presStyleIdx="0" presStyleCnt="1"/>
      <dgm:spPr/>
    </dgm:pt>
    <dgm:pt modelId="{515B9F7F-73B1-49AD-A038-B9E474DE288C}" type="pres">
      <dgm:prSet presAssocID="{A441B782-3DE0-42C0-A2D0-105F3B7E5542}" presName="extraNode" presStyleLbl="node1" presStyleIdx="0" presStyleCnt="5"/>
      <dgm:spPr/>
    </dgm:pt>
    <dgm:pt modelId="{C81C403E-767B-45A1-A16B-BFC5B90F93C9}" type="pres">
      <dgm:prSet presAssocID="{A441B782-3DE0-42C0-A2D0-105F3B7E5542}" presName="dstNode" presStyleLbl="node1" presStyleIdx="0" presStyleCnt="5"/>
      <dgm:spPr/>
    </dgm:pt>
    <dgm:pt modelId="{6F73C0F6-FF97-46F5-9817-BF02C5E4CF57}" type="pres">
      <dgm:prSet presAssocID="{9BF03388-94C8-4E09-8984-D8AA05EA2562}" presName="text_1" presStyleLbl="node1" presStyleIdx="0" presStyleCnt="5">
        <dgm:presLayoutVars>
          <dgm:bulletEnabled val="1"/>
        </dgm:presLayoutVars>
      </dgm:prSet>
      <dgm:spPr/>
    </dgm:pt>
    <dgm:pt modelId="{831161A0-6CBD-4961-B73D-68F20C8D2A14}" type="pres">
      <dgm:prSet presAssocID="{9BF03388-94C8-4E09-8984-D8AA05EA2562}" presName="accent_1" presStyleCnt="0"/>
      <dgm:spPr/>
    </dgm:pt>
    <dgm:pt modelId="{20B041AD-B292-4C08-BFE3-67280BAF66A1}" type="pres">
      <dgm:prSet presAssocID="{9BF03388-94C8-4E09-8984-D8AA05EA2562}" presName="accentRepeatNode" presStyleLbl="solidFgAcc1" presStyleIdx="0" presStyleCnt="5"/>
      <dgm:spPr/>
    </dgm:pt>
    <dgm:pt modelId="{F01D9C47-03F2-4EA1-8853-991E718FA750}" type="pres">
      <dgm:prSet presAssocID="{D24EC80D-61BB-4022-BA6E-A0CDF01586AE}" presName="text_2" presStyleLbl="node1" presStyleIdx="1" presStyleCnt="5">
        <dgm:presLayoutVars>
          <dgm:bulletEnabled val="1"/>
        </dgm:presLayoutVars>
      </dgm:prSet>
      <dgm:spPr/>
    </dgm:pt>
    <dgm:pt modelId="{BD9F6906-1D63-42DF-BAE2-586AF18F03C5}" type="pres">
      <dgm:prSet presAssocID="{D24EC80D-61BB-4022-BA6E-A0CDF01586AE}" presName="accent_2" presStyleCnt="0"/>
      <dgm:spPr/>
    </dgm:pt>
    <dgm:pt modelId="{B0355B0D-19F7-43EA-A87B-DD69DE85A8C4}" type="pres">
      <dgm:prSet presAssocID="{D24EC80D-61BB-4022-BA6E-A0CDF01586AE}" presName="accentRepeatNode" presStyleLbl="solidFgAcc1" presStyleIdx="1" presStyleCnt="5"/>
      <dgm:spPr/>
    </dgm:pt>
    <dgm:pt modelId="{E13100F1-5542-437C-BE27-1AE7B67C9E76}" type="pres">
      <dgm:prSet presAssocID="{C1A4AAD2-3133-4E61-B279-B35BF3B6EE8D}" presName="text_3" presStyleLbl="node1" presStyleIdx="2" presStyleCnt="5">
        <dgm:presLayoutVars>
          <dgm:bulletEnabled val="1"/>
        </dgm:presLayoutVars>
      </dgm:prSet>
      <dgm:spPr/>
    </dgm:pt>
    <dgm:pt modelId="{9AE59281-82BF-43CC-AB48-FDBE5B0407C3}" type="pres">
      <dgm:prSet presAssocID="{C1A4AAD2-3133-4E61-B279-B35BF3B6EE8D}" presName="accent_3" presStyleCnt="0"/>
      <dgm:spPr/>
    </dgm:pt>
    <dgm:pt modelId="{A742C2FD-1A53-4D44-BD88-E73AD9FEA390}" type="pres">
      <dgm:prSet presAssocID="{C1A4AAD2-3133-4E61-B279-B35BF3B6EE8D}" presName="accentRepeatNode" presStyleLbl="solidFgAcc1" presStyleIdx="2" presStyleCnt="5"/>
      <dgm:spPr/>
    </dgm:pt>
    <dgm:pt modelId="{F2CC5987-28A4-4FA5-8366-AC73DF3C0BC9}" type="pres">
      <dgm:prSet presAssocID="{622B3A4B-B316-4214-BDD8-F2415829725E}" presName="text_4" presStyleLbl="node1" presStyleIdx="3" presStyleCnt="5">
        <dgm:presLayoutVars>
          <dgm:bulletEnabled val="1"/>
        </dgm:presLayoutVars>
      </dgm:prSet>
      <dgm:spPr/>
    </dgm:pt>
    <dgm:pt modelId="{A656D1EE-3FDA-44A7-BB0B-F4947280BD98}" type="pres">
      <dgm:prSet presAssocID="{622B3A4B-B316-4214-BDD8-F2415829725E}" presName="accent_4" presStyleCnt="0"/>
      <dgm:spPr/>
    </dgm:pt>
    <dgm:pt modelId="{7E6AA524-C2D6-4C59-ABDD-365B9F520F9D}" type="pres">
      <dgm:prSet presAssocID="{622B3A4B-B316-4214-BDD8-F2415829725E}" presName="accentRepeatNode" presStyleLbl="solidFgAcc1" presStyleIdx="3" presStyleCnt="5"/>
      <dgm:spPr/>
    </dgm:pt>
    <dgm:pt modelId="{33391065-DEE6-499C-9013-0CB91B43AF07}" type="pres">
      <dgm:prSet presAssocID="{A3AF3E98-5018-4E8A-940F-A3590068431B}" presName="text_5" presStyleLbl="node1" presStyleIdx="4" presStyleCnt="5">
        <dgm:presLayoutVars>
          <dgm:bulletEnabled val="1"/>
        </dgm:presLayoutVars>
      </dgm:prSet>
      <dgm:spPr/>
    </dgm:pt>
    <dgm:pt modelId="{2BC0EBB9-D904-48B6-96AF-03F93982D254}" type="pres">
      <dgm:prSet presAssocID="{A3AF3E98-5018-4E8A-940F-A3590068431B}" presName="accent_5" presStyleCnt="0"/>
      <dgm:spPr/>
    </dgm:pt>
    <dgm:pt modelId="{581EC557-7160-4060-AE59-F5398658E87A}" type="pres">
      <dgm:prSet presAssocID="{A3AF3E98-5018-4E8A-940F-A3590068431B}" presName="accentRepeatNode" presStyleLbl="solidFgAcc1" presStyleIdx="4" presStyleCnt="5"/>
      <dgm:spPr/>
    </dgm:pt>
  </dgm:ptLst>
  <dgm:cxnLst>
    <dgm:cxn modelId="{30A2A71E-F06A-4220-A75F-82D10ADFCC2A}" srcId="{A441B782-3DE0-42C0-A2D0-105F3B7E5542}" destId="{622B3A4B-B316-4214-BDD8-F2415829725E}" srcOrd="3" destOrd="0" parTransId="{FF6C5041-EEAB-4363-8D59-02C61BCC1A44}" sibTransId="{6784695D-CFD9-4712-AF1A-91EA8704B904}"/>
    <dgm:cxn modelId="{70ACBD21-F4B6-41BE-B0F6-C6F6DE32D18F}" type="presOf" srcId="{37BFC6A9-6AB0-4C75-BEE6-B8987BC4AB9E}" destId="{B6B320A6-1E6E-4647-8A6C-87F35EFFCECA}" srcOrd="0" destOrd="0" presId="urn:microsoft.com/office/officeart/2008/layout/VerticalCurvedList"/>
    <dgm:cxn modelId="{B3D45934-A9F3-4687-A415-85355D2DDA42}" srcId="{A441B782-3DE0-42C0-A2D0-105F3B7E5542}" destId="{C1A4AAD2-3133-4E61-B279-B35BF3B6EE8D}" srcOrd="2" destOrd="0" parTransId="{DFDA69E7-EB77-4A27-8865-05CDBCC07223}" sibTransId="{C97D3439-3783-4953-8F61-DD1954DC6A9C}"/>
    <dgm:cxn modelId="{0F82AD40-C9F2-4CC4-A282-01798C42CB92}" srcId="{A441B782-3DE0-42C0-A2D0-105F3B7E5542}" destId="{A3AF3E98-5018-4E8A-940F-A3590068431B}" srcOrd="4" destOrd="0" parTransId="{F6008C2C-DB7D-490C-8B50-630C212E9C7A}" sibTransId="{5829B7E4-8419-4021-B0FF-C098510A94EE}"/>
    <dgm:cxn modelId="{7BE39F5C-C5E6-40D5-BA86-BF6A74EB2992}" type="presOf" srcId="{A3AF3E98-5018-4E8A-940F-A3590068431B}" destId="{33391065-DEE6-499C-9013-0CB91B43AF07}" srcOrd="0" destOrd="0" presId="urn:microsoft.com/office/officeart/2008/layout/VerticalCurvedList"/>
    <dgm:cxn modelId="{51F35E5F-F637-47A3-9897-54762291A1DA}" type="presOf" srcId="{9BF03388-94C8-4E09-8984-D8AA05EA2562}" destId="{6F73C0F6-FF97-46F5-9817-BF02C5E4CF57}" srcOrd="0" destOrd="0" presId="urn:microsoft.com/office/officeart/2008/layout/VerticalCurvedList"/>
    <dgm:cxn modelId="{767AC887-644A-4E40-8C8D-B5A99DBE02CF}" type="presOf" srcId="{D24EC80D-61BB-4022-BA6E-A0CDF01586AE}" destId="{F01D9C47-03F2-4EA1-8853-991E718FA750}" srcOrd="0" destOrd="0" presId="urn:microsoft.com/office/officeart/2008/layout/VerticalCurvedList"/>
    <dgm:cxn modelId="{56F154C0-716D-421A-9332-18E2FCB6D30C}" srcId="{A441B782-3DE0-42C0-A2D0-105F3B7E5542}" destId="{9BF03388-94C8-4E09-8984-D8AA05EA2562}" srcOrd="0" destOrd="0" parTransId="{8DDE1214-8A39-4945-8527-934C6C435997}" sibTransId="{37BFC6A9-6AB0-4C75-BEE6-B8987BC4AB9E}"/>
    <dgm:cxn modelId="{B86364C8-38A5-42C3-BFAA-20CBE41D62F5}" srcId="{A441B782-3DE0-42C0-A2D0-105F3B7E5542}" destId="{D24EC80D-61BB-4022-BA6E-A0CDF01586AE}" srcOrd="1" destOrd="0" parTransId="{EF250509-4717-420B-A6CB-B999FA41A181}" sibTransId="{8C3657B4-91A3-4940-9581-CB671E8673DA}"/>
    <dgm:cxn modelId="{94B22DD3-39B4-42BA-9EE3-D898B6777D3A}" type="presOf" srcId="{622B3A4B-B316-4214-BDD8-F2415829725E}" destId="{F2CC5987-28A4-4FA5-8366-AC73DF3C0BC9}" srcOrd="0" destOrd="0" presId="urn:microsoft.com/office/officeart/2008/layout/VerticalCurvedList"/>
    <dgm:cxn modelId="{82005AE9-90B6-48AC-BE4E-B6F598AA37D1}" type="presOf" srcId="{C1A4AAD2-3133-4E61-B279-B35BF3B6EE8D}" destId="{E13100F1-5542-437C-BE27-1AE7B67C9E76}" srcOrd="0" destOrd="0" presId="urn:microsoft.com/office/officeart/2008/layout/VerticalCurvedList"/>
    <dgm:cxn modelId="{0A2C36FB-3247-4E94-8A1B-417CC7ABF003}" type="presOf" srcId="{A441B782-3DE0-42C0-A2D0-105F3B7E5542}" destId="{FEE7E2B0-08AD-497C-88BC-8CC58AC43037}" srcOrd="0" destOrd="0" presId="urn:microsoft.com/office/officeart/2008/layout/VerticalCurvedList"/>
    <dgm:cxn modelId="{CA56C08E-AB6F-4820-9CAD-C5CFBA51CB25}" type="presParOf" srcId="{FEE7E2B0-08AD-497C-88BC-8CC58AC43037}" destId="{9E9B32BE-2DEB-4718-9A84-EE4F950B18C3}" srcOrd="0" destOrd="0" presId="urn:microsoft.com/office/officeart/2008/layout/VerticalCurvedList"/>
    <dgm:cxn modelId="{B945E955-8BB6-40DC-918F-1559284DF8C7}" type="presParOf" srcId="{9E9B32BE-2DEB-4718-9A84-EE4F950B18C3}" destId="{01507118-50B3-48EB-A6EC-0BF5EF6CD08F}" srcOrd="0" destOrd="0" presId="urn:microsoft.com/office/officeart/2008/layout/VerticalCurvedList"/>
    <dgm:cxn modelId="{B9715BFC-CC9E-4ED3-9E6F-E240E22C4FB7}" type="presParOf" srcId="{01507118-50B3-48EB-A6EC-0BF5EF6CD08F}" destId="{19777E9F-D267-4D5D-A460-8B5F78A48B4A}" srcOrd="0" destOrd="0" presId="urn:microsoft.com/office/officeart/2008/layout/VerticalCurvedList"/>
    <dgm:cxn modelId="{2ACB3D16-5724-4DBD-B408-FE4352BE5DFD}" type="presParOf" srcId="{01507118-50B3-48EB-A6EC-0BF5EF6CD08F}" destId="{B6B320A6-1E6E-4647-8A6C-87F35EFFCECA}" srcOrd="1" destOrd="0" presId="urn:microsoft.com/office/officeart/2008/layout/VerticalCurvedList"/>
    <dgm:cxn modelId="{94408301-2493-4CCC-ADF6-08ABF44B71BA}" type="presParOf" srcId="{01507118-50B3-48EB-A6EC-0BF5EF6CD08F}" destId="{515B9F7F-73B1-49AD-A038-B9E474DE288C}" srcOrd="2" destOrd="0" presId="urn:microsoft.com/office/officeart/2008/layout/VerticalCurvedList"/>
    <dgm:cxn modelId="{DD3CD05F-CF34-4B1C-BBA3-53D1D4066C71}" type="presParOf" srcId="{01507118-50B3-48EB-A6EC-0BF5EF6CD08F}" destId="{C81C403E-767B-45A1-A16B-BFC5B90F93C9}" srcOrd="3" destOrd="0" presId="urn:microsoft.com/office/officeart/2008/layout/VerticalCurvedList"/>
    <dgm:cxn modelId="{F930E45A-4633-47DA-B068-E9A0ED6007E9}" type="presParOf" srcId="{9E9B32BE-2DEB-4718-9A84-EE4F950B18C3}" destId="{6F73C0F6-FF97-46F5-9817-BF02C5E4CF57}" srcOrd="1" destOrd="0" presId="urn:microsoft.com/office/officeart/2008/layout/VerticalCurvedList"/>
    <dgm:cxn modelId="{3ED144E9-59E8-4594-9C42-320FE3128131}" type="presParOf" srcId="{9E9B32BE-2DEB-4718-9A84-EE4F950B18C3}" destId="{831161A0-6CBD-4961-B73D-68F20C8D2A14}" srcOrd="2" destOrd="0" presId="urn:microsoft.com/office/officeart/2008/layout/VerticalCurvedList"/>
    <dgm:cxn modelId="{B963D6FD-C408-4E8C-8307-7D804BE43192}" type="presParOf" srcId="{831161A0-6CBD-4961-B73D-68F20C8D2A14}" destId="{20B041AD-B292-4C08-BFE3-67280BAF66A1}" srcOrd="0" destOrd="0" presId="urn:microsoft.com/office/officeart/2008/layout/VerticalCurvedList"/>
    <dgm:cxn modelId="{7D9A2DD4-ECBB-4F0F-B95B-DCB36C9B7B68}" type="presParOf" srcId="{9E9B32BE-2DEB-4718-9A84-EE4F950B18C3}" destId="{F01D9C47-03F2-4EA1-8853-991E718FA750}" srcOrd="3" destOrd="0" presId="urn:microsoft.com/office/officeart/2008/layout/VerticalCurvedList"/>
    <dgm:cxn modelId="{5C47E77B-28BB-4C9C-88A3-D9EAD1A59985}" type="presParOf" srcId="{9E9B32BE-2DEB-4718-9A84-EE4F950B18C3}" destId="{BD9F6906-1D63-42DF-BAE2-586AF18F03C5}" srcOrd="4" destOrd="0" presId="urn:microsoft.com/office/officeart/2008/layout/VerticalCurvedList"/>
    <dgm:cxn modelId="{175D02B9-F104-4047-B9E3-58000FB63347}" type="presParOf" srcId="{BD9F6906-1D63-42DF-BAE2-586AF18F03C5}" destId="{B0355B0D-19F7-43EA-A87B-DD69DE85A8C4}" srcOrd="0" destOrd="0" presId="urn:microsoft.com/office/officeart/2008/layout/VerticalCurvedList"/>
    <dgm:cxn modelId="{D25B90F0-4ECF-478D-89FA-A11AE2C3338F}" type="presParOf" srcId="{9E9B32BE-2DEB-4718-9A84-EE4F950B18C3}" destId="{E13100F1-5542-437C-BE27-1AE7B67C9E76}" srcOrd="5" destOrd="0" presId="urn:microsoft.com/office/officeart/2008/layout/VerticalCurvedList"/>
    <dgm:cxn modelId="{5200619D-62B5-4D77-97D6-A923468FDEAC}" type="presParOf" srcId="{9E9B32BE-2DEB-4718-9A84-EE4F950B18C3}" destId="{9AE59281-82BF-43CC-AB48-FDBE5B0407C3}" srcOrd="6" destOrd="0" presId="urn:microsoft.com/office/officeart/2008/layout/VerticalCurvedList"/>
    <dgm:cxn modelId="{DEB9A70F-0802-4EB4-8C66-941289C9586D}" type="presParOf" srcId="{9AE59281-82BF-43CC-AB48-FDBE5B0407C3}" destId="{A742C2FD-1A53-4D44-BD88-E73AD9FEA390}" srcOrd="0" destOrd="0" presId="urn:microsoft.com/office/officeart/2008/layout/VerticalCurvedList"/>
    <dgm:cxn modelId="{4A82C358-2142-4753-B13F-BF3125C6D7E7}" type="presParOf" srcId="{9E9B32BE-2DEB-4718-9A84-EE4F950B18C3}" destId="{F2CC5987-28A4-4FA5-8366-AC73DF3C0BC9}" srcOrd="7" destOrd="0" presId="urn:microsoft.com/office/officeart/2008/layout/VerticalCurvedList"/>
    <dgm:cxn modelId="{374CD960-0F60-4E2D-8F57-29DF75BDC8FE}" type="presParOf" srcId="{9E9B32BE-2DEB-4718-9A84-EE4F950B18C3}" destId="{A656D1EE-3FDA-44A7-BB0B-F4947280BD98}" srcOrd="8" destOrd="0" presId="urn:microsoft.com/office/officeart/2008/layout/VerticalCurvedList"/>
    <dgm:cxn modelId="{AB65BC67-5FE3-40D5-867E-CEC38D3D74A8}" type="presParOf" srcId="{A656D1EE-3FDA-44A7-BB0B-F4947280BD98}" destId="{7E6AA524-C2D6-4C59-ABDD-365B9F520F9D}" srcOrd="0" destOrd="0" presId="urn:microsoft.com/office/officeart/2008/layout/VerticalCurvedList"/>
    <dgm:cxn modelId="{04279CBE-D953-4C49-96A1-D5EB8750D69A}" type="presParOf" srcId="{9E9B32BE-2DEB-4718-9A84-EE4F950B18C3}" destId="{33391065-DEE6-499C-9013-0CB91B43AF07}" srcOrd="9" destOrd="0" presId="urn:microsoft.com/office/officeart/2008/layout/VerticalCurvedList"/>
    <dgm:cxn modelId="{BF9F43D9-B8E8-480B-85F1-5D53DB2F1495}" type="presParOf" srcId="{9E9B32BE-2DEB-4718-9A84-EE4F950B18C3}" destId="{2BC0EBB9-D904-48B6-96AF-03F93982D254}" srcOrd="10" destOrd="0" presId="urn:microsoft.com/office/officeart/2008/layout/VerticalCurvedList"/>
    <dgm:cxn modelId="{67F16FC3-99F0-4BCA-B3AD-1D129B3DC10F}" type="presParOf" srcId="{2BC0EBB9-D904-48B6-96AF-03F93982D254}" destId="{581EC557-7160-4060-AE59-F5398658E87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20A6-1E6E-4647-8A6C-87F35EFFCECA}">
      <dsp:nvSpPr>
        <dsp:cNvPr id="0" name=""/>
        <dsp:cNvSpPr/>
      </dsp:nvSpPr>
      <dsp:spPr>
        <a:xfrm>
          <a:off x="-5599868" y="-857275"/>
          <a:ext cx="6667316" cy="6667316"/>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3C0F6-FF97-46F5-9817-BF02C5E4CF57}">
      <dsp:nvSpPr>
        <dsp:cNvPr id="0" name=""/>
        <dsp:cNvSpPr/>
      </dsp:nvSpPr>
      <dsp:spPr>
        <a:xfrm>
          <a:off x="466665" y="309448"/>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O</a:t>
          </a:r>
          <a:r>
            <a:rPr lang="en-GB" sz="2000" kern="1200" dirty="0"/>
            <a:t>rganisation of </a:t>
          </a:r>
          <a:r>
            <a:rPr lang="en-GB" sz="2000" b="1" kern="1200" dirty="0"/>
            <a:t>E</a:t>
          </a:r>
          <a:r>
            <a:rPr lang="en-GB" sz="2000" kern="1200" dirty="0"/>
            <a:t>conomic </a:t>
          </a:r>
          <a:r>
            <a:rPr lang="en-GB" sz="2000" b="1" kern="1200" dirty="0"/>
            <a:t>C</a:t>
          </a:r>
          <a:r>
            <a:rPr lang="en-GB" sz="2000" kern="1200" dirty="0"/>
            <a:t>o-operation and </a:t>
          </a:r>
          <a:r>
            <a:rPr lang="en-GB" sz="2000" b="1" kern="1200" dirty="0"/>
            <a:t>D</a:t>
          </a:r>
          <a:r>
            <a:rPr lang="en-GB" sz="2000" kern="1200" dirty="0"/>
            <a:t>evelopment (</a:t>
          </a:r>
          <a:r>
            <a:rPr lang="en-GB" sz="2000" b="1" kern="1200" dirty="0"/>
            <a:t>OECD</a:t>
          </a:r>
          <a:r>
            <a:rPr lang="en-GB" sz="2000" kern="1200" dirty="0"/>
            <a:t>)</a:t>
          </a:r>
          <a:r>
            <a:rPr lang="en-GB" sz="2000" kern="1200" noProof="0" dirty="0"/>
            <a:t> </a:t>
          </a:r>
        </a:p>
      </dsp:txBody>
      <dsp:txXfrm>
        <a:off x="466665" y="309448"/>
        <a:ext cx="9384624" cy="619293"/>
      </dsp:txXfrm>
    </dsp:sp>
    <dsp:sp modelId="{20B041AD-B292-4C08-BFE3-67280BAF66A1}">
      <dsp:nvSpPr>
        <dsp:cNvPr id="0" name=""/>
        <dsp:cNvSpPr/>
      </dsp:nvSpPr>
      <dsp:spPr>
        <a:xfrm>
          <a:off x="79606" y="23203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D9C47-03F2-4EA1-8853-991E718FA750}">
      <dsp:nvSpPr>
        <dsp:cNvPr id="0" name=""/>
        <dsp:cNvSpPr/>
      </dsp:nvSpPr>
      <dsp:spPr>
        <a:xfrm>
          <a:off x="910433" y="1238092"/>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C</a:t>
          </a:r>
          <a:r>
            <a:rPr lang="en-GB" sz="2000" kern="1200" dirty="0"/>
            <a:t>hemical and </a:t>
          </a:r>
          <a:r>
            <a:rPr lang="en-GB" sz="2000" b="1" kern="1200" dirty="0"/>
            <a:t>B</a:t>
          </a:r>
          <a:r>
            <a:rPr lang="en-GB" sz="2000" kern="1200" dirty="0"/>
            <a:t>iotechnology </a:t>
          </a:r>
          <a:r>
            <a:rPr lang="en-GB" sz="2000" b="1" kern="1200" dirty="0"/>
            <a:t>C</a:t>
          </a:r>
          <a:r>
            <a:rPr lang="en-GB" sz="2000" kern="1200" dirty="0"/>
            <a:t>ommittee (</a:t>
          </a:r>
          <a:r>
            <a:rPr lang="en-GB" sz="2000" b="1" kern="1200" dirty="0"/>
            <a:t>CBC</a:t>
          </a:r>
          <a:r>
            <a:rPr lang="en-GB" sz="2000" kern="1200" dirty="0"/>
            <a:t>)</a:t>
          </a:r>
          <a:endParaRPr lang="en-GB" sz="2000" kern="1200" noProof="0" dirty="0"/>
        </a:p>
      </dsp:txBody>
      <dsp:txXfrm>
        <a:off x="910433" y="1238092"/>
        <a:ext cx="8940857" cy="619293"/>
      </dsp:txXfrm>
    </dsp:sp>
    <dsp:sp modelId="{B0355B0D-19F7-43EA-A87B-DD69DE85A8C4}">
      <dsp:nvSpPr>
        <dsp:cNvPr id="0" name=""/>
        <dsp:cNvSpPr/>
      </dsp:nvSpPr>
      <dsp:spPr>
        <a:xfrm>
          <a:off x="523374" y="116068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100F1-5542-437C-BE27-1AE7B67C9E76}">
      <dsp:nvSpPr>
        <dsp:cNvPr id="0" name=""/>
        <dsp:cNvSpPr/>
      </dsp:nvSpPr>
      <dsp:spPr>
        <a:xfrm>
          <a:off x="1046634" y="2166735"/>
          <a:ext cx="8804656"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dirty="0"/>
            <a:t>M</a:t>
          </a:r>
          <a:r>
            <a:rPr lang="en-US" sz="2000" b="0" i="0" kern="1200" dirty="0"/>
            <a:t>utual </a:t>
          </a:r>
          <a:r>
            <a:rPr lang="en-US" sz="2000" b="1" i="0" kern="1200" dirty="0"/>
            <a:t>A</a:t>
          </a:r>
          <a:r>
            <a:rPr lang="en-US" sz="2000" b="0" i="0" kern="1200" dirty="0"/>
            <a:t>cceptance of </a:t>
          </a:r>
          <a:r>
            <a:rPr lang="en-US" sz="2000" b="1" i="0" kern="1200" dirty="0"/>
            <a:t>D</a:t>
          </a:r>
          <a:r>
            <a:rPr lang="en-US" sz="2000" b="0" i="0" kern="1200" dirty="0"/>
            <a:t>ata (</a:t>
          </a:r>
          <a:r>
            <a:rPr lang="en-US" sz="2000" b="1" i="0" kern="1200" dirty="0"/>
            <a:t>MAD</a:t>
          </a:r>
          <a:r>
            <a:rPr lang="en-US" sz="2000" b="0" i="0" kern="1200" dirty="0"/>
            <a:t>)</a:t>
          </a:r>
          <a:endParaRPr lang="en-GB" sz="2000" b="0" kern="1200" noProof="0" dirty="0"/>
        </a:p>
      </dsp:txBody>
      <dsp:txXfrm>
        <a:off x="1046634" y="2166735"/>
        <a:ext cx="8804656" cy="619293"/>
      </dsp:txXfrm>
    </dsp:sp>
    <dsp:sp modelId="{A742C2FD-1A53-4D44-BD88-E73AD9FEA390}">
      <dsp:nvSpPr>
        <dsp:cNvPr id="0" name=""/>
        <dsp:cNvSpPr/>
      </dsp:nvSpPr>
      <dsp:spPr>
        <a:xfrm>
          <a:off x="659575" y="2089323"/>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CC5987-28A4-4FA5-8366-AC73DF3C0BC9}">
      <dsp:nvSpPr>
        <dsp:cNvPr id="0" name=""/>
        <dsp:cNvSpPr/>
      </dsp:nvSpPr>
      <dsp:spPr>
        <a:xfrm>
          <a:off x="910433" y="3095379"/>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W</a:t>
          </a:r>
          <a:r>
            <a:rPr lang="en-GB" sz="2000" kern="1200" dirty="0"/>
            <a:t>orking </a:t>
          </a:r>
          <a:r>
            <a:rPr lang="en-GB" sz="2000" b="1" kern="1200" dirty="0"/>
            <a:t>P</a:t>
          </a:r>
          <a:r>
            <a:rPr lang="en-GB" sz="2000" kern="1200" dirty="0"/>
            <a:t>arty on </a:t>
          </a:r>
          <a:r>
            <a:rPr lang="en-GB" sz="2000" b="1" kern="1200" dirty="0"/>
            <a:t>M</a:t>
          </a:r>
          <a:r>
            <a:rPr lang="en-GB" sz="2000" kern="1200" dirty="0"/>
            <a:t>anufactured </a:t>
          </a:r>
          <a:r>
            <a:rPr lang="en-GB" sz="2000" b="1" kern="1200" dirty="0"/>
            <a:t>N</a:t>
          </a:r>
          <a:r>
            <a:rPr lang="en-GB" sz="2000" kern="1200" dirty="0"/>
            <a:t>anomaterials (</a:t>
          </a:r>
          <a:r>
            <a:rPr lang="en-GB" sz="2000" b="1" kern="1200" dirty="0"/>
            <a:t>WPMN</a:t>
          </a:r>
          <a:r>
            <a:rPr lang="en-GB" sz="2000" kern="1200" dirty="0"/>
            <a:t>)</a:t>
          </a:r>
          <a:endParaRPr lang="en-GB" sz="2000" kern="1200" noProof="0" dirty="0"/>
        </a:p>
      </dsp:txBody>
      <dsp:txXfrm>
        <a:off x="910433" y="3095379"/>
        <a:ext cx="8940857" cy="619293"/>
      </dsp:txXfrm>
    </dsp:sp>
    <dsp:sp modelId="{7E6AA524-C2D6-4C59-ABDD-365B9F520F9D}">
      <dsp:nvSpPr>
        <dsp:cNvPr id="0" name=""/>
        <dsp:cNvSpPr/>
      </dsp:nvSpPr>
      <dsp:spPr>
        <a:xfrm>
          <a:off x="523374" y="301796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391065-DEE6-499C-9013-0CB91B43AF07}">
      <dsp:nvSpPr>
        <dsp:cNvPr id="0" name=""/>
        <dsp:cNvSpPr/>
      </dsp:nvSpPr>
      <dsp:spPr>
        <a:xfrm>
          <a:off x="466665" y="4024022"/>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t>W</a:t>
          </a:r>
          <a:r>
            <a:rPr lang="en-GB" sz="2000" kern="1200" dirty="0"/>
            <a:t>orking Group of </a:t>
          </a:r>
          <a:r>
            <a:rPr lang="en-GB" sz="2000" b="1" kern="1200" dirty="0"/>
            <a:t>N</a:t>
          </a:r>
          <a:r>
            <a:rPr lang="en-GB" sz="2000" kern="1200" dirty="0"/>
            <a:t>ational Coordinators of the </a:t>
          </a:r>
          <a:r>
            <a:rPr lang="en-GB" sz="2000" b="1" kern="1200" dirty="0"/>
            <a:t>T</a:t>
          </a:r>
          <a:r>
            <a:rPr lang="en-GB" sz="2000" kern="1200" dirty="0"/>
            <a:t>est Guidelines Programme (</a:t>
          </a:r>
          <a:r>
            <a:rPr lang="en-GB" sz="2000" b="1" kern="1200" dirty="0"/>
            <a:t>WNT</a:t>
          </a:r>
          <a:r>
            <a:rPr lang="en-GB" sz="2000" kern="1200" dirty="0"/>
            <a:t>) </a:t>
          </a:r>
          <a:endParaRPr lang="en-GB" sz="2000" kern="1200" noProof="0" dirty="0"/>
        </a:p>
      </dsp:txBody>
      <dsp:txXfrm>
        <a:off x="466665" y="4024022"/>
        <a:ext cx="9384624" cy="619293"/>
      </dsp:txXfrm>
    </dsp:sp>
    <dsp:sp modelId="{581EC557-7160-4060-AE59-F5398658E87A}">
      <dsp:nvSpPr>
        <dsp:cNvPr id="0" name=""/>
        <dsp:cNvSpPr/>
      </dsp:nvSpPr>
      <dsp:spPr>
        <a:xfrm>
          <a:off x="79606" y="394661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384A9-F9E5-4DD0-964B-79CA39678659}" type="datetimeFigureOut">
              <a:rPr lang="en-GB" smtClean="0"/>
              <a:t>27/03/2024</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3B08FF-F301-46C6-821F-B492A0A4170B}" type="slidenum">
              <a:rPr lang="en-GB" smtClean="0"/>
              <a:t>‹Nr.›</a:t>
            </a:fld>
            <a:endParaRPr lang="en-GB"/>
          </a:p>
        </p:txBody>
      </p:sp>
    </p:spTree>
    <p:extLst>
      <p:ext uri="{BB962C8B-B14F-4D97-AF65-F5344CB8AC3E}">
        <p14:creationId xmlns:p14="http://schemas.microsoft.com/office/powerpoint/2010/main" val="21232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622E-F361-4426-B9CF-C3A03DAE11FF}" type="datetimeFigureOut">
              <a:rPr lang="en-GB" smtClean="0"/>
              <a:t>27/03/2024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F632C-5961-4B4E-B68F-22B0F25E2835}" type="slidenum">
              <a:rPr lang="en-GB" smtClean="0"/>
              <a:t>‹Nr.›</a:t>
            </a:fld>
            <a:endParaRPr lang="en-GB"/>
          </a:p>
        </p:txBody>
      </p:sp>
    </p:spTree>
    <p:extLst>
      <p:ext uri="{BB962C8B-B14F-4D97-AF65-F5344CB8AC3E}">
        <p14:creationId xmlns:p14="http://schemas.microsoft.com/office/powerpoint/2010/main" val="731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ecd.org/chemicalsafe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ecd.org/chemicalsafet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galinstruments.oecd.org/en/instruments/26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egalinstruments.oecd.org/en/instruments/5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65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Chemical and Biotechnology Committee oversees the topic of “Chemical safety and biosafety”.</a:t>
            </a:r>
          </a:p>
          <a:p>
            <a:r>
              <a:rPr lang="en-GB" dirty="0"/>
              <a:t>Different working parties can perform and discuss different parts of the work in details.</a:t>
            </a:r>
          </a:p>
          <a:p>
            <a:endParaRPr lang="en-GB" dirty="0"/>
          </a:p>
          <a:p>
            <a:r>
              <a:rPr lang="en-GB" dirty="0"/>
              <a:t>As the focus of this NanoHarmony training is on Test Guidelines, and in particular for nanomaterials, only the Test Guideline Programme and Manufactured Nanomaterials are discussed in the slides that follow.</a:t>
            </a:r>
          </a:p>
          <a:p>
            <a:r>
              <a:rPr lang="en-GB" dirty="0"/>
              <a:t>More on the other topics can be found on the OECD website (see link: </a:t>
            </a:r>
            <a:r>
              <a:rPr lang="en-GB" dirty="0">
                <a:hlinkClick r:id="rId3"/>
              </a:rPr>
              <a:t>http://www.oecd.org/chemicalsafety</a:t>
            </a:r>
            <a:r>
              <a:rPr lang="en-GB" dirty="0"/>
              <a:t>).</a:t>
            </a:r>
          </a:p>
        </p:txBody>
      </p:sp>
      <p:sp>
        <p:nvSpPr>
          <p:cNvPr id="4" name="Slide Number Placeholder 3"/>
          <p:cNvSpPr>
            <a:spLocks noGrp="1"/>
          </p:cNvSpPr>
          <p:nvPr>
            <p:ph type="sldNum" sz="quarter" idx="5"/>
          </p:nvPr>
        </p:nvSpPr>
        <p:spPr/>
        <p:txBody>
          <a:bodyPr/>
          <a:lstStyle/>
          <a:p>
            <a:fld id="{C35F632C-5961-4B4E-B68F-22B0F25E2835}" type="slidenum">
              <a:rPr lang="en-GB" smtClean="0"/>
              <a:t>12</a:t>
            </a:fld>
            <a:endParaRPr lang="en-GB"/>
          </a:p>
        </p:txBody>
      </p:sp>
    </p:spTree>
    <p:extLst>
      <p:ext uri="{BB962C8B-B14F-4D97-AF65-F5344CB8AC3E}">
        <p14:creationId xmlns:p14="http://schemas.microsoft.com/office/powerpoint/2010/main" val="406440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National Coordinators (NCs) from the respective OECD Member countries, non-member economies adhering to the Mutual Acceptance of Data and the European Commission (EC) have a central position in the Test Guidelines </a:t>
            </a:r>
            <a:r>
              <a:rPr lang="en-US" sz="1200" dirty="0" err="1"/>
              <a:t>Programme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top half of the slide describes participants, while the lower half describes the main tasks.</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13</a:t>
            </a:fld>
            <a:endParaRPr lang="en-GB"/>
          </a:p>
        </p:txBody>
      </p:sp>
    </p:spTree>
    <p:extLst>
      <p:ext uri="{BB962C8B-B14F-4D97-AF65-F5344CB8AC3E}">
        <p14:creationId xmlns:p14="http://schemas.microsoft.com/office/powerpoint/2010/main" val="225205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While it started in 2006 with a focus on nanomaterials, the WPMN has proven to be a flexible group that can adjust to new developments.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Recent activities include work on advanced materials, and on safe and sustainable innovations, both in the context of chemical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top half of the slide describes participants for the WPMN, while the lower half describes the relevant activities.</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14</a:t>
            </a:fld>
            <a:endParaRPr lang="en-GB"/>
          </a:p>
        </p:txBody>
      </p:sp>
    </p:spTree>
    <p:extLst>
      <p:ext uri="{BB962C8B-B14F-4D97-AF65-F5344CB8AC3E}">
        <p14:creationId xmlns:p14="http://schemas.microsoft.com/office/powerpoint/2010/main" val="18388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Chemical and Biotechnology Committee oversees the topic of “Chemical safety and biosafety”.</a:t>
            </a:r>
          </a:p>
          <a:p>
            <a:r>
              <a:rPr lang="en-GB" dirty="0"/>
              <a:t>Different working parties can perform and discuss different parts of the work in details.</a:t>
            </a:r>
          </a:p>
          <a:p>
            <a:endParaRPr lang="en-GB" dirty="0"/>
          </a:p>
          <a:p>
            <a:r>
              <a:rPr lang="en-GB" dirty="0"/>
              <a:t>As the focus of this NanoHarmony training is on Test Guidelines, and in particular for nanomaterials, only the Test Guideline Programme and Manufactured Nanomaterials are discussed in the slides that follow.</a:t>
            </a:r>
          </a:p>
          <a:p>
            <a:r>
              <a:rPr lang="en-GB" dirty="0"/>
              <a:t>More on the other topics can be found on the OECD website (see link: </a:t>
            </a:r>
            <a:r>
              <a:rPr lang="en-GB" dirty="0">
                <a:hlinkClick r:id="rId3"/>
              </a:rPr>
              <a:t>http://www.oecd.org/chemicalsafety</a:t>
            </a:r>
            <a:r>
              <a:rPr lang="en-GB" dirty="0"/>
              <a:t>).</a:t>
            </a:r>
          </a:p>
        </p:txBody>
      </p:sp>
      <p:sp>
        <p:nvSpPr>
          <p:cNvPr id="4" name="Slide Number Placeholder 3"/>
          <p:cNvSpPr>
            <a:spLocks noGrp="1"/>
          </p:cNvSpPr>
          <p:nvPr>
            <p:ph type="sldNum" sz="quarter" idx="5"/>
          </p:nvPr>
        </p:nvSpPr>
        <p:spPr/>
        <p:txBody>
          <a:bodyPr/>
          <a:lstStyle/>
          <a:p>
            <a:fld id="{C35F632C-5961-4B4E-B68F-22B0F25E2835}" type="slidenum">
              <a:rPr lang="en-GB" smtClean="0"/>
              <a:t>15</a:t>
            </a:fld>
            <a:endParaRPr lang="en-GB"/>
          </a:p>
        </p:txBody>
      </p:sp>
    </p:spTree>
    <p:extLst>
      <p:ext uri="{BB962C8B-B14F-4D97-AF65-F5344CB8AC3E}">
        <p14:creationId xmlns:p14="http://schemas.microsoft.com/office/powerpoint/2010/main" val="39450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this module, participants of a training should have familiarised themselves with the different levels of the OECD and its work in the are of chemical safety and biosafety.</a:t>
            </a:r>
          </a:p>
        </p:txBody>
      </p:sp>
      <p:sp>
        <p:nvSpPr>
          <p:cNvPr id="4" name="Slide Number Placeholder 3"/>
          <p:cNvSpPr>
            <a:spLocks noGrp="1"/>
          </p:cNvSpPr>
          <p:nvPr>
            <p:ph type="sldNum" sz="quarter" idx="5"/>
          </p:nvPr>
        </p:nvSpPr>
        <p:spPr/>
        <p:txBody>
          <a:bodyPr/>
          <a:lstStyle/>
          <a:p>
            <a:fld id="{C35F632C-5961-4B4E-B68F-22B0F25E2835}" type="slidenum">
              <a:rPr lang="en-GB" smtClean="0"/>
              <a:t>16</a:t>
            </a:fld>
            <a:endParaRPr lang="en-GB"/>
          </a:p>
        </p:txBody>
      </p:sp>
    </p:spTree>
    <p:extLst>
      <p:ext uri="{BB962C8B-B14F-4D97-AF65-F5344CB8AC3E}">
        <p14:creationId xmlns:p14="http://schemas.microsoft.com/office/powerpoint/2010/main" val="418548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links provided here partly go beyond the topic of </a:t>
            </a:r>
            <a:r>
              <a:rPr lang="en-GB"/>
              <a:t>this specific module.</a:t>
            </a:r>
          </a:p>
        </p:txBody>
      </p:sp>
      <p:sp>
        <p:nvSpPr>
          <p:cNvPr id="4" name="Slide Number Placeholder 3"/>
          <p:cNvSpPr>
            <a:spLocks noGrp="1"/>
          </p:cNvSpPr>
          <p:nvPr>
            <p:ph type="sldNum" sz="quarter" idx="5"/>
          </p:nvPr>
        </p:nvSpPr>
        <p:spPr/>
        <p:txBody>
          <a:bodyPr/>
          <a:lstStyle/>
          <a:p>
            <a:fld id="{C35F632C-5961-4B4E-B68F-22B0F25E2835}" type="slidenum">
              <a:rPr lang="en-GB" smtClean="0"/>
              <a:t>17</a:t>
            </a:fld>
            <a:endParaRPr lang="en-GB"/>
          </a:p>
        </p:txBody>
      </p:sp>
    </p:spTree>
    <p:extLst>
      <p:ext uri="{BB962C8B-B14F-4D97-AF65-F5344CB8AC3E}">
        <p14:creationId xmlns:p14="http://schemas.microsoft.com/office/powerpoint/2010/main" val="375691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0780A5"/>
                </a:solidFill>
                <a:effectLst/>
                <a:latin typeface="Montserrat" panose="00000500000000000000" pitchFamily="2" charset="0"/>
              </a:rPr>
              <a:t>The NanoHarmony project was funded through Europe’s Horizon 2020 research and innovation programme. Its mission has been to support the development of Test Guidelines and Guidance Documents for eight endpoints where nanomaterial-adapted test methods have been identified as a regulatory priority.  </a:t>
            </a:r>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These include endpoints on physicochemical properties (dissolution in water and biological media, surface chemistry, dustiness, and determination of nanomaterial concentrations in biological samples), on environmental endpoints (determining apparent bioaccumulation in fish, a scoping review on a tiered approach for bioaccumulation testing, recommendations for acute tests with nanomaterials in algae, daphnids and fish), and on human health endpoints (toxicokinetics, in vitro approach for intestinal fate). </a:t>
            </a:r>
            <a:r>
              <a:rPr lang="en-GB" b="0" i="0" noProof="0" dirty="0">
                <a:solidFill>
                  <a:srgbClr val="0780A5"/>
                </a:solidFill>
                <a:effectLst/>
                <a:latin typeface="Montserrat" panose="00000500000000000000" pitchFamily="2" charset="0"/>
              </a:rPr>
              <a:t>NanoHarmony coordinates the collection and use of available data and information to support the finalisation of these test method developments.</a:t>
            </a:r>
          </a:p>
          <a:p>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Furthermore, NanoHarmony has analysed processes in test method development to identify obstacles and options with the aim of further streamlining the TG development processes and to improve the engagement of key stakeholders therein. This has resulted in a White Paper with recommendations, and an online Process Mentor and Training Material to support stakeholders in the development of test guidelines.</a:t>
            </a:r>
          </a:p>
          <a:p>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noProof="0" dirty="0">
                <a:effectLst/>
                <a:latin typeface="Arial" panose="020B0604020202020204" pitchFamily="34" charset="0"/>
                <a:cs typeface="Times New Roman" panose="02020603050405020304" pitchFamily="18" charset="0"/>
              </a:rPr>
              <a:t>This training material has been developed to increase awareness among the different stakeholders on OECD, the OECD test guidelines programme and the process of developing test guidelines.</a:t>
            </a: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62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4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questions may help in getting a feel for what your audience knows already.</a:t>
            </a:r>
          </a:p>
        </p:txBody>
      </p:sp>
      <p:sp>
        <p:nvSpPr>
          <p:cNvPr id="4" name="Slide Number Placeholder 3"/>
          <p:cNvSpPr>
            <a:spLocks noGrp="1"/>
          </p:cNvSpPr>
          <p:nvPr>
            <p:ph type="sldNum" sz="quarter" idx="5"/>
          </p:nvPr>
        </p:nvSpPr>
        <p:spPr/>
        <p:txBody>
          <a:bodyPr/>
          <a:lstStyle/>
          <a:p>
            <a:fld id="{C35F632C-5961-4B4E-B68F-22B0F25E2835}" type="slidenum">
              <a:rPr lang="en-GB" smtClean="0"/>
              <a:t>6</a:t>
            </a:fld>
            <a:endParaRPr lang="en-GB"/>
          </a:p>
        </p:txBody>
      </p:sp>
    </p:spTree>
    <p:extLst>
      <p:ext uri="{BB962C8B-B14F-4D97-AF65-F5344CB8AC3E}">
        <p14:creationId xmlns:p14="http://schemas.microsoft.com/office/powerpoint/2010/main" val="44333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 with governments, policy makers and citizens, OECD works on establishing evidence-based international standards and finding solutions to a range of social, economic and environmental challenges.</a:t>
            </a:r>
          </a:p>
          <a:p>
            <a:r>
              <a:rPr lang="en-US" dirty="0"/>
              <a:t>From improving economic performance and creating jobs to fostering strong education and fighting international tax evasion, OECD provides a unique forum and knowledge hub for data and analysis, exchange of experiences, best-practice sharing, and advice on public policies and international standard-setting.</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7</a:t>
            </a:fld>
            <a:endParaRPr lang="en-GB"/>
          </a:p>
        </p:txBody>
      </p:sp>
    </p:spTree>
    <p:extLst>
      <p:ext uri="{BB962C8B-B14F-4D97-AF65-F5344CB8AC3E}">
        <p14:creationId xmlns:p14="http://schemas.microsoft.com/office/powerpoint/2010/main" val="266428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topics covered by OECD. Here we focus on chemical safety and biosafety, the topic where the OECD Test Guidelines Programme is part of.</a:t>
            </a:r>
          </a:p>
        </p:txBody>
      </p:sp>
      <p:sp>
        <p:nvSpPr>
          <p:cNvPr id="4" name="Slide Number Placeholder 3"/>
          <p:cNvSpPr>
            <a:spLocks noGrp="1"/>
          </p:cNvSpPr>
          <p:nvPr>
            <p:ph type="sldNum" sz="quarter" idx="5"/>
          </p:nvPr>
        </p:nvSpPr>
        <p:spPr/>
        <p:txBody>
          <a:bodyPr/>
          <a:lstStyle/>
          <a:p>
            <a:fld id="{C35F632C-5961-4B4E-B68F-22B0F25E2835}" type="slidenum">
              <a:rPr lang="en-GB" smtClean="0"/>
              <a:t>8</a:t>
            </a:fld>
            <a:endParaRPr lang="en-GB"/>
          </a:p>
        </p:txBody>
      </p:sp>
    </p:spTree>
    <p:extLst>
      <p:ext uri="{BB962C8B-B14F-4D97-AF65-F5344CB8AC3E}">
        <p14:creationId xmlns:p14="http://schemas.microsoft.com/office/powerpoint/2010/main" val="309848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the topic Chemical Safety and Biosafety OECD aims to provide support for effective safety management of chemicals. Topics in blue are the focus of this NanoHarmony training.</a:t>
            </a:r>
          </a:p>
        </p:txBody>
      </p:sp>
      <p:sp>
        <p:nvSpPr>
          <p:cNvPr id="4" name="Slide Number Placeholder 3"/>
          <p:cNvSpPr>
            <a:spLocks noGrp="1"/>
          </p:cNvSpPr>
          <p:nvPr>
            <p:ph type="sldNum" sz="quarter" idx="5"/>
          </p:nvPr>
        </p:nvSpPr>
        <p:spPr/>
        <p:txBody>
          <a:bodyPr/>
          <a:lstStyle/>
          <a:p>
            <a:fld id="{C35F632C-5961-4B4E-B68F-22B0F25E2835}" type="slidenum">
              <a:rPr lang="en-GB" smtClean="0"/>
              <a:t>9</a:t>
            </a:fld>
            <a:endParaRPr lang="en-GB"/>
          </a:p>
        </p:txBody>
      </p:sp>
    </p:spTree>
    <p:extLst>
      <p:ext uri="{BB962C8B-B14F-4D97-AF65-F5344CB8AC3E}">
        <p14:creationId xmlns:p14="http://schemas.microsoft.com/office/powerpoint/2010/main" val="81404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mutual acceptance of data is an important cornerstone of the OECD chemicals programme. </a:t>
            </a:r>
          </a:p>
          <a:p>
            <a:endParaRPr lang="en-GB" dirty="0"/>
          </a:p>
          <a:p>
            <a:r>
              <a:rPr lang="en-GB" dirty="0"/>
              <a:t>It is a legally binding agreement</a:t>
            </a:r>
            <a:r>
              <a:rPr lang="en-US" sz="1800" b="0" i="0" dirty="0">
                <a:solidFill>
                  <a:srgbClr val="000000"/>
                </a:solidFill>
                <a:effectLst/>
                <a:latin typeface="Century Gothic" panose="020B0502020202020204" pitchFamily="34" charset="0"/>
              </a:rPr>
              <a:t> composed of three OECD Council Acts (adopted by OECD ambassadors):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1981 </a:t>
            </a:r>
            <a:r>
              <a:rPr lang="en-US" sz="1800" b="0" i="0" u="sng" dirty="0">
                <a:solidFill>
                  <a:srgbClr val="2973BD"/>
                </a:solidFill>
                <a:effectLst/>
                <a:latin typeface="Century Gothic" panose="020B0502020202020204" pitchFamily="34" charset="0"/>
                <a:hlinkClick r:id="rId3" tooltip="Decision of the Council concerning the Mutual Acceptance of Data in the Assessment of Chemicals"/>
              </a:rPr>
              <a:t>Council Decision on the Mutual Acceptance of Data in the Assessment of Chemicals</a:t>
            </a:r>
            <a:r>
              <a:rPr lang="en-US" sz="1800" b="0" i="0" dirty="0">
                <a:solidFill>
                  <a:srgbClr val="000000"/>
                </a:solidFill>
                <a:effectLst/>
                <a:latin typeface="Century Gothic" panose="020B0502020202020204" pitchFamily="34" charset="0"/>
              </a:rPr>
              <a:t> (revised in 1997) that states that test study data generated in any member country in accordance with OECD Test Guidelines and Principles of Good Laboratory Practice (GLP) shall be accepted in other member countries for assessment purposes and other uses relating to the protection of human health and the environment.</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1989 </a:t>
            </a:r>
            <a:r>
              <a:rPr lang="en-US" sz="1800" b="0" i="0" u="sng" dirty="0">
                <a:solidFill>
                  <a:srgbClr val="2973BD"/>
                </a:solidFill>
                <a:effectLst/>
                <a:latin typeface="Century Gothic" panose="020B0502020202020204" pitchFamily="34" charset="0"/>
                <a:hlinkClick r:id="rId4" tooltip="Decision-Recommendation of the Council on Compliance with Principles of Good Laboratory Practice "/>
              </a:rPr>
              <a:t>Council Decision-Recommendation on Compliance with Principles of Good Laboratory Practices</a:t>
            </a:r>
            <a:r>
              <a:rPr lang="en-US" sz="1800" b="0" i="0" dirty="0">
                <a:solidFill>
                  <a:srgbClr val="000000"/>
                </a:solidFill>
                <a:effectLst/>
                <a:latin typeface="Century Gothic" panose="020B0502020202020204" pitchFamily="34" charset="0"/>
              </a:rPr>
              <a:t> which establishes procedures for monitoring GLP compliance through government inspections and study audits as well as a framework for international liaison among monitoring and data-receiving authorities.</a:t>
            </a:r>
            <a:endParaRPr lang="en-US"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000000"/>
                </a:solidFill>
                <a:effectLst/>
                <a:latin typeface="Century Gothic" panose="020B0502020202020204" pitchFamily="34" charset="0"/>
              </a:rPr>
              <a:t>The 1997 Council Decision on the Adherence of Non-Member countries to the Council Acts related to the Mutual Acceptance of Data in the Assessment of Chemicals that sets out a step-wise procedure for non-OECD economies to take part as full members in this system. </a:t>
            </a:r>
          </a:p>
          <a:p>
            <a:pPr marL="0" indent="0" algn="l">
              <a:buFont typeface="Arial" panose="020B0604020202020204" pitchFamily="34" charset="0"/>
              <a:buNone/>
            </a:pPr>
            <a:endParaRPr lang="en-GB" dirty="0"/>
          </a:p>
          <a:p>
            <a:r>
              <a:rPr lang="en-GB" dirty="0"/>
              <a:t>On its website OECD states that “</a:t>
            </a:r>
            <a:r>
              <a:rPr lang="en-US" sz="1800" b="0" i="0" dirty="0">
                <a:solidFill>
                  <a:srgbClr val="FFFFFF"/>
                </a:solidFill>
                <a:effectLst/>
                <a:latin typeface="Century Gothic" panose="020B0502020202020204" pitchFamily="34" charset="0"/>
              </a:rPr>
              <a:t>By reducing duplication, and creating a framework for the sharing of work, the MAD system saves governments and industry around </a:t>
            </a:r>
            <a:r>
              <a:rPr lang="en-US" sz="1800" b="1" i="0" dirty="0">
                <a:solidFill>
                  <a:srgbClr val="FFFFFF"/>
                </a:solidFill>
                <a:effectLst/>
                <a:latin typeface="Century Gothic" panose="020B0502020202020204" pitchFamily="34" charset="0"/>
              </a:rPr>
              <a:t>€ 309 million each year, </a:t>
            </a:r>
            <a:r>
              <a:rPr lang="en-US" sz="1800" b="0" i="0" dirty="0">
                <a:solidFill>
                  <a:srgbClr val="FFFFFF"/>
                </a:solidFill>
                <a:effectLst/>
                <a:latin typeface="Century Gothic" panose="020B0502020202020204" pitchFamily="34" charset="0"/>
              </a:rPr>
              <a:t>as well as reduces the number of animals used in such testing.” </a:t>
            </a:r>
          </a:p>
          <a:p>
            <a:r>
              <a:rPr lang="en-US" sz="1800" b="0" i="0" dirty="0">
                <a:solidFill>
                  <a:srgbClr val="FFFFFF"/>
                </a:solidFill>
                <a:effectLst/>
                <a:latin typeface="Century Gothic" panose="020B0502020202020204" pitchFamily="34" charset="0"/>
              </a:rPr>
              <a:t>The website also provides a short </a:t>
            </a:r>
            <a:r>
              <a:rPr lang="en-US" sz="1800" b="0" i="0" dirty="0" err="1">
                <a:solidFill>
                  <a:srgbClr val="FFFFFF"/>
                </a:solidFill>
                <a:effectLst/>
                <a:latin typeface="Century Gothic" panose="020B0502020202020204" pitchFamily="34" charset="0"/>
              </a:rPr>
              <a:t>youtube</a:t>
            </a:r>
            <a:r>
              <a:rPr lang="en-US" sz="1800" b="0" i="0" dirty="0">
                <a:solidFill>
                  <a:srgbClr val="FFFFFF"/>
                </a:solidFill>
                <a:effectLst/>
                <a:latin typeface="Century Gothic" panose="020B0502020202020204" pitchFamily="34" charset="0"/>
              </a:rPr>
              <a:t>-video (2m44s) that explains the MAD.</a:t>
            </a:r>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10</a:t>
            </a:fld>
            <a:endParaRPr lang="en-GB"/>
          </a:p>
        </p:txBody>
      </p:sp>
    </p:spTree>
    <p:extLst>
      <p:ext uri="{BB962C8B-B14F-4D97-AF65-F5344CB8AC3E}">
        <p14:creationId xmlns:p14="http://schemas.microsoft.com/office/powerpoint/2010/main" val="10952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schematic summarises how both OECD Test Guidelines and OECD GLP form the cornerstones of the MAD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OECD Member countries follow the MAD. In addition, other countries can act as adherents and also follow the MAD without being officially OECD Member countries</a:t>
            </a:r>
          </a:p>
          <a:p>
            <a:r>
              <a:rPr lang="en-GB" dirty="0"/>
              <a:t>(e.g. </a:t>
            </a:r>
            <a:r>
              <a:rPr lang="en-US" sz="1200" dirty="0">
                <a:solidFill>
                  <a:schemeClr val="accent1"/>
                </a:solidFill>
                <a:latin typeface="Comic Sans MS" panose="030F0702030302020204" pitchFamily="66" charset="0"/>
              </a:rPr>
              <a:t>Argentina, Brazil, India, Malaysia, Singapore, South Africa and Thailand)</a:t>
            </a:r>
            <a:r>
              <a:rPr lang="en-GB" dirty="0"/>
              <a:t>.</a:t>
            </a:r>
          </a:p>
          <a:p>
            <a:r>
              <a:rPr lang="en-GB" dirty="0"/>
              <a:t>An overview </a:t>
            </a:r>
            <a:r>
              <a:rPr lang="en-GB"/>
              <a:t>of the </a:t>
            </a:r>
            <a:r>
              <a:rPr lang="en-GB" dirty="0"/>
              <a:t>OECD Member countries can be found here: https://www.oecd.org/about/members-and-partners</a:t>
            </a:r>
          </a:p>
          <a:p>
            <a:endParaRPr lang="en-GB" dirty="0"/>
          </a:p>
          <a:p>
            <a:r>
              <a:rPr lang="en-GB" dirty="0"/>
              <a:t>MAD Adherents and details on the process can be found here:</a:t>
            </a:r>
          </a:p>
          <a:p>
            <a:r>
              <a:rPr lang="en-GB" dirty="0"/>
              <a:t>https://www.oecd.org/chemicalsafety/testing/non-member-adherens-to-oecd-system-for-mutual-acceptance-of-chemical-safety-data.htm</a:t>
            </a:r>
          </a:p>
        </p:txBody>
      </p:sp>
      <p:sp>
        <p:nvSpPr>
          <p:cNvPr id="4" name="Foliennummernplatzhalter 3"/>
          <p:cNvSpPr>
            <a:spLocks noGrp="1"/>
          </p:cNvSpPr>
          <p:nvPr>
            <p:ph type="sldNum" sz="quarter" idx="5"/>
          </p:nvPr>
        </p:nvSpPr>
        <p:spPr/>
        <p:txBody>
          <a:bodyPr/>
          <a:lstStyle/>
          <a:p>
            <a:fld id="{C35F632C-5961-4B4E-B68F-22B0F25E2835}" type="slidenum">
              <a:rPr lang="en-GB" smtClean="0"/>
              <a:t>11</a:t>
            </a:fld>
            <a:endParaRPr lang="en-GB"/>
          </a:p>
        </p:txBody>
      </p:sp>
    </p:spTree>
    <p:extLst>
      <p:ext uri="{BB962C8B-B14F-4D97-AF65-F5344CB8AC3E}">
        <p14:creationId xmlns:p14="http://schemas.microsoft.com/office/powerpoint/2010/main" val="2841112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05999" y="1826945"/>
            <a:ext cx="5958000" cy="1980000"/>
          </a:xfrm>
        </p:spPr>
        <p:txBody>
          <a:bodyPr lIns="18000" tIns="18000" rIns="18000" bIns="18000" anchor="b">
            <a:noAutofit/>
          </a:bodyPr>
          <a:lstStyle>
            <a:lvl1pPr algn="ctr">
              <a:lnSpc>
                <a:spcPct val="100000"/>
              </a:lnSpc>
              <a:defRPr sz="36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noProof="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46331"/>
            <a:chOff x="7343072" y="3725132"/>
            <a:chExt cx="4617397" cy="646331"/>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en-GB"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305999" y="4211999"/>
            <a:ext cx="5958000" cy="2227301"/>
          </a:xfrm>
        </p:spPr>
        <p:txBody>
          <a:bodyPr lIns="18000" tIns="18000" rIns="18000" bIns="18000">
            <a:noAutofit/>
          </a:bodyPr>
          <a:lstStyle>
            <a:lvl1pPr marL="0" indent="0" algn="ctr">
              <a:lnSpc>
                <a:spcPct val="100000"/>
              </a:lnSpc>
              <a:buNone/>
              <a:defRPr sz="3200">
                <a:solidFill>
                  <a:schemeClr val="bg1"/>
                </a:solidFill>
              </a:defRPr>
            </a:lvl1pPr>
          </a:lstStyle>
          <a:p>
            <a:endParaRPr lang="en-GB" noProof="0" dirty="0"/>
          </a:p>
        </p:txBody>
      </p:sp>
    </p:spTree>
    <p:extLst>
      <p:ext uri="{BB962C8B-B14F-4D97-AF65-F5344CB8AC3E}">
        <p14:creationId xmlns:p14="http://schemas.microsoft.com/office/powerpoint/2010/main" val="247251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lnSpc>
                <a:spcPct val="100000"/>
              </a:lnSpc>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endParaRPr lang="en-GB" noProof="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GB" noProof="0"/>
              <a:t>From science to standards and harmonised OECD Test Guidelines</a:t>
            </a:r>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en-GB" noProof="0" smtClean="0"/>
              <a:pPr/>
              <a:t>‹Nr.›</a:t>
            </a:fld>
            <a:endParaRPr lang="en-GB" noProof="0"/>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a:lnSpc>
                <a:spcPct val="100000"/>
              </a:lnSpc>
              <a:spcBef>
                <a:spcPts val="500"/>
              </a:spcBef>
              <a:defRPr/>
            </a:lvl1pPr>
            <a:lvl2pPr>
              <a:lnSpc>
                <a:spcPct val="100000"/>
              </a:lnSpc>
              <a:spcBef>
                <a:spcPts val="300"/>
              </a:spcBef>
              <a:defRPr/>
            </a:lvl2pPr>
            <a:lvl3pPr>
              <a:lnSpc>
                <a:spcPct val="100000"/>
              </a:lnSpc>
              <a:spcBef>
                <a:spcPts val="200"/>
              </a:spcBef>
              <a:defRPr/>
            </a:lvl3pPr>
          </a:lstStyle>
          <a:p>
            <a:pPr lvl="0"/>
            <a:r>
              <a:rPr lang="en-GB" noProof="0" dirty="0"/>
              <a:t>Click to edit Master text styles</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587290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Formatvorlagen des Textmasters bearbeiten</a:t>
            </a:r>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a:t>Formatvorlagen des Textmasters bearbeiten</a:t>
            </a:r>
          </a:p>
          <a:p>
            <a:pPr lvl="1"/>
            <a:r>
              <a:rPr lang="en-GB" noProof="0"/>
              <a:t>Zweite Ebene</a:t>
            </a:r>
          </a:p>
          <a:p>
            <a:pPr lvl="2"/>
            <a:r>
              <a:rPr lang="en-GB" noProof="0"/>
              <a:t>Dritte Ebene</a:t>
            </a:r>
          </a:p>
        </p:txBody>
      </p:sp>
      <p:sp>
        <p:nvSpPr>
          <p:cNvPr id="7" name="Datumsplatzhalter 6"/>
          <p:cNvSpPr>
            <a:spLocks noGrp="1"/>
          </p:cNvSpPr>
          <p:nvPr>
            <p:ph type="dt" sz="half" idx="10"/>
          </p:nvPr>
        </p:nvSpPr>
        <p:spPr/>
        <p:txBody>
          <a:bodyPr/>
          <a:lstStyle>
            <a:lvl1pPr>
              <a:defRPr>
                <a:solidFill>
                  <a:schemeClr val="bg1"/>
                </a:solidFill>
              </a:defRPr>
            </a:lvl1pPr>
          </a:lstStyle>
          <a:p>
            <a:endParaRPr lang="en-GB" noProof="0"/>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GB" noProof="0"/>
              <a:t>From science to standards and harmonised OECD Test Guidelines</a:t>
            </a:r>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noProof="0" smtClean="0"/>
              <a:pPr/>
              <a:t>‹Nr.›</a:t>
            </a:fld>
            <a:endParaRPr lang="en-GB" noProof="0"/>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100000"/>
              </a:lnSpc>
              <a:spcBef>
                <a:spcPct val="0"/>
              </a:spcBef>
              <a:buNone/>
              <a:defRPr lang="de-DE" sz="3200" kern="1200" dirty="0">
                <a:solidFill>
                  <a:schemeClr val="bg1"/>
                </a:solidFill>
                <a:latin typeface="+mn-lt"/>
                <a:ea typeface="+mj-ea"/>
                <a:cs typeface="+mj-cs"/>
              </a:defRPr>
            </a:lvl1pPr>
          </a:lstStyle>
          <a:p>
            <a:r>
              <a:rPr lang="en-GB" noProof="0"/>
              <a:t>Titelmasterformat durch Klicken</a:t>
            </a:r>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92073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0" name="Rechteck 9"/>
          <p:cNvSpPr/>
          <p:nvPr userDrawn="1"/>
        </p:nvSpPr>
        <p:spPr>
          <a:xfrm>
            <a:off x="0" y="1"/>
            <a:ext cx="12192000" cy="1266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userDrawn="1">
            <p:ph type="title"/>
          </p:nvPr>
        </p:nvSpPr>
        <p:spPr>
          <a:xfrm>
            <a:off x="304350" y="191154"/>
            <a:ext cx="7666832" cy="994414"/>
          </a:xfrm>
        </p:spPr>
        <p:txBody>
          <a:bodyPr>
            <a:normAutofit/>
          </a:bodyPr>
          <a:lstStyle>
            <a:lvl1pPr>
              <a:defRPr sz="3200" b="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sp>
        <p:nvSpPr>
          <p:cNvPr id="6" name="Foliennummernplatzhalter 5"/>
          <p:cNvSpPr>
            <a:spLocks noGrp="1"/>
          </p:cNvSpPr>
          <p:nvPr userDrawn="1">
            <p:ph type="sldNum" sz="quarter" idx="12"/>
          </p:nvPr>
        </p:nvSpPr>
        <p:spPr/>
        <p:txBody>
          <a:bodyPr/>
          <a:lstStyle>
            <a:lvl1pPr>
              <a:defRPr>
                <a:solidFill>
                  <a:schemeClr val="bg1"/>
                </a:solidFill>
              </a:defRPr>
            </a:lvl1pPr>
          </a:lstStyle>
          <a:p>
            <a:fld id="{D642EF81-E391-43A4-A2D1-0ECC9424490D}" type="slidenum">
              <a:rPr lang="de-DE" smtClean="0"/>
              <a:pPr/>
              <a:t>‹Nr.›</a:t>
            </a:fld>
            <a:endParaRPr lang="de-DE"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3" name="Inhaltsplatzhalter 2"/>
          <p:cNvSpPr>
            <a:spLocks noGrp="1"/>
          </p:cNvSpPr>
          <p:nvPr userDrawn="1">
            <p:ph idx="1"/>
          </p:nvPr>
        </p:nvSpPr>
        <p:spPr>
          <a:xfrm>
            <a:off x="304350" y="1359232"/>
            <a:ext cx="11501431" cy="4860591"/>
          </a:xfrm>
        </p:spPr>
        <p:txBody>
          <a:bodyPr/>
          <a:lstStyle>
            <a:lvl1pPr marL="180975" indent="-180975">
              <a:lnSpc>
                <a:spcPct val="110000"/>
              </a:lnSpc>
              <a:spcBef>
                <a:spcPts val="600"/>
              </a:spcBef>
              <a:spcAft>
                <a:spcPts val="0"/>
              </a:spcAft>
              <a:buFont typeface="Calibri" panose="020F0502020204030204" pitchFamily="34" charset="0"/>
              <a:buChar char="»"/>
              <a:defRPr sz="2400">
                <a:solidFill>
                  <a:schemeClr val="tx1"/>
                </a:solidFill>
              </a:defRPr>
            </a:lvl1pPr>
            <a:lvl2pPr marL="685800" indent="-228600">
              <a:lnSpc>
                <a:spcPct val="110000"/>
              </a:lnSpc>
              <a:spcBef>
                <a:spcPts val="0"/>
              </a:spcBef>
              <a:spcAft>
                <a:spcPts val="0"/>
              </a:spcAft>
              <a:buFont typeface="Arial" panose="020B0604020202020204" pitchFamily="34" charset="0"/>
              <a:buChar char="•"/>
              <a:defRPr sz="2000">
                <a:solidFill>
                  <a:schemeClr val="tx1"/>
                </a:solidFill>
              </a:defRPr>
            </a:lvl2pPr>
            <a:lvl3pPr marL="1143000" indent="-228600">
              <a:lnSpc>
                <a:spcPct val="110000"/>
              </a:lnSpc>
              <a:spcBef>
                <a:spcPts val="0"/>
              </a:spcBef>
              <a:spcAft>
                <a:spcPts val="0"/>
              </a:spcAft>
              <a:buFont typeface="Symbol" panose="05050102010706020507" pitchFamily="18" charset="2"/>
              <a:buChar char="-"/>
              <a:defRPr sz="1800">
                <a:solidFill>
                  <a:schemeClr val="tx1"/>
                </a:solidFill>
              </a:defRPr>
            </a:lvl3pPr>
            <a:lvl4pPr marL="1600200" indent="-228600">
              <a:buFont typeface="Calibri" panose="020F0502020204030204" pitchFamily="34" charset="0"/>
              <a:buChar char="»"/>
              <a:defRPr>
                <a:solidFill>
                  <a:schemeClr val="tx1"/>
                </a:solidFill>
              </a:defRPr>
            </a:lvl4pPr>
            <a:lvl5pPr marL="2057400" indent="-228600">
              <a:buFont typeface="Calibri" panose="020F0502020204030204" pitchFamily="34" charset="0"/>
              <a:buChar char="»"/>
              <a:defRPr>
                <a:solidFill>
                  <a:schemeClr val="tx1"/>
                </a:solidFill>
              </a:defRPr>
            </a:lvl5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p:txBody>
      </p:sp>
      <p:sp>
        <p:nvSpPr>
          <p:cNvPr id="9" name="Fußzeilenplatzhalter 4"/>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dirty="0"/>
              <a:t>From science to standards and </a:t>
            </a:r>
            <a:r>
              <a:rPr lang="en-US" dirty="0" err="1"/>
              <a:t>harmonised</a:t>
            </a:r>
            <a:r>
              <a:rPr lang="en-US" dirty="0"/>
              <a:t> OECD Test Guidelines</a:t>
            </a:r>
            <a:endParaRPr lang="de-DE" dirty="0"/>
          </a:p>
        </p:txBody>
      </p:sp>
    </p:spTree>
    <p:extLst>
      <p:ext uri="{BB962C8B-B14F-4D97-AF65-F5344CB8AC3E}">
        <p14:creationId xmlns:p14="http://schemas.microsoft.com/office/powerpoint/2010/main" val="39826111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5125"/>
            <a:ext cx="11502000" cy="1325563"/>
          </a:xfrm>
          <a:prstGeom prst="rect">
            <a:avLst/>
          </a:prstGeom>
        </p:spPr>
        <p:txBody>
          <a:bodyPr vert="horz" lIns="36000" tIns="18000" rIns="36000" bIns="18000" rtlCol="0" anchor="ctr">
            <a:no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306000" y="1825625"/>
            <a:ext cx="11502000" cy="4351338"/>
          </a:xfrm>
          <a:prstGeom prst="rect">
            <a:avLst/>
          </a:prstGeom>
        </p:spPr>
        <p:txBody>
          <a:bodyPr vert="horz" lIns="36000" tIns="18000" rIns="36000" bIns="18000" rtlCol="0">
            <a:no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4" name="Datumsplatzhalter 3"/>
          <p:cNvSpPr>
            <a:spLocks noGrp="1"/>
          </p:cNvSpPr>
          <p:nvPr>
            <p:ph type="dt" sz="half" idx="2"/>
          </p:nvPr>
        </p:nvSpPr>
        <p:spPr>
          <a:xfrm>
            <a:off x="306000" y="6356350"/>
            <a:ext cx="1376885" cy="365125"/>
          </a:xfrm>
          <a:prstGeom prst="rect">
            <a:avLst/>
          </a:prstGeom>
        </p:spPr>
        <p:txBody>
          <a:bodyPr vert="horz" lIns="36000" tIns="18000" rIns="36000" bIns="18000" rtlCol="0" anchor="ctr">
            <a:noAutofit/>
          </a:bodyPr>
          <a:lstStyle>
            <a:lvl1pPr algn="l">
              <a:lnSpc>
                <a:spcPct val="100000"/>
              </a:lnSpc>
              <a:defRPr sz="1200">
                <a:solidFill>
                  <a:schemeClr val="tx1">
                    <a:tint val="75000"/>
                  </a:schemeClr>
                </a:solidFill>
                <a:latin typeface="+mn-lt"/>
              </a:defRPr>
            </a:lvl1pPr>
          </a:lstStyle>
          <a:p>
            <a:endParaRPr lang="en-GB" dirty="0"/>
          </a:p>
        </p:txBody>
      </p:sp>
      <p:sp>
        <p:nvSpPr>
          <p:cNvPr id="5" name="Fußzeilenplatzhalter 4"/>
          <p:cNvSpPr>
            <a:spLocks noGrp="1"/>
          </p:cNvSpPr>
          <p:nvPr>
            <p:ph type="ftr" sz="quarter" idx="3"/>
          </p:nvPr>
        </p:nvSpPr>
        <p:spPr>
          <a:xfrm>
            <a:off x="1843391" y="6356350"/>
            <a:ext cx="8647889" cy="365125"/>
          </a:xfrm>
          <a:prstGeom prst="rect">
            <a:avLst/>
          </a:prstGeom>
        </p:spPr>
        <p:txBody>
          <a:bodyPr vert="horz" lIns="36000" tIns="18000" rIns="36000" bIns="18000" rtlCol="0" anchor="ctr">
            <a:noAutofit/>
          </a:bodyPr>
          <a:lstStyle>
            <a:lvl1pPr algn="ctr">
              <a:lnSpc>
                <a:spcPct val="100000"/>
              </a:lnSpc>
              <a:defRPr sz="1200">
                <a:solidFill>
                  <a:schemeClr val="tx1">
                    <a:tint val="75000"/>
                  </a:schemeClr>
                </a:solidFill>
                <a:latin typeface="+mn-lt"/>
              </a:defRPr>
            </a:lvl1pPr>
          </a:lstStyle>
          <a:p>
            <a:r>
              <a:rPr lang="en-US"/>
              <a:t>From science to standards and harmonised OECD Test Guidelines</a:t>
            </a:r>
            <a:endParaRPr lang="en-GB" dirty="0"/>
          </a:p>
        </p:txBody>
      </p:sp>
      <p:sp>
        <p:nvSpPr>
          <p:cNvPr id="6" name="Foliennummernplatzhalter 5"/>
          <p:cNvSpPr>
            <a:spLocks noGrp="1"/>
          </p:cNvSpPr>
          <p:nvPr>
            <p:ph type="sldNum" sz="quarter" idx="4"/>
          </p:nvPr>
        </p:nvSpPr>
        <p:spPr>
          <a:xfrm>
            <a:off x="10651786" y="6356350"/>
            <a:ext cx="1156213" cy="365125"/>
          </a:xfrm>
          <a:prstGeom prst="rect">
            <a:avLst/>
          </a:prstGeom>
        </p:spPr>
        <p:txBody>
          <a:bodyPr vert="horz" lIns="36000" tIns="18000" rIns="36000" bIns="18000" rtlCol="0" anchor="ctr">
            <a:noAutofit/>
          </a:bodyPr>
          <a:lstStyle>
            <a:lvl1pPr algn="r">
              <a:lnSpc>
                <a:spcPct val="100000"/>
              </a:lnSpc>
              <a:defRPr sz="1200">
                <a:solidFill>
                  <a:schemeClr val="tx1">
                    <a:tint val="75000"/>
                  </a:schemeClr>
                </a:solidFill>
                <a:latin typeface="+mn-lt"/>
              </a:defRPr>
            </a:lvl1pPr>
          </a:lstStyle>
          <a:p>
            <a:fld id="{D642EF81-E391-43A4-A2D1-0ECC9424490D}" type="slidenum">
              <a:rPr lang="en-GB" smtClean="0"/>
              <a:pPr/>
              <a:t>‹Nr.›</a:t>
            </a:fld>
            <a:endParaRPr lang="en-GB"/>
          </a:p>
        </p:txBody>
      </p:sp>
    </p:spTree>
    <p:extLst>
      <p:ext uri="{BB962C8B-B14F-4D97-AF65-F5344CB8AC3E}">
        <p14:creationId xmlns:p14="http://schemas.microsoft.com/office/powerpoint/2010/main" val="26985927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dt="0"/>
  <p:txStyles>
    <p:titleStyle>
      <a:lvl1pPr algn="l" defTabSz="914400" rtl="0" eaLnBrk="1" latinLnBrk="0" hangingPunct="1">
        <a:lnSpc>
          <a:spcPct val="10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Calibri" panose="020F050202020403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100000"/>
        </a:lnSpc>
        <a:spcBef>
          <a:spcPts val="500"/>
        </a:spcBef>
        <a:buFont typeface="Arial" panose="020B0604020202020204" pitchFamily="34" charset="0"/>
        <a:buChar char="•"/>
        <a:defRPr sz="2100" kern="1200">
          <a:solidFill>
            <a:schemeClr val="tx1"/>
          </a:solidFill>
          <a:latin typeface="+mn-lt"/>
          <a:ea typeface="+mn-ea"/>
          <a:cs typeface="+mn-cs"/>
        </a:defRPr>
      </a:lvl2pPr>
      <a:lvl3pPr marL="691200" indent="-2286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ecd.org/chemicalsafety/testing/mutualacceptanceofdatamad.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oe.cd/chemicals-costs"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oecd.org/chemicalsafe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ecd.org/chemicalsafety/testing/national-coordinators-test-guidelines-programme.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oecd.org/chemicalsafety/testing/oecd-guidelines-testing-chemicals-related-documents.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ecd.org/chemicalsafety/nanosafe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www.testguideline-development.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oecd.org/chemicalsafety/testing/oecdguidelinesforthetestingofchemicals.htm" TargetMode="External"/><Relationship Id="rId13" Type="http://schemas.openxmlformats.org/officeDocument/2006/relationships/image" Target="../media/image28.png"/><Relationship Id="rId3" Type="http://schemas.openxmlformats.org/officeDocument/2006/relationships/hyperlink" Target="http://www.oecd.org/env/ehs/mutualacceptanceofdatamad.htm" TargetMode="External"/><Relationship Id="rId7" Type="http://schemas.openxmlformats.org/officeDocument/2006/relationships/hyperlink" Target="http://www.oecd.org/science/nanosafety" TargetMode="External"/><Relationship Id="rId12" Type="http://schemas.openxmlformats.org/officeDocument/2006/relationships/hyperlink" Target="https://www.oecd.org/chemicalsafety/nanom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oecd.org/chemicalsafety/testing/national-coordinators-test-guidelines-programme.htm" TargetMode="External"/><Relationship Id="rId11" Type="http://schemas.openxmlformats.org/officeDocument/2006/relationships/hyperlink" Target="http://www.youtube.com/playlist?list=PLl8XHGDKVfG7jZ0i0mkXOua3YLkMLSCSh" TargetMode="External"/><Relationship Id="rId5" Type="http://schemas.openxmlformats.org/officeDocument/2006/relationships/hyperlink" Target="http://www.oecd.org/chemicalsafety/testing/oecd-guidelines-testing-chemicals-related-documents.htm" TargetMode="External"/><Relationship Id="rId10" Type="http://schemas.openxmlformats.org/officeDocument/2006/relationships/hyperlink" Target="http://www.nanoharmony.eu/" TargetMode="External"/><Relationship Id="rId4" Type="http://schemas.openxmlformats.org/officeDocument/2006/relationships/hyperlink" Target="https://www.youtube.com/watch?v=dD7e1sfsh3A&amp;t=6s" TargetMode="External"/><Relationship Id="rId9" Type="http://schemas.openxmlformats.org/officeDocument/2006/relationships/hyperlink" Target="http://www.oecd.org/chemicalsafety/testing/seriesontestingandassessmentadoptedguidanceandreviewdocuments.htm" TargetMode="External"/><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nanoharmony.e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testguideline-development.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ecd.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From science to standards and </a:t>
            </a:r>
            <a:br>
              <a:rPr lang="en-GB" dirty="0"/>
            </a:br>
            <a:r>
              <a:rPr lang="en-GB" dirty="0"/>
              <a:t>harmonised OECD Test Guidelines</a:t>
            </a:r>
          </a:p>
        </p:txBody>
      </p:sp>
      <p:sp>
        <p:nvSpPr>
          <p:cNvPr id="6" name="Subtitle 5">
            <a:extLst>
              <a:ext uri="{FF2B5EF4-FFF2-40B4-BE49-F238E27FC236}">
                <a16:creationId xmlns:a16="http://schemas.microsoft.com/office/drawing/2014/main" id="{026CB323-7FC4-4561-857A-15A8663BDB44}"/>
              </a:ext>
            </a:extLst>
          </p:cNvPr>
          <p:cNvSpPr>
            <a:spLocks noGrp="1"/>
          </p:cNvSpPr>
          <p:nvPr>
            <p:ph type="subTitle" idx="4294967295"/>
          </p:nvPr>
        </p:nvSpPr>
        <p:spPr>
          <a:xfrm>
            <a:off x="306000" y="4500000"/>
            <a:ext cx="5948885" cy="1794149"/>
          </a:xfrm>
        </p:spPr>
        <p:txBody>
          <a:bodyPr/>
          <a:lstStyle/>
          <a:p>
            <a:pPr marL="0" indent="0" algn="ctr">
              <a:buNone/>
            </a:pPr>
            <a:r>
              <a:rPr lang="en-GB" dirty="0">
                <a:solidFill>
                  <a:schemeClr val="bg1"/>
                </a:solidFill>
              </a:rPr>
              <a:t>NanoHarmony Training</a:t>
            </a:r>
          </a:p>
        </p:txBody>
      </p:sp>
    </p:spTree>
    <p:extLst>
      <p:ext uri="{BB962C8B-B14F-4D97-AF65-F5344CB8AC3E}">
        <p14:creationId xmlns:p14="http://schemas.microsoft.com/office/powerpoint/2010/main" val="65109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125C-9530-4512-BD89-6F3760A234DF}"/>
              </a:ext>
            </a:extLst>
          </p:cNvPr>
          <p:cNvSpPr>
            <a:spLocks noGrp="1"/>
          </p:cNvSpPr>
          <p:nvPr>
            <p:ph type="title"/>
          </p:nvPr>
        </p:nvSpPr>
        <p:spPr/>
        <p:txBody>
          <a:bodyPr/>
          <a:lstStyle/>
          <a:p>
            <a:r>
              <a:rPr lang="en-GB" dirty="0"/>
              <a:t>Mutual Acceptance of Data (MAD)</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dirty="0"/>
          </a:p>
        </p:txBody>
      </p:sp>
      <p:sp>
        <p:nvSpPr>
          <p:cNvPr id="6" name="Text Placeholder 5">
            <a:extLst>
              <a:ext uri="{FF2B5EF4-FFF2-40B4-BE49-F238E27FC236}">
                <a16:creationId xmlns:a16="http://schemas.microsoft.com/office/drawing/2014/main" id="{B974C5E0-DAF5-45FF-9FE0-7A59E08D494E}"/>
              </a:ext>
            </a:extLst>
          </p:cNvPr>
          <p:cNvSpPr>
            <a:spLocks noGrp="1"/>
          </p:cNvSpPr>
          <p:nvPr>
            <p:ph type="body" sz="quarter" idx="13"/>
          </p:nvPr>
        </p:nvSpPr>
        <p:spPr/>
        <p:txBody>
          <a:bodyPr/>
          <a:lstStyle/>
          <a:p>
            <a:r>
              <a:rPr lang="en-US" sz="2000" dirty="0"/>
              <a:t>Helps to </a:t>
            </a:r>
            <a:r>
              <a:rPr lang="en-US" sz="2000" b="1" dirty="0"/>
              <a:t>avoid conflicts or duplication</a:t>
            </a:r>
            <a:r>
              <a:rPr lang="en-US" sz="2000" dirty="0"/>
              <a:t> in national requirements</a:t>
            </a:r>
          </a:p>
          <a:p>
            <a:r>
              <a:rPr lang="en-US" sz="2000" dirty="0"/>
              <a:t>Provides a </a:t>
            </a:r>
            <a:r>
              <a:rPr lang="en-US" sz="2000" b="1" dirty="0"/>
              <a:t>common basis for cooperation</a:t>
            </a:r>
            <a:r>
              <a:rPr lang="en-US" sz="2000" dirty="0"/>
              <a:t> among national authorities </a:t>
            </a:r>
          </a:p>
          <a:p>
            <a:r>
              <a:rPr lang="en-US" sz="2000" b="1" dirty="0"/>
              <a:t>Avoids creating non-tariff barriers</a:t>
            </a:r>
            <a:r>
              <a:rPr lang="en-US" sz="2000" dirty="0"/>
              <a:t> to trade</a:t>
            </a:r>
          </a:p>
          <a:p>
            <a:r>
              <a:rPr lang="en-US" sz="2000" b="1" dirty="0"/>
              <a:t>Saves the chemicals industry the expense</a:t>
            </a:r>
            <a:r>
              <a:rPr lang="en-US" sz="2000" dirty="0"/>
              <a:t> of duplicate testing for products </a:t>
            </a:r>
            <a:br>
              <a:rPr lang="en-US" sz="2000" dirty="0"/>
            </a:br>
            <a:r>
              <a:rPr lang="en-US" sz="2000" dirty="0"/>
              <a:t>which are marketed in more than one country</a:t>
            </a:r>
          </a:p>
          <a:p>
            <a:endParaRPr lang="en-US" sz="900" dirty="0"/>
          </a:p>
          <a:p>
            <a:pPr marL="0" indent="0" algn="ctr">
              <a:buNone/>
            </a:pPr>
            <a:r>
              <a:rPr lang="en-US" sz="2000" b="1" dirty="0"/>
              <a:t>OECD Member countries and full adherents have agreed that a safety test carried out in accordance with the OECD Test Guidelines and Principles of Good Laboratory Practice </a:t>
            </a:r>
            <a:br>
              <a:rPr lang="en-US" sz="2000" b="1" dirty="0"/>
            </a:br>
            <a:r>
              <a:rPr lang="en-US" sz="2000" b="1" dirty="0"/>
              <a:t>in one OECD Member country must be accepted by other OECD Member countries </a:t>
            </a:r>
            <a:br>
              <a:rPr lang="en-US" sz="2000" b="1" dirty="0"/>
            </a:br>
            <a:r>
              <a:rPr lang="en-US" sz="2000" b="1" dirty="0"/>
              <a:t>for assessment purposes</a:t>
            </a:r>
          </a:p>
          <a:p>
            <a:pPr marL="0" indent="0" algn="ctr">
              <a:buNone/>
            </a:pPr>
            <a:r>
              <a:rPr lang="en-US" sz="2000" b="1" dirty="0">
                <a:solidFill>
                  <a:schemeClr val="accent1"/>
                </a:solidFill>
              </a:rPr>
              <a:t>“tested once, accepted for assessment everywhere”</a:t>
            </a:r>
          </a:p>
          <a:p>
            <a:pPr marL="0" indent="0">
              <a:buNone/>
            </a:pPr>
            <a:endParaRPr lang="en-US" sz="900" dirty="0"/>
          </a:p>
          <a:p>
            <a:pPr marL="0" indent="0">
              <a:buNone/>
            </a:pPr>
            <a:r>
              <a:rPr lang="en-US" sz="2000" dirty="0">
                <a:solidFill>
                  <a:schemeClr val="accent1"/>
                </a:solidFill>
              </a:rPr>
              <a:t>Test study data shall be accepted, but interpretation and exact use of the data may differ between countries.</a:t>
            </a:r>
            <a:endParaRPr lang="en-GB" sz="2000" dirty="0">
              <a:solidFill>
                <a:schemeClr val="accent1"/>
              </a:solidFill>
            </a:endParaRPr>
          </a:p>
        </p:txBody>
      </p:sp>
      <p:sp>
        <p:nvSpPr>
          <p:cNvPr id="7" name="Rechteck 3">
            <a:extLst>
              <a:ext uri="{FF2B5EF4-FFF2-40B4-BE49-F238E27FC236}">
                <a16:creationId xmlns:a16="http://schemas.microsoft.com/office/drawing/2014/main" id="{AD4512B8-F4B4-48F3-8FE1-78CF73EFC4A6}"/>
              </a:ext>
            </a:extLst>
          </p:cNvPr>
          <p:cNvSpPr/>
          <p:nvPr/>
        </p:nvSpPr>
        <p:spPr>
          <a:xfrm>
            <a:off x="6669158" y="5856644"/>
            <a:ext cx="5131416" cy="344128"/>
          </a:xfrm>
          <a:prstGeom prst="rect">
            <a:avLst/>
          </a:prstGeom>
        </p:spPr>
        <p:txBody>
          <a:bodyPr wrap="square" lIns="18000" tIns="18000" rIns="18000" bIns="18000">
            <a:spAutoFit/>
          </a:bodyPr>
          <a:lstStyle/>
          <a:p>
            <a:pPr lvl="0" algn="r" fontAlgn="base">
              <a:spcBef>
                <a:spcPts val="700"/>
              </a:spcBef>
              <a:defRPr/>
            </a:pPr>
            <a:r>
              <a:rPr lang="en-US" sz="1000" dirty="0">
                <a:solidFill>
                  <a:srgbClr val="FF0066"/>
                </a:solidFill>
              </a:rPr>
              <a:t>Mutual Acceptance of Data (MAD)</a:t>
            </a:r>
            <a:br>
              <a:rPr lang="en-GB" sz="1000" dirty="0">
                <a:solidFill>
                  <a:srgbClr val="FF0066"/>
                </a:solidFill>
              </a:rPr>
            </a:br>
            <a:r>
              <a:rPr lang="en-GB" sz="1000" dirty="0">
                <a:solidFill>
                  <a:srgbClr val="FF0066"/>
                </a:solidFill>
                <a:hlinkClick r:id="rId3"/>
              </a:rPr>
              <a:t>www.oecd.org/chemicalsafety/testing/mutualacceptanceofdatamad.htm</a:t>
            </a:r>
            <a:endParaRPr lang="en-GB" sz="1000" dirty="0">
              <a:solidFill>
                <a:srgbClr val="FF0066"/>
              </a:solidFill>
            </a:endParaRPr>
          </a:p>
        </p:txBody>
      </p:sp>
      <p:pic>
        <p:nvPicPr>
          <p:cNvPr id="9" name="Picture 8">
            <a:extLst>
              <a:ext uri="{FF2B5EF4-FFF2-40B4-BE49-F238E27FC236}">
                <a16:creationId xmlns:a16="http://schemas.microsoft.com/office/drawing/2014/main" id="{D414D831-236A-40FE-9A8A-F72FFDAD5F8C}"/>
              </a:ext>
            </a:extLst>
          </p:cNvPr>
          <p:cNvPicPr>
            <a:picLocks noChangeAspect="1"/>
          </p:cNvPicPr>
          <p:nvPr/>
        </p:nvPicPr>
        <p:blipFill>
          <a:blip r:embed="rId4"/>
          <a:stretch>
            <a:fillRect/>
          </a:stretch>
        </p:blipFill>
        <p:spPr>
          <a:xfrm>
            <a:off x="9019481" y="1363663"/>
            <a:ext cx="2809461" cy="1594083"/>
          </a:xfrm>
          <a:prstGeom prst="rect">
            <a:avLst/>
          </a:prstGeom>
        </p:spPr>
      </p:pic>
      <p:sp>
        <p:nvSpPr>
          <p:cNvPr id="10" name="TextBox 9">
            <a:extLst>
              <a:ext uri="{FF2B5EF4-FFF2-40B4-BE49-F238E27FC236}">
                <a16:creationId xmlns:a16="http://schemas.microsoft.com/office/drawing/2014/main" id="{ED64F8DD-55DC-4156-B62B-F80FCD28F4BC}"/>
              </a:ext>
            </a:extLst>
          </p:cNvPr>
          <p:cNvSpPr txBox="1"/>
          <p:nvPr/>
        </p:nvSpPr>
        <p:spPr>
          <a:xfrm>
            <a:off x="8982489" y="2884056"/>
            <a:ext cx="2809461" cy="307777"/>
          </a:xfrm>
          <a:prstGeom prst="rect">
            <a:avLst/>
          </a:prstGeom>
          <a:noFill/>
        </p:spPr>
        <p:txBody>
          <a:bodyPr wrap="square">
            <a:spAutoFit/>
          </a:bodyPr>
          <a:lstStyle/>
          <a:p>
            <a:pPr algn="ctr"/>
            <a:r>
              <a:rPr lang="en-US" sz="1400" b="1" dirty="0">
                <a:hlinkClick r:id="rId5"/>
              </a:rPr>
              <a:t>https://oe.cd/chemicals-costs</a:t>
            </a:r>
            <a:r>
              <a:rPr lang="en-US" sz="1400" b="1" dirty="0"/>
              <a:t> </a:t>
            </a:r>
          </a:p>
        </p:txBody>
      </p:sp>
    </p:spTree>
    <p:extLst>
      <p:ext uri="{BB962C8B-B14F-4D97-AF65-F5344CB8AC3E}">
        <p14:creationId xmlns:p14="http://schemas.microsoft.com/office/powerpoint/2010/main" val="217344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FBA85-39FD-427D-A511-479A259BD502}"/>
              </a:ext>
            </a:extLst>
          </p:cNvPr>
          <p:cNvSpPr>
            <a:spLocks noGrp="1"/>
          </p:cNvSpPr>
          <p:nvPr>
            <p:ph type="title"/>
          </p:nvPr>
        </p:nvSpPr>
        <p:spPr/>
        <p:txBody>
          <a:bodyPr>
            <a:normAutofit fontScale="90000"/>
          </a:bodyPr>
          <a:lstStyle/>
          <a:p>
            <a:r>
              <a:rPr lang="en-GB" dirty="0"/>
              <a:t>OECD Test Guidelines are part of the </a:t>
            </a:r>
            <a:br>
              <a:rPr lang="en-GB" dirty="0"/>
            </a:br>
            <a:r>
              <a:rPr lang="en-GB" dirty="0"/>
              <a:t>Mutual Acceptance of Data </a:t>
            </a:r>
          </a:p>
        </p:txBody>
      </p:sp>
      <p:sp>
        <p:nvSpPr>
          <p:cNvPr id="4" name="Fußzeilenplatzhalter 3">
            <a:extLst>
              <a:ext uri="{FF2B5EF4-FFF2-40B4-BE49-F238E27FC236}">
                <a16:creationId xmlns:a16="http://schemas.microsoft.com/office/drawing/2014/main" id="{7C0CD5A7-1F91-4DE1-8679-4679BE873623}"/>
              </a:ext>
            </a:extLst>
          </p:cNvPr>
          <p:cNvSpPr>
            <a:spLocks noGrp="1"/>
          </p:cNvSpPr>
          <p:nvPr>
            <p:ph type="ftr" sz="quarter" idx="11"/>
          </p:nvPr>
        </p:nvSpPr>
        <p:spPr/>
        <p:txBody>
          <a:bodyPr/>
          <a:lstStyle/>
          <a:p>
            <a:r>
              <a:rPr lang="en-US"/>
              <a:t>From science to standards and harmonised OECD Test Guidelines</a:t>
            </a:r>
            <a:endParaRPr lang="de-DE" dirty="0"/>
          </a:p>
        </p:txBody>
      </p:sp>
      <p:grpSp>
        <p:nvGrpSpPr>
          <p:cNvPr id="22" name="Group 21">
            <a:extLst>
              <a:ext uri="{FF2B5EF4-FFF2-40B4-BE49-F238E27FC236}">
                <a16:creationId xmlns:a16="http://schemas.microsoft.com/office/drawing/2014/main" id="{F326AC37-11D0-D332-AB87-986E9FAB6A7D}"/>
              </a:ext>
            </a:extLst>
          </p:cNvPr>
          <p:cNvGrpSpPr/>
          <p:nvPr/>
        </p:nvGrpSpPr>
        <p:grpSpPr>
          <a:xfrm>
            <a:off x="3717074" y="1295817"/>
            <a:ext cx="8023541" cy="4831534"/>
            <a:chOff x="2084230" y="1316169"/>
            <a:chExt cx="8023541" cy="4831534"/>
          </a:xfrm>
        </p:grpSpPr>
        <p:pic>
          <p:nvPicPr>
            <p:cNvPr id="5" name="Grafik 4">
              <a:extLst>
                <a:ext uri="{FF2B5EF4-FFF2-40B4-BE49-F238E27FC236}">
                  <a16:creationId xmlns:a16="http://schemas.microsoft.com/office/drawing/2014/main" id="{4B35BEFA-F2A0-4D3A-B8E8-3601D4F78546}"/>
                </a:ext>
              </a:extLst>
            </p:cNvPr>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a:stretch/>
          </p:blipFill>
          <p:spPr>
            <a:xfrm>
              <a:off x="5318131" y="4124702"/>
              <a:ext cx="1641221" cy="612236"/>
            </a:xfrm>
            <a:prstGeom prst="rect">
              <a:avLst/>
            </a:prstGeom>
          </p:spPr>
        </p:pic>
        <p:sp>
          <p:nvSpPr>
            <p:cNvPr id="6" name="Textfeld 5">
              <a:extLst>
                <a:ext uri="{FF2B5EF4-FFF2-40B4-BE49-F238E27FC236}">
                  <a16:creationId xmlns:a16="http://schemas.microsoft.com/office/drawing/2014/main" id="{9911929D-FFE1-4DF6-B63B-561B10F181CB}"/>
                </a:ext>
              </a:extLst>
            </p:cNvPr>
            <p:cNvSpPr txBox="1"/>
            <p:nvPr/>
          </p:nvSpPr>
          <p:spPr>
            <a:xfrm>
              <a:off x="2465238" y="2411750"/>
              <a:ext cx="7234444" cy="338554"/>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Legally binding on OECD Member countries and other MAD Adherents</a:t>
              </a:r>
            </a:p>
          </p:txBody>
        </p:sp>
        <p:grpSp>
          <p:nvGrpSpPr>
            <p:cNvPr id="7" name="Gruppieren 6">
              <a:extLst>
                <a:ext uri="{FF2B5EF4-FFF2-40B4-BE49-F238E27FC236}">
                  <a16:creationId xmlns:a16="http://schemas.microsoft.com/office/drawing/2014/main" id="{F33B3A2A-348D-40BD-9493-2F72033DB98B}"/>
                </a:ext>
              </a:extLst>
            </p:cNvPr>
            <p:cNvGrpSpPr/>
            <p:nvPr/>
          </p:nvGrpSpPr>
          <p:grpSpPr>
            <a:xfrm>
              <a:off x="2084230" y="1316169"/>
              <a:ext cx="8023541" cy="4831534"/>
              <a:chOff x="3319566" y="879843"/>
              <a:chExt cx="5513853" cy="5125633"/>
            </a:xfrm>
          </p:grpSpPr>
          <p:grpSp>
            <p:nvGrpSpPr>
              <p:cNvPr id="8" name="Gruppieren 7">
                <a:extLst>
                  <a:ext uri="{FF2B5EF4-FFF2-40B4-BE49-F238E27FC236}">
                    <a16:creationId xmlns:a16="http://schemas.microsoft.com/office/drawing/2014/main" id="{16F3556B-41DE-49A0-A4EC-8313C6B511D1}"/>
                  </a:ext>
                </a:extLst>
              </p:cNvPr>
              <p:cNvGrpSpPr/>
              <p:nvPr/>
            </p:nvGrpSpPr>
            <p:grpSpPr>
              <a:xfrm>
                <a:off x="3368714" y="879843"/>
                <a:ext cx="5464705" cy="4803769"/>
                <a:chOff x="3368714" y="1292437"/>
                <a:chExt cx="5464705" cy="4803769"/>
              </a:xfrm>
            </p:grpSpPr>
            <p:pic>
              <p:nvPicPr>
                <p:cNvPr id="12" name="Grafik 11">
                  <a:extLst>
                    <a:ext uri="{FF2B5EF4-FFF2-40B4-BE49-F238E27FC236}">
                      <a16:creationId xmlns:a16="http://schemas.microsoft.com/office/drawing/2014/main" id="{3E90CB70-200C-4F61-B075-66A8C1745514}"/>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6228441" y="3101327"/>
                  <a:ext cx="2604978" cy="2994879"/>
                </a:xfrm>
                <a:prstGeom prst="rect">
                  <a:avLst/>
                </a:prstGeom>
              </p:spPr>
            </p:pic>
            <p:pic>
              <p:nvPicPr>
                <p:cNvPr id="13" name="Grafik 12">
                  <a:extLst>
                    <a:ext uri="{FF2B5EF4-FFF2-40B4-BE49-F238E27FC236}">
                      <a16:creationId xmlns:a16="http://schemas.microsoft.com/office/drawing/2014/main" id="{4D9CCD41-F99F-487F-9E7A-A161AFFA62A3}"/>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3368714" y="3101324"/>
                  <a:ext cx="2604978" cy="2994880"/>
                </a:xfrm>
                <a:prstGeom prst="rect">
                  <a:avLst/>
                </a:prstGeom>
              </p:spPr>
            </p:pic>
            <p:sp>
              <p:nvSpPr>
                <p:cNvPr id="14" name="Gleichschenkliges Dreieck 13">
                  <a:extLst>
                    <a:ext uri="{FF2B5EF4-FFF2-40B4-BE49-F238E27FC236}">
                      <a16:creationId xmlns:a16="http://schemas.microsoft.com/office/drawing/2014/main" id="{9E27389A-1173-4C74-9D3F-A0B6863F68CA}"/>
                    </a:ext>
                  </a:extLst>
                </p:cNvPr>
                <p:cNvSpPr/>
                <p:nvPr/>
              </p:nvSpPr>
              <p:spPr>
                <a:xfrm>
                  <a:off x="3581399" y="1292437"/>
                  <a:ext cx="4971585" cy="1499917"/>
                </a:xfrm>
                <a:prstGeom prst="triangle">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hteck 14">
                  <a:extLst>
                    <a:ext uri="{FF2B5EF4-FFF2-40B4-BE49-F238E27FC236}">
                      <a16:creationId xmlns:a16="http://schemas.microsoft.com/office/drawing/2014/main" id="{4DE04E64-E4F1-4DD6-AEC5-783ADA1CF327}"/>
                    </a:ext>
                  </a:extLst>
                </p:cNvPr>
                <p:cNvSpPr/>
                <p:nvPr/>
              </p:nvSpPr>
              <p:spPr>
                <a:xfrm>
                  <a:off x="3581400" y="2792354"/>
                  <a:ext cx="4971585" cy="152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Rechteck 15">
                  <a:extLst>
                    <a:ext uri="{FF2B5EF4-FFF2-40B4-BE49-F238E27FC236}">
                      <a16:creationId xmlns:a16="http://schemas.microsoft.com/office/drawing/2014/main" id="{C69C1A82-0082-4A1D-919B-61F37DECE8AE}"/>
                    </a:ext>
                  </a:extLst>
                </p:cNvPr>
                <p:cNvSpPr/>
                <p:nvPr/>
              </p:nvSpPr>
              <p:spPr>
                <a:xfrm>
                  <a:off x="3797300" y="2944755"/>
                  <a:ext cx="4597400" cy="152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9" name="Rechteck 8">
                <a:extLst>
                  <a:ext uri="{FF2B5EF4-FFF2-40B4-BE49-F238E27FC236}">
                    <a16:creationId xmlns:a16="http://schemas.microsoft.com/office/drawing/2014/main" id="{1C94B123-5C85-40F5-8EDA-9972E8FFFBEC}"/>
                  </a:ext>
                </a:extLst>
              </p:cNvPr>
              <p:cNvSpPr/>
              <p:nvPr/>
            </p:nvSpPr>
            <p:spPr>
              <a:xfrm>
                <a:off x="3557459" y="5788757"/>
                <a:ext cx="4995525" cy="10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hteck 9">
                <a:extLst>
                  <a:ext uri="{FF2B5EF4-FFF2-40B4-BE49-F238E27FC236}">
                    <a16:creationId xmlns:a16="http://schemas.microsoft.com/office/drawing/2014/main" id="{FE08960D-9508-43F6-A7A0-2D391D664DC5}"/>
                  </a:ext>
                </a:extLst>
              </p:cNvPr>
              <p:cNvSpPr/>
              <p:nvPr/>
            </p:nvSpPr>
            <p:spPr>
              <a:xfrm>
                <a:off x="3773358" y="5681586"/>
                <a:ext cx="4621341" cy="10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hteck 10">
                <a:extLst>
                  <a:ext uri="{FF2B5EF4-FFF2-40B4-BE49-F238E27FC236}">
                    <a16:creationId xmlns:a16="http://schemas.microsoft.com/office/drawing/2014/main" id="{5E70330B-74B3-4AC5-9DA8-5F7A60B5C7BC}"/>
                  </a:ext>
                </a:extLst>
              </p:cNvPr>
              <p:cNvSpPr/>
              <p:nvPr/>
            </p:nvSpPr>
            <p:spPr>
              <a:xfrm>
                <a:off x="3319566" y="5895906"/>
                <a:ext cx="5449784" cy="10957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7" name="Textfeld 16">
              <a:extLst>
                <a:ext uri="{FF2B5EF4-FFF2-40B4-BE49-F238E27FC236}">
                  <a16:creationId xmlns:a16="http://schemas.microsoft.com/office/drawing/2014/main" id="{0EC4E9D0-21D6-4873-BD87-D0FE23024A58}"/>
                </a:ext>
              </a:extLst>
            </p:cNvPr>
            <p:cNvSpPr txBox="1"/>
            <p:nvPr/>
          </p:nvSpPr>
          <p:spPr>
            <a:xfrm>
              <a:off x="4160833" y="1967144"/>
              <a:ext cx="3872780"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Mutual Acceptance of Data</a:t>
              </a: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 </a:t>
              </a:r>
            </a:p>
          </p:txBody>
        </p:sp>
        <p:sp>
          <p:nvSpPr>
            <p:cNvPr id="18" name="Textfeld 17">
              <a:extLst>
                <a:ext uri="{FF2B5EF4-FFF2-40B4-BE49-F238E27FC236}">
                  <a16:creationId xmlns:a16="http://schemas.microsoft.com/office/drawing/2014/main" id="{B13AEBD5-BBDC-487B-8F6A-A3A8F0DD788B}"/>
                </a:ext>
              </a:extLst>
            </p:cNvPr>
            <p:cNvSpPr txBox="1"/>
            <p:nvPr/>
          </p:nvSpPr>
          <p:spPr>
            <a:xfrm>
              <a:off x="3064774" y="3475020"/>
              <a:ext cx="1980000" cy="1911600"/>
            </a:xfrm>
            <a:prstGeom prst="rect">
              <a:avLst/>
            </a:prstGeom>
            <a:solidFill>
              <a:schemeClr val="bg1"/>
            </a:solidFill>
          </p:spPr>
          <p:txBody>
            <a:bodyPr wrap="square">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OECD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Test Guidelines</a:t>
              </a:r>
            </a:p>
            <a:p>
              <a:pPr algn="ctr" defTabSz="685800">
                <a:defRPr/>
              </a:pPr>
              <a:r>
                <a:rPr lang="en-GB" sz="1600" b="1" dirty="0">
                  <a:solidFill>
                    <a:srgbClr val="006699"/>
                  </a:solidFill>
                  <a:latin typeface="Calibri" panose="020F0502020204030204" pitchFamily="34" charset="0"/>
                  <a:cs typeface="Calibri" panose="020F0502020204030204" pitchFamily="34" charset="0"/>
                </a:rPr>
                <a:t>A </a:t>
              </a:r>
              <a:r>
                <a:rPr lang="en-GB" sz="1600" b="1" dirty="0">
                  <a:solidFill>
                    <a:schemeClr val="accent1"/>
                  </a:solidFill>
                  <a:latin typeface="Calibri" panose="020F0502020204030204" pitchFamily="34" charset="0"/>
                  <a:cs typeface="Calibri" panose="020F0502020204030204" pitchFamily="34" charset="0"/>
                </a:rPr>
                <a:t>single quality </a:t>
              </a:r>
              <a:r>
                <a:rPr lang="en-GB" sz="1600" b="1" dirty="0">
                  <a:solidFill>
                    <a:schemeClr val="tx2"/>
                  </a:solidFill>
                  <a:latin typeface="Calibri" panose="020F0502020204030204" pitchFamily="34" charset="0"/>
                  <a:cs typeface="Calibri" panose="020F0502020204030204" pitchFamily="34" charset="0"/>
                </a:rPr>
                <a:t>standard </a:t>
              </a:r>
              <a:r>
                <a:rPr lang="en-GB" sz="1600" b="1" dirty="0">
                  <a:solidFill>
                    <a:srgbClr val="006699"/>
                  </a:solidFill>
                  <a:latin typeface="Calibri" panose="020F0502020204030204" pitchFamily="34" charset="0"/>
                  <a:cs typeface="Calibri" panose="020F0502020204030204" pitchFamily="34" charset="0"/>
                </a:rPr>
                <a:t>should be applied </a:t>
              </a:r>
              <a:r>
                <a:rPr lang="en-GB" sz="1600" b="1" dirty="0">
                  <a:solidFill>
                    <a:schemeClr val="accent1"/>
                  </a:solidFill>
                  <a:latin typeface="Calibri" panose="020F0502020204030204" pitchFamily="34" charset="0"/>
                  <a:cs typeface="Calibri" panose="020F0502020204030204" pitchFamily="34" charset="0"/>
                </a:rPr>
                <a:t>for testing</a:t>
              </a:r>
              <a:r>
                <a:rPr lang="en-GB" sz="1600" b="1" dirty="0">
                  <a:solidFill>
                    <a:srgbClr val="006699"/>
                  </a:solidFill>
                  <a:latin typeface="Calibri" panose="020F0502020204030204" pitchFamily="34" charset="0"/>
                  <a:cs typeface="Calibri" panose="020F0502020204030204" pitchFamily="34" charset="0"/>
                </a:rPr>
                <a:t> of all chemical substances</a:t>
              </a:r>
              <a:endPar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endParaRPr>
            </a:p>
          </p:txBody>
        </p:sp>
        <p:sp>
          <p:nvSpPr>
            <p:cNvPr id="19" name="Textfeld 18">
              <a:extLst>
                <a:ext uri="{FF2B5EF4-FFF2-40B4-BE49-F238E27FC236}">
                  <a16:creationId xmlns:a16="http://schemas.microsoft.com/office/drawing/2014/main" id="{6519E416-ACE6-4A00-ADC4-63CB935C43AC}"/>
                </a:ext>
              </a:extLst>
            </p:cNvPr>
            <p:cNvSpPr txBox="1"/>
            <p:nvPr/>
          </p:nvSpPr>
          <p:spPr>
            <a:xfrm>
              <a:off x="7232708" y="3475020"/>
              <a:ext cx="1980000" cy="1911600"/>
            </a:xfrm>
            <a:prstGeom prst="rect">
              <a:avLst/>
            </a:prstGeom>
            <a:solidFill>
              <a:schemeClr val="bg1"/>
            </a:solidFill>
          </p:spPr>
          <p:txBody>
            <a:bodyPr wrap="square">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6699"/>
                  </a:solidFill>
                  <a:effectLst/>
                  <a:uLnTx/>
                  <a:uFillTx/>
                  <a:latin typeface="Calibri" panose="020F0502020204030204" pitchFamily="34" charset="0"/>
                  <a:ea typeface="+mn-ea"/>
                  <a:cs typeface="Calibri" panose="020F0502020204030204" pitchFamily="34" charset="0"/>
                </a:rPr>
                <a:t>OECD Good Laboratory Practice</a:t>
              </a:r>
            </a:p>
            <a:p>
              <a:pPr algn="ctr" defTabSz="685800">
                <a:defRPr/>
              </a:pPr>
              <a:r>
                <a:rPr lang="en-GB" sz="1600" b="1" dirty="0">
                  <a:solidFill>
                    <a:srgbClr val="006699"/>
                  </a:solidFill>
                  <a:latin typeface="Calibri" panose="020F0502020204030204" pitchFamily="34" charset="0"/>
                  <a:cs typeface="Calibri" panose="020F0502020204030204" pitchFamily="34" charset="0"/>
                </a:rPr>
                <a:t>A </a:t>
              </a:r>
              <a:r>
                <a:rPr lang="en-GB" sz="1600" b="1" dirty="0">
                  <a:solidFill>
                    <a:schemeClr val="accent1"/>
                  </a:solidFill>
                  <a:latin typeface="Calibri" panose="020F0502020204030204" pitchFamily="34" charset="0"/>
                  <a:cs typeface="Calibri" panose="020F0502020204030204" pitchFamily="34" charset="0"/>
                </a:rPr>
                <a:t>single quality </a:t>
              </a:r>
              <a:r>
                <a:rPr lang="en-GB" sz="1600" b="1" dirty="0">
                  <a:solidFill>
                    <a:srgbClr val="006699"/>
                  </a:solidFill>
                  <a:latin typeface="Calibri" panose="020F0502020204030204" pitchFamily="34" charset="0"/>
                  <a:cs typeface="Calibri" panose="020F0502020204030204" pitchFamily="34" charset="0"/>
                </a:rPr>
                <a:t>standard </a:t>
              </a:r>
              <a:r>
                <a:rPr lang="en-GB" sz="1600" b="1" dirty="0">
                  <a:solidFill>
                    <a:schemeClr val="accent1"/>
                  </a:solidFill>
                  <a:latin typeface="Calibri" panose="020F0502020204030204" pitchFamily="34" charset="0"/>
                  <a:cs typeface="Calibri" panose="020F0502020204030204" pitchFamily="34" charset="0"/>
                </a:rPr>
                <a:t>for test facilities</a:t>
              </a:r>
              <a:r>
                <a:rPr lang="en-GB" sz="1600" b="1" dirty="0">
                  <a:solidFill>
                    <a:srgbClr val="006699"/>
                  </a:solidFill>
                  <a:latin typeface="Calibri" panose="020F0502020204030204" pitchFamily="34" charset="0"/>
                  <a:cs typeface="Calibri" panose="020F0502020204030204" pitchFamily="34" charset="0"/>
                </a:rPr>
                <a:t> throughout OECD</a:t>
              </a:r>
            </a:p>
          </p:txBody>
        </p:sp>
      </p:grpSp>
      <p:sp>
        <p:nvSpPr>
          <p:cNvPr id="20" name="Textfeld 19">
            <a:extLst>
              <a:ext uri="{FF2B5EF4-FFF2-40B4-BE49-F238E27FC236}">
                <a16:creationId xmlns:a16="http://schemas.microsoft.com/office/drawing/2014/main" id="{06D62A0E-A35E-4FCF-8263-021FF68780C1}"/>
              </a:ext>
            </a:extLst>
          </p:cNvPr>
          <p:cNvSpPr txBox="1"/>
          <p:nvPr/>
        </p:nvSpPr>
        <p:spPr>
          <a:xfrm>
            <a:off x="451385" y="1449232"/>
            <a:ext cx="3872780" cy="1077218"/>
          </a:xfrm>
          <a:prstGeom prst="rect">
            <a:avLst/>
          </a:prstGeom>
          <a:noFill/>
        </p:spPr>
        <p:txBody>
          <a:bodyPr wrap="square" lIns="36000" rIns="36000">
            <a:spAutoFit/>
          </a:bodyPr>
          <a:lstStyle/>
          <a:p>
            <a:pPr algn="ctr" defTabSz="685800">
              <a:defRPr/>
            </a:pPr>
            <a:r>
              <a:rPr kumimoji="0" lang="en-GB" sz="32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“Tested once, accepted everywhere”</a:t>
            </a:r>
          </a:p>
        </p:txBody>
      </p:sp>
      <p:sp>
        <p:nvSpPr>
          <p:cNvPr id="23" name="Textfeld 19">
            <a:extLst>
              <a:ext uri="{FF2B5EF4-FFF2-40B4-BE49-F238E27FC236}">
                <a16:creationId xmlns:a16="http://schemas.microsoft.com/office/drawing/2014/main" id="{1F176B23-83E1-ABE8-EBE1-7100161BEC55}"/>
              </a:ext>
            </a:extLst>
          </p:cNvPr>
          <p:cNvSpPr txBox="1"/>
          <p:nvPr/>
        </p:nvSpPr>
        <p:spPr>
          <a:xfrm>
            <a:off x="451385" y="3547404"/>
            <a:ext cx="3872780" cy="830997"/>
          </a:xfrm>
          <a:prstGeom prst="rect">
            <a:avLst/>
          </a:prstGeom>
          <a:noFill/>
        </p:spPr>
        <p:txBody>
          <a:bodyPr wrap="square" lIns="36000" rIns="36000">
            <a:spAutoFit/>
          </a:bodyPr>
          <a:lstStyle/>
          <a:p>
            <a:pPr algn="ctr" defTabSz="685800">
              <a:defRPr/>
            </a:pPr>
            <a:r>
              <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All chemicals</a:t>
            </a:r>
          </a:p>
          <a:p>
            <a:pPr algn="ctr" defTabSz="685800">
              <a:defRPr/>
            </a:pPr>
            <a:r>
              <a:rPr lang="en-GB" sz="2400" b="1" dirty="0">
                <a:solidFill>
                  <a:schemeClr val="tx2"/>
                </a:solidFill>
                <a:latin typeface="Calibri" panose="020F0502020204030204" pitchFamily="34" charset="0"/>
                <a:cs typeface="Calibri" panose="020F0502020204030204" pitchFamily="34" charset="0"/>
              </a:rPr>
              <a:t>(and nanomaterials)</a:t>
            </a:r>
            <a:endParaRPr kumimoji="0" lang="en-GB" sz="24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498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 Chemical safety and biosafety</a:t>
            </a:r>
          </a:p>
        </p:txBody>
      </p:sp>
      <p:sp>
        <p:nvSpPr>
          <p:cNvPr id="5" name="Footer Placeholder 4">
            <a:extLst>
              <a:ext uri="{FF2B5EF4-FFF2-40B4-BE49-F238E27FC236}">
                <a16:creationId xmlns:a16="http://schemas.microsoft.com/office/drawing/2014/main" id="{BE244804-B141-45D2-9747-5E155B8061C1}"/>
              </a:ext>
            </a:extLst>
          </p:cNvPr>
          <p:cNvSpPr>
            <a:spLocks noGrp="1"/>
          </p:cNvSpPr>
          <p:nvPr>
            <p:ph type="ftr" sz="quarter" idx="11"/>
          </p:nvPr>
        </p:nvSpPr>
        <p:spPr/>
        <p:txBody>
          <a:bodyPr/>
          <a:lstStyle/>
          <a:p>
            <a:r>
              <a:rPr lang="en-GB"/>
              <a:t>From science to standards and harmonised OECD Test Guidelines</a:t>
            </a:r>
          </a:p>
        </p:txBody>
      </p:sp>
      <p:sp>
        <p:nvSpPr>
          <p:cNvPr id="6" name="Rectangle: Rounded Corners 4">
            <a:extLst>
              <a:ext uri="{FF2B5EF4-FFF2-40B4-BE49-F238E27FC236}">
                <a16:creationId xmlns:a16="http://schemas.microsoft.com/office/drawing/2014/main" id="{2D656DA2-6BCD-4F87-897C-0953700334F3}"/>
              </a:ext>
            </a:extLst>
          </p:cNvPr>
          <p:cNvSpPr txBox="1"/>
          <p:nvPr/>
        </p:nvSpPr>
        <p:spPr>
          <a:xfrm>
            <a:off x="304350" y="1368000"/>
            <a:ext cx="8382028" cy="360000"/>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Chemical and Biotechnology Committee</a:t>
            </a:r>
          </a:p>
        </p:txBody>
      </p:sp>
      <p:sp>
        <p:nvSpPr>
          <p:cNvPr id="9" name="Rectangle: Rounded Corners 4">
            <a:extLst>
              <a:ext uri="{FF2B5EF4-FFF2-40B4-BE49-F238E27FC236}">
                <a16:creationId xmlns:a16="http://schemas.microsoft.com/office/drawing/2014/main" id="{0E5B85F5-7CC4-4C2D-A5D4-F8E2DC3C4DAF}"/>
              </a:ext>
            </a:extLst>
          </p:cNvPr>
          <p:cNvSpPr txBox="1"/>
          <p:nvPr/>
        </p:nvSpPr>
        <p:spPr>
          <a:xfrm>
            <a:off x="730380" y="1772312"/>
            <a:ext cx="7956000" cy="324000"/>
          </a:xfrm>
          <a:prstGeom prst="round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of National Coordinators of the Test Guidelines Programme (WNT)</a:t>
            </a:r>
          </a:p>
        </p:txBody>
      </p:sp>
      <p:sp>
        <p:nvSpPr>
          <p:cNvPr id="12" name="Rectangle: Rounded Corners 4">
            <a:extLst>
              <a:ext uri="{FF2B5EF4-FFF2-40B4-BE49-F238E27FC236}">
                <a16:creationId xmlns:a16="http://schemas.microsoft.com/office/drawing/2014/main" id="{D782A7B0-1236-4C08-8A06-C28D6EFE5917}"/>
              </a:ext>
            </a:extLst>
          </p:cNvPr>
          <p:cNvSpPr txBox="1"/>
          <p:nvPr/>
        </p:nvSpPr>
        <p:spPr>
          <a:xfrm>
            <a:off x="730381" y="2140624"/>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Good Laboratory Practice (</a:t>
            </a:r>
            <a:r>
              <a:rPr lang="en-GB" kern="1200" dirty="0" err="1"/>
              <a:t>WPGLP</a:t>
            </a:r>
            <a:r>
              <a:rPr lang="en-GB" kern="1200" dirty="0"/>
              <a:t>)</a:t>
            </a:r>
          </a:p>
        </p:txBody>
      </p:sp>
      <p:sp>
        <p:nvSpPr>
          <p:cNvPr id="15" name="Rectangle: Rounded Corners 4">
            <a:extLst>
              <a:ext uri="{FF2B5EF4-FFF2-40B4-BE49-F238E27FC236}">
                <a16:creationId xmlns:a16="http://schemas.microsoft.com/office/drawing/2014/main" id="{9C366B90-9D63-4FA0-9B3F-3EF0A602B90E}"/>
              </a:ext>
            </a:extLst>
          </p:cNvPr>
          <p:cNvSpPr txBox="1"/>
          <p:nvPr/>
        </p:nvSpPr>
        <p:spPr>
          <a:xfrm>
            <a:off x="730381" y="2508936"/>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Hazard Assessment (</a:t>
            </a:r>
            <a:r>
              <a:rPr lang="en-GB" kern="1200" dirty="0" err="1"/>
              <a:t>WPHA</a:t>
            </a:r>
            <a:r>
              <a:rPr lang="en-GB" kern="1200" dirty="0"/>
              <a:t>)</a:t>
            </a:r>
          </a:p>
        </p:txBody>
      </p:sp>
      <p:sp>
        <p:nvSpPr>
          <p:cNvPr id="18" name="Rectangle: Rounded Corners 4">
            <a:extLst>
              <a:ext uri="{FF2B5EF4-FFF2-40B4-BE49-F238E27FC236}">
                <a16:creationId xmlns:a16="http://schemas.microsoft.com/office/drawing/2014/main" id="{60EDFD83-7890-453D-8A0B-E2A85781C286}"/>
              </a:ext>
            </a:extLst>
          </p:cNvPr>
          <p:cNvSpPr txBox="1"/>
          <p:nvPr/>
        </p:nvSpPr>
        <p:spPr>
          <a:xfrm>
            <a:off x="730381" y="2877248"/>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Exposure Assessment (</a:t>
            </a:r>
            <a:r>
              <a:rPr lang="en-GB" kern="1200" dirty="0" err="1"/>
              <a:t>WPEA</a:t>
            </a:r>
            <a:r>
              <a:rPr lang="en-GB" kern="1200" dirty="0"/>
              <a:t>)</a:t>
            </a:r>
          </a:p>
        </p:txBody>
      </p:sp>
      <p:sp>
        <p:nvSpPr>
          <p:cNvPr id="21" name="Rectangle: Rounded Corners 4">
            <a:extLst>
              <a:ext uri="{FF2B5EF4-FFF2-40B4-BE49-F238E27FC236}">
                <a16:creationId xmlns:a16="http://schemas.microsoft.com/office/drawing/2014/main" id="{A9377B23-984A-4BE8-BFEE-CD02FA8190B6}"/>
              </a:ext>
            </a:extLst>
          </p:cNvPr>
          <p:cNvSpPr txBox="1"/>
          <p:nvPr/>
        </p:nvSpPr>
        <p:spPr>
          <a:xfrm>
            <a:off x="730381" y="3245560"/>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Risk Management (</a:t>
            </a:r>
            <a:r>
              <a:rPr lang="en-GB" kern="1200" dirty="0" err="1"/>
              <a:t>WPRM</a:t>
            </a:r>
            <a:r>
              <a:rPr lang="en-GB" kern="1200" dirty="0"/>
              <a:t>)</a:t>
            </a:r>
          </a:p>
        </p:txBody>
      </p:sp>
      <p:sp>
        <p:nvSpPr>
          <p:cNvPr id="24" name="Rectangle: Rounded Corners 4">
            <a:extLst>
              <a:ext uri="{FF2B5EF4-FFF2-40B4-BE49-F238E27FC236}">
                <a16:creationId xmlns:a16="http://schemas.microsoft.com/office/drawing/2014/main" id="{85108792-7651-4DDA-B14E-D31166576C31}"/>
              </a:ext>
            </a:extLst>
          </p:cNvPr>
          <p:cNvSpPr txBox="1"/>
          <p:nvPr/>
        </p:nvSpPr>
        <p:spPr>
          <a:xfrm>
            <a:off x="730381" y="3613872"/>
            <a:ext cx="7956000" cy="324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Manufactured Nanomaterials (</a:t>
            </a:r>
            <a:r>
              <a:rPr lang="en-GB" kern="1200" dirty="0" err="1"/>
              <a:t>WPMN</a:t>
            </a:r>
            <a:r>
              <a:rPr lang="en-GB" kern="1200" dirty="0"/>
              <a:t>)</a:t>
            </a:r>
          </a:p>
        </p:txBody>
      </p:sp>
      <p:sp>
        <p:nvSpPr>
          <p:cNvPr id="27" name="Rectangle: Rounded Corners 4">
            <a:extLst>
              <a:ext uri="{FF2B5EF4-FFF2-40B4-BE49-F238E27FC236}">
                <a16:creationId xmlns:a16="http://schemas.microsoft.com/office/drawing/2014/main" id="{CC2D25CE-CEF5-4C47-99A0-3485B9FFC1EE}"/>
              </a:ext>
            </a:extLst>
          </p:cNvPr>
          <p:cNvSpPr txBox="1"/>
          <p:nvPr/>
        </p:nvSpPr>
        <p:spPr>
          <a:xfrm>
            <a:off x="730381" y="3982184"/>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Pesticides (</a:t>
            </a:r>
            <a:r>
              <a:rPr lang="en-GB" kern="1200" dirty="0" err="1"/>
              <a:t>WPP</a:t>
            </a:r>
            <a:r>
              <a:rPr lang="en-GB" kern="1200" dirty="0"/>
              <a:t>)</a:t>
            </a:r>
          </a:p>
        </p:txBody>
      </p:sp>
      <p:sp>
        <p:nvSpPr>
          <p:cNvPr id="30" name="Rectangle: Rounded Corners 4">
            <a:extLst>
              <a:ext uri="{FF2B5EF4-FFF2-40B4-BE49-F238E27FC236}">
                <a16:creationId xmlns:a16="http://schemas.microsoft.com/office/drawing/2014/main" id="{DB376B08-3CEB-4E30-98A5-2C4688C24C06}"/>
              </a:ext>
            </a:extLst>
          </p:cNvPr>
          <p:cNvSpPr txBox="1"/>
          <p:nvPr/>
        </p:nvSpPr>
        <p:spPr>
          <a:xfrm>
            <a:off x="730381" y="4350496"/>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Biocides (WPB)</a:t>
            </a:r>
          </a:p>
        </p:txBody>
      </p:sp>
      <p:sp>
        <p:nvSpPr>
          <p:cNvPr id="33" name="Rectangle: Rounded Corners 4">
            <a:extLst>
              <a:ext uri="{FF2B5EF4-FFF2-40B4-BE49-F238E27FC236}">
                <a16:creationId xmlns:a16="http://schemas.microsoft.com/office/drawing/2014/main" id="{2E6F6464-37E8-4F29-AE93-D6B2177DF70D}"/>
              </a:ext>
            </a:extLst>
          </p:cNvPr>
          <p:cNvSpPr txBox="1"/>
          <p:nvPr/>
        </p:nvSpPr>
        <p:spPr>
          <a:xfrm>
            <a:off x="730381" y="4718808"/>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Chemical Accidents (WPCA)</a:t>
            </a:r>
          </a:p>
        </p:txBody>
      </p:sp>
      <p:sp>
        <p:nvSpPr>
          <p:cNvPr id="36" name="Rectangle: Rounded Corners 4">
            <a:extLst>
              <a:ext uri="{FF2B5EF4-FFF2-40B4-BE49-F238E27FC236}">
                <a16:creationId xmlns:a16="http://schemas.microsoft.com/office/drawing/2014/main" id="{BEFE6A71-965C-439C-A2CB-7DD953BDA6DB}"/>
              </a:ext>
            </a:extLst>
          </p:cNvPr>
          <p:cNvSpPr txBox="1"/>
          <p:nvPr/>
        </p:nvSpPr>
        <p:spPr>
          <a:xfrm>
            <a:off x="730381" y="5087120"/>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Pollutant Release and Transfer Registers (WP-</a:t>
            </a:r>
            <a:r>
              <a:rPr lang="en-GB" kern="1200" dirty="0" err="1"/>
              <a:t>PRTR</a:t>
            </a:r>
            <a:r>
              <a:rPr lang="en-GB" kern="1200" dirty="0"/>
              <a:t>)</a:t>
            </a:r>
          </a:p>
        </p:txBody>
      </p:sp>
      <p:sp>
        <p:nvSpPr>
          <p:cNvPr id="39" name="Rectangle: Rounded Corners 4">
            <a:extLst>
              <a:ext uri="{FF2B5EF4-FFF2-40B4-BE49-F238E27FC236}">
                <a16:creationId xmlns:a16="http://schemas.microsoft.com/office/drawing/2014/main" id="{D238D115-E08B-48A5-8F78-E2A5853037D7}"/>
              </a:ext>
            </a:extLst>
          </p:cNvPr>
          <p:cNvSpPr txBox="1"/>
          <p:nvPr/>
        </p:nvSpPr>
        <p:spPr>
          <a:xfrm>
            <a:off x="730381" y="5455432"/>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on Harmonisation of Regulatory insights in Biotechnology (WP-</a:t>
            </a:r>
            <a:r>
              <a:rPr lang="en-GB" kern="1200" dirty="0" err="1"/>
              <a:t>HROB</a:t>
            </a:r>
            <a:r>
              <a:rPr lang="en-GB" kern="1200" dirty="0"/>
              <a:t>)</a:t>
            </a:r>
          </a:p>
        </p:txBody>
      </p:sp>
      <p:sp>
        <p:nvSpPr>
          <p:cNvPr id="42" name="Rectangle: Rounded Corners 4">
            <a:extLst>
              <a:ext uri="{FF2B5EF4-FFF2-40B4-BE49-F238E27FC236}">
                <a16:creationId xmlns:a16="http://schemas.microsoft.com/office/drawing/2014/main" id="{E3B75E0B-2F42-4D44-A4B9-EAA176F2C4E4}"/>
              </a:ext>
            </a:extLst>
          </p:cNvPr>
          <p:cNvSpPr txBox="1"/>
          <p:nvPr/>
        </p:nvSpPr>
        <p:spPr>
          <a:xfrm>
            <a:off x="730381" y="5823740"/>
            <a:ext cx="79560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t>Working Party for </a:t>
            </a:r>
            <a:r>
              <a:rPr lang="en-GB" dirty="0"/>
              <a:t>Safety of Novel Foods and Feeds (WP-</a:t>
            </a:r>
            <a:r>
              <a:rPr lang="en-GB" dirty="0" err="1"/>
              <a:t>SNFF</a:t>
            </a:r>
            <a:r>
              <a:rPr lang="en-GB" dirty="0"/>
              <a:t>)</a:t>
            </a:r>
            <a:endParaRPr lang="en-GB" kern="1200" dirty="0"/>
          </a:p>
        </p:txBody>
      </p:sp>
      <p:pic>
        <p:nvPicPr>
          <p:cNvPr id="34" name="Grafik 9">
            <a:extLst>
              <a:ext uri="{FF2B5EF4-FFF2-40B4-BE49-F238E27FC236}">
                <a16:creationId xmlns:a16="http://schemas.microsoft.com/office/drawing/2014/main" id="{C16EF3BC-EFBE-4468-BCDB-ACC671E678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177" t="304" r="4948" b="20486"/>
          <a:stretch/>
        </p:blipFill>
        <p:spPr>
          <a:xfrm>
            <a:off x="9480883" y="3741121"/>
            <a:ext cx="2311515" cy="2014048"/>
          </a:xfrm>
          <a:prstGeom prst="rect">
            <a:avLst/>
          </a:prstGeom>
        </p:spPr>
      </p:pic>
      <p:sp>
        <p:nvSpPr>
          <p:cNvPr id="19" name="Rechteck 3">
            <a:extLst>
              <a:ext uri="{FF2B5EF4-FFF2-40B4-BE49-F238E27FC236}">
                <a16:creationId xmlns:a16="http://schemas.microsoft.com/office/drawing/2014/main" id="{F587FCF4-145F-4461-A172-860FCB7993FB}"/>
              </a:ext>
            </a:extLst>
          </p:cNvPr>
          <p:cNvSpPr/>
          <p:nvPr/>
        </p:nvSpPr>
        <p:spPr>
          <a:xfrm>
            <a:off x="9123218" y="5856644"/>
            <a:ext cx="2669180"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OECD – Chemical safety and biosafety</a:t>
            </a:r>
            <a:br>
              <a:rPr lang="en-GB" sz="1000" dirty="0">
                <a:solidFill>
                  <a:srgbClr val="FF0066"/>
                </a:solidFill>
              </a:rPr>
            </a:br>
            <a:r>
              <a:rPr lang="en-GB" sz="1000" dirty="0">
                <a:solidFill>
                  <a:srgbClr val="FF0066"/>
                </a:solidFill>
                <a:hlinkClick r:id="rId4"/>
              </a:rPr>
              <a:t>www.oecd.org/chemicalsafety</a:t>
            </a:r>
            <a:endParaRPr lang="en-GB" sz="1000" dirty="0">
              <a:solidFill>
                <a:srgbClr val="FF0066"/>
              </a:solidFill>
            </a:endParaRPr>
          </a:p>
        </p:txBody>
      </p:sp>
      <p:sp>
        <p:nvSpPr>
          <p:cNvPr id="23" name="Inhaltsplatzhalter 2">
            <a:extLst>
              <a:ext uri="{FF2B5EF4-FFF2-40B4-BE49-F238E27FC236}">
                <a16:creationId xmlns:a16="http://schemas.microsoft.com/office/drawing/2014/main" id="{7EA0C068-3AB7-4C3A-9173-93B400D724CE}"/>
              </a:ext>
            </a:extLst>
          </p:cNvPr>
          <p:cNvSpPr>
            <a:spLocks noGrp="1"/>
          </p:cNvSpPr>
          <p:nvPr>
            <p:ph type="body" sz="quarter" idx="13"/>
          </p:nvPr>
        </p:nvSpPr>
        <p:spPr>
          <a:xfrm>
            <a:off x="9123218" y="2593058"/>
            <a:ext cx="2668731" cy="511282"/>
          </a:xfrm>
        </p:spPr>
        <p:txBody>
          <a:bodyPr/>
          <a:lstStyle/>
          <a:p>
            <a:r>
              <a:rPr lang="en-GB" sz="2000" dirty="0"/>
              <a:t>OECD is a consensus-based organisation</a:t>
            </a:r>
          </a:p>
        </p:txBody>
      </p:sp>
      <p:cxnSp>
        <p:nvCxnSpPr>
          <p:cNvPr id="22" name="Straight Connector 21">
            <a:extLst>
              <a:ext uri="{FF2B5EF4-FFF2-40B4-BE49-F238E27FC236}">
                <a16:creationId xmlns:a16="http://schemas.microsoft.com/office/drawing/2014/main" id="{280DE632-508F-9ABF-33B1-31D5CB225DF8}"/>
              </a:ext>
            </a:extLst>
          </p:cNvPr>
          <p:cNvCxnSpPr>
            <a:cxnSpLocks/>
            <a:stCxn id="42" idx="1"/>
          </p:cNvCxnSpPr>
          <p:nvPr/>
        </p:nvCxnSpPr>
        <p:spPr>
          <a:xfrm flipH="1">
            <a:off x="486000" y="5985740"/>
            <a:ext cx="24438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4CC198-97F5-87BD-1729-CE6D189075BA}"/>
              </a:ext>
            </a:extLst>
          </p:cNvPr>
          <p:cNvCxnSpPr>
            <a:cxnSpLocks/>
          </p:cNvCxnSpPr>
          <p:nvPr/>
        </p:nvCxnSpPr>
        <p:spPr>
          <a:xfrm>
            <a:off x="486000" y="1728000"/>
            <a:ext cx="0" cy="4266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37FE42-0389-E991-33A1-BFF855B943E0}"/>
              </a:ext>
            </a:extLst>
          </p:cNvPr>
          <p:cNvCxnSpPr>
            <a:cxnSpLocks/>
            <a:stCxn id="39" idx="1"/>
          </p:cNvCxnSpPr>
          <p:nvPr/>
        </p:nvCxnSpPr>
        <p:spPr>
          <a:xfrm flipH="1">
            <a:off x="484799" y="5617432"/>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08CE55-B377-C329-0478-251A74EE94D5}"/>
              </a:ext>
            </a:extLst>
          </p:cNvPr>
          <p:cNvCxnSpPr>
            <a:cxnSpLocks/>
            <a:stCxn id="36" idx="1"/>
          </p:cNvCxnSpPr>
          <p:nvPr/>
        </p:nvCxnSpPr>
        <p:spPr>
          <a:xfrm flipH="1">
            <a:off x="484799" y="5249120"/>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5CA4A5-15CF-B3F7-7E7B-C6ECAC85978B}"/>
              </a:ext>
            </a:extLst>
          </p:cNvPr>
          <p:cNvCxnSpPr>
            <a:cxnSpLocks/>
            <a:stCxn id="33" idx="1"/>
          </p:cNvCxnSpPr>
          <p:nvPr/>
        </p:nvCxnSpPr>
        <p:spPr>
          <a:xfrm flipH="1">
            <a:off x="484799" y="4880808"/>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67C145-EE2C-4165-9C13-649C8E7BDFFE}"/>
              </a:ext>
            </a:extLst>
          </p:cNvPr>
          <p:cNvCxnSpPr>
            <a:cxnSpLocks/>
            <a:stCxn id="30" idx="1"/>
          </p:cNvCxnSpPr>
          <p:nvPr/>
        </p:nvCxnSpPr>
        <p:spPr>
          <a:xfrm flipH="1">
            <a:off x="484799" y="4512496"/>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2E4616-1D4D-75EA-BB1F-1350FEDC4D27}"/>
              </a:ext>
            </a:extLst>
          </p:cNvPr>
          <p:cNvCxnSpPr>
            <a:cxnSpLocks/>
            <a:stCxn id="27" idx="1"/>
          </p:cNvCxnSpPr>
          <p:nvPr/>
        </p:nvCxnSpPr>
        <p:spPr>
          <a:xfrm flipH="1">
            <a:off x="484799" y="4144184"/>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A3EB3DB-40BF-8797-DCB1-698922FEAD5E}"/>
              </a:ext>
            </a:extLst>
          </p:cNvPr>
          <p:cNvCxnSpPr>
            <a:cxnSpLocks/>
            <a:stCxn id="24" idx="1"/>
          </p:cNvCxnSpPr>
          <p:nvPr/>
        </p:nvCxnSpPr>
        <p:spPr>
          <a:xfrm flipH="1">
            <a:off x="484799" y="3775872"/>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D271BA-703A-C79E-A5FC-1D328AADA58B}"/>
              </a:ext>
            </a:extLst>
          </p:cNvPr>
          <p:cNvCxnSpPr>
            <a:cxnSpLocks/>
            <a:stCxn id="21" idx="1"/>
          </p:cNvCxnSpPr>
          <p:nvPr/>
        </p:nvCxnSpPr>
        <p:spPr>
          <a:xfrm flipH="1">
            <a:off x="484799" y="3407560"/>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C5C7BB-7F24-B628-FF35-D3BBF167A73C}"/>
              </a:ext>
            </a:extLst>
          </p:cNvPr>
          <p:cNvCxnSpPr>
            <a:cxnSpLocks/>
            <a:stCxn id="18" idx="1"/>
          </p:cNvCxnSpPr>
          <p:nvPr/>
        </p:nvCxnSpPr>
        <p:spPr>
          <a:xfrm flipH="1">
            <a:off x="484799" y="3039248"/>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79D24A-8762-54DD-DA70-603844348E2A}"/>
              </a:ext>
            </a:extLst>
          </p:cNvPr>
          <p:cNvCxnSpPr>
            <a:cxnSpLocks/>
            <a:stCxn id="15" idx="1"/>
          </p:cNvCxnSpPr>
          <p:nvPr/>
        </p:nvCxnSpPr>
        <p:spPr>
          <a:xfrm flipH="1">
            <a:off x="484799" y="2670936"/>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D01BEE-7078-445C-124F-0855CCF88DD1}"/>
              </a:ext>
            </a:extLst>
          </p:cNvPr>
          <p:cNvCxnSpPr>
            <a:cxnSpLocks/>
            <a:stCxn id="12" idx="1"/>
          </p:cNvCxnSpPr>
          <p:nvPr/>
        </p:nvCxnSpPr>
        <p:spPr>
          <a:xfrm flipH="1">
            <a:off x="484799" y="2302624"/>
            <a:ext cx="245582"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3C9711-87F0-AADE-4EC9-616BE56825DE}"/>
              </a:ext>
            </a:extLst>
          </p:cNvPr>
          <p:cNvCxnSpPr>
            <a:cxnSpLocks/>
            <a:stCxn id="9" idx="1"/>
          </p:cNvCxnSpPr>
          <p:nvPr/>
        </p:nvCxnSpPr>
        <p:spPr>
          <a:xfrm flipH="1">
            <a:off x="484798" y="1934312"/>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73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W</a:t>
            </a:r>
            <a:r>
              <a:rPr lang="en-GB" dirty="0"/>
              <a:t>orking Group of </a:t>
            </a:r>
            <a:r>
              <a:rPr lang="en-GB" b="1" dirty="0"/>
              <a:t>N</a:t>
            </a:r>
            <a:r>
              <a:rPr lang="en-GB" dirty="0"/>
              <a:t>ational Coordinators of the </a:t>
            </a:r>
            <a:r>
              <a:rPr lang="en-GB" b="1" dirty="0"/>
              <a:t>T</a:t>
            </a:r>
            <a:r>
              <a:rPr lang="en-GB" dirty="0"/>
              <a:t>est Guidelines Programme (WNT) </a:t>
            </a:r>
          </a:p>
        </p:txBody>
      </p:sp>
      <p:sp>
        <p:nvSpPr>
          <p:cNvPr id="14" name="Footer Placeholder 13">
            <a:extLst>
              <a:ext uri="{FF2B5EF4-FFF2-40B4-BE49-F238E27FC236}">
                <a16:creationId xmlns:a16="http://schemas.microsoft.com/office/drawing/2014/main" id="{12367790-608F-487E-AE2E-4967BF38CE24}"/>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type="body" sz="quarter" idx="13"/>
          </p:nvPr>
        </p:nvSpPr>
        <p:spPr>
          <a:xfrm>
            <a:off x="305999" y="1364400"/>
            <a:ext cx="11487600" cy="4816800"/>
          </a:xfrm>
        </p:spPr>
        <p:txBody>
          <a:bodyPr/>
          <a:lstStyle/>
          <a:p>
            <a:r>
              <a:rPr lang="en-GB" dirty="0"/>
              <a:t>One or more </a:t>
            </a:r>
            <a:r>
              <a:rPr lang="en-GB" b="1" dirty="0">
                <a:solidFill>
                  <a:schemeClr val="accent1"/>
                </a:solidFill>
              </a:rPr>
              <a:t>National Coordinator(s)</a:t>
            </a:r>
            <a:r>
              <a:rPr lang="en-GB" dirty="0"/>
              <a:t> for each OECD Member country </a:t>
            </a:r>
            <a:br>
              <a:rPr lang="en-GB" dirty="0"/>
            </a:br>
            <a:r>
              <a:rPr lang="en-GB" dirty="0"/>
              <a:t>and MAD adhering country and the European Commission</a:t>
            </a:r>
            <a:br>
              <a:rPr lang="en-GB" dirty="0"/>
            </a:br>
            <a:r>
              <a:rPr lang="en-GB" sz="2100" dirty="0"/>
              <a:t>(nominated by Head of Delegation in </a:t>
            </a:r>
            <a:r>
              <a:rPr lang="en-GB" sz="2100" kern="1200" dirty="0"/>
              <a:t>Chemical and Biotechnology Committee)</a:t>
            </a:r>
          </a:p>
          <a:p>
            <a:r>
              <a:rPr lang="en-GB" dirty="0"/>
              <a:t>Business &amp; Industry Advisory Committee (</a:t>
            </a:r>
            <a:r>
              <a:rPr lang="en-GB" b="1" dirty="0">
                <a:solidFill>
                  <a:schemeClr val="accent1"/>
                </a:solidFill>
              </a:rPr>
              <a:t>BIAC</a:t>
            </a:r>
            <a:r>
              <a:rPr lang="en-GB" dirty="0"/>
              <a:t>)</a:t>
            </a:r>
            <a:r>
              <a:rPr lang="en-GB" sz="2100" dirty="0"/>
              <a:t> (own coordinator)</a:t>
            </a:r>
          </a:p>
          <a:p>
            <a:r>
              <a:rPr lang="en-GB" dirty="0"/>
              <a:t>Non-Governmental Organisations</a:t>
            </a:r>
          </a:p>
          <a:p>
            <a:pPr lvl="1"/>
            <a:r>
              <a:rPr lang="en-GB" dirty="0"/>
              <a:t>International Council on Animal Protection in OECD Programmes (</a:t>
            </a:r>
            <a:r>
              <a:rPr lang="en-GB" b="1" dirty="0">
                <a:solidFill>
                  <a:schemeClr val="accent1"/>
                </a:solidFill>
              </a:rPr>
              <a:t>ICAPO</a:t>
            </a:r>
            <a:r>
              <a:rPr lang="en-GB" dirty="0"/>
              <a:t>)</a:t>
            </a:r>
            <a:r>
              <a:rPr lang="en-GB" sz="1800" dirty="0"/>
              <a:t> (own coordinator)</a:t>
            </a:r>
          </a:p>
          <a:p>
            <a:pPr lvl="1"/>
            <a:r>
              <a:rPr lang="en-GB" dirty="0"/>
              <a:t>European Environmental Bureau (</a:t>
            </a:r>
            <a:r>
              <a:rPr lang="en-GB" b="1" dirty="0">
                <a:solidFill>
                  <a:schemeClr val="accent1"/>
                </a:solidFill>
              </a:rPr>
              <a:t>EEB</a:t>
            </a:r>
            <a:r>
              <a:rPr lang="en-GB" dirty="0"/>
              <a:t>)</a:t>
            </a:r>
            <a:r>
              <a:rPr lang="en-GB" sz="1800" dirty="0"/>
              <a:t> (own coordinator)</a:t>
            </a:r>
          </a:p>
          <a:p>
            <a:r>
              <a:rPr lang="en-GB" b="1" dirty="0">
                <a:solidFill>
                  <a:schemeClr val="accent1"/>
                </a:solidFill>
              </a:rPr>
              <a:t>Secretariat team</a:t>
            </a:r>
          </a:p>
          <a:p>
            <a:pPr>
              <a:spcBef>
                <a:spcPts val="300"/>
              </a:spcBef>
            </a:pPr>
            <a:r>
              <a:rPr lang="en-GB" dirty="0"/>
              <a:t>One </a:t>
            </a:r>
            <a:r>
              <a:rPr lang="en-GB" b="1" dirty="0">
                <a:solidFill>
                  <a:schemeClr val="accent1"/>
                </a:solidFill>
              </a:rPr>
              <a:t>annual meeting</a:t>
            </a:r>
            <a:r>
              <a:rPr lang="en-GB" dirty="0"/>
              <a:t>, usually in April in Paris </a:t>
            </a:r>
          </a:p>
          <a:p>
            <a:pPr lvl="1">
              <a:spcBef>
                <a:spcPts val="200"/>
              </a:spcBef>
            </a:pPr>
            <a:r>
              <a:rPr lang="en-GB" dirty="0"/>
              <a:t>Approval of Test Guidelines and related documents, e.g. Guidance Documents</a:t>
            </a:r>
          </a:p>
          <a:p>
            <a:pPr lvl="1">
              <a:spcBef>
                <a:spcPts val="200"/>
              </a:spcBef>
            </a:pPr>
            <a:r>
              <a:rPr lang="en-GB" dirty="0"/>
              <a:t>Decisions on new projects proposed by Member countries</a:t>
            </a:r>
          </a:p>
          <a:p>
            <a:pPr lvl="1">
              <a:spcBef>
                <a:spcPts val="200"/>
              </a:spcBef>
            </a:pPr>
            <a:r>
              <a:rPr lang="en-GB" dirty="0"/>
              <a:t>Review of on-going projects on the Test Guidelines Programme work plan</a:t>
            </a:r>
          </a:p>
          <a:p>
            <a:pPr lvl="1">
              <a:spcBef>
                <a:spcPts val="200"/>
              </a:spcBef>
            </a:pPr>
            <a:r>
              <a:rPr lang="en-GB" dirty="0"/>
              <a:t>Discussion on programme-related issues</a:t>
            </a:r>
          </a:p>
        </p:txBody>
      </p:sp>
      <p:cxnSp>
        <p:nvCxnSpPr>
          <p:cNvPr id="6" name="Straight Connector 5">
            <a:extLst>
              <a:ext uri="{FF2B5EF4-FFF2-40B4-BE49-F238E27FC236}">
                <a16:creationId xmlns:a16="http://schemas.microsoft.com/office/drawing/2014/main" id="{536CAE8A-9E37-44B2-926F-71DF971900DA}"/>
              </a:ext>
            </a:extLst>
          </p:cNvPr>
          <p:cNvCxnSpPr/>
          <p:nvPr/>
        </p:nvCxnSpPr>
        <p:spPr>
          <a:xfrm>
            <a:off x="304350" y="4456497"/>
            <a:ext cx="1149622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hteck 3">
            <a:extLst>
              <a:ext uri="{FF2B5EF4-FFF2-40B4-BE49-F238E27FC236}">
                <a16:creationId xmlns:a16="http://schemas.microsoft.com/office/drawing/2014/main" id="{39001730-A091-4F74-A8D7-86BF83FC560F}"/>
              </a:ext>
            </a:extLst>
          </p:cNvPr>
          <p:cNvSpPr/>
          <p:nvPr/>
        </p:nvSpPr>
        <p:spPr>
          <a:xfrm>
            <a:off x="6907696" y="4045816"/>
            <a:ext cx="4892877"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National Coordinators of the Test Guideline Programme </a:t>
            </a:r>
            <a:r>
              <a:rPr lang="en-GB" sz="1000" dirty="0">
                <a:solidFill>
                  <a:srgbClr val="FF0066"/>
                </a:solidFill>
                <a:hlinkClick r:id="rId3"/>
              </a:rPr>
              <a:t>www.oecd.org/chemicalsafety/testing/national-coordinators-test-guidelines-programme.htm</a:t>
            </a:r>
            <a:endParaRPr lang="en-GB" sz="1000" dirty="0">
              <a:solidFill>
                <a:srgbClr val="FF0066"/>
              </a:solidFill>
            </a:endParaRPr>
          </a:p>
        </p:txBody>
      </p:sp>
      <p:sp>
        <p:nvSpPr>
          <p:cNvPr id="11" name="Rechteck 3">
            <a:extLst>
              <a:ext uri="{FF2B5EF4-FFF2-40B4-BE49-F238E27FC236}">
                <a16:creationId xmlns:a16="http://schemas.microsoft.com/office/drawing/2014/main" id="{53C2410D-51BA-4A71-B2BD-42C48725E4F0}"/>
              </a:ext>
            </a:extLst>
          </p:cNvPr>
          <p:cNvSpPr/>
          <p:nvPr/>
        </p:nvSpPr>
        <p:spPr>
          <a:xfrm>
            <a:off x="6669158" y="5856644"/>
            <a:ext cx="5131416"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OECD Test Guideline Programme</a:t>
            </a:r>
            <a:br>
              <a:rPr lang="en-GB" sz="1000" dirty="0">
                <a:solidFill>
                  <a:srgbClr val="FF0066"/>
                </a:solidFill>
              </a:rPr>
            </a:br>
            <a:r>
              <a:rPr lang="en-GB" sz="1000" dirty="0">
                <a:solidFill>
                  <a:srgbClr val="FF0066"/>
                </a:solidFill>
              </a:rPr>
              <a:t> </a:t>
            </a:r>
            <a:r>
              <a:rPr lang="en-GB" sz="1000" dirty="0">
                <a:solidFill>
                  <a:srgbClr val="FF0066"/>
                </a:solidFill>
                <a:hlinkClick r:id="rId4"/>
              </a:rPr>
              <a:t>www.oecd.org/chemicalsafety/testing/oecd-guidelines-testing-chemicals-related-documents.htm</a:t>
            </a:r>
            <a:endParaRPr lang="en-GB" sz="1000" dirty="0">
              <a:solidFill>
                <a:srgbClr val="FF0066"/>
              </a:solidFill>
            </a:endParaRPr>
          </a:p>
        </p:txBody>
      </p:sp>
      <p:pic>
        <p:nvPicPr>
          <p:cNvPr id="9" name="Picture 8">
            <a:extLst>
              <a:ext uri="{FF2B5EF4-FFF2-40B4-BE49-F238E27FC236}">
                <a16:creationId xmlns:a16="http://schemas.microsoft.com/office/drawing/2014/main" id="{12BD0D1C-B971-4D38-9E4A-1C6D4889097A}"/>
              </a:ext>
            </a:extLst>
          </p:cNvPr>
          <p:cNvPicPr>
            <a:picLocks noChangeAspect="1"/>
          </p:cNvPicPr>
          <p:nvPr/>
        </p:nvPicPr>
        <p:blipFill rotWithShape="1">
          <a:blip r:embed="rId5"/>
          <a:srcRect l="13146" t="-756" r="19215" b="756"/>
          <a:stretch/>
        </p:blipFill>
        <p:spPr>
          <a:xfrm>
            <a:off x="9303025" y="1363624"/>
            <a:ext cx="2497547" cy="1886472"/>
          </a:xfrm>
          <a:prstGeom prst="rect">
            <a:avLst/>
          </a:prstGeom>
        </p:spPr>
      </p:pic>
      <p:pic>
        <p:nvPicPr>
          <p:cNvPr id="35" name="Picture 34">
            <a:extLst>
              <a:ext uri="{FF2B5EF4-FFF2-40B4-BE49-F238E27FC236}">
                <a16:creationId xmlns:a16="http://schemas.microsoft.com/office/drawing/2014/main" id="{A96202C1-1AB0-D4EE-7387-93EEFD50DA3C}"/>
              </a:ext>
            </a:extLst>
          </p:cNvPr>
          <p:cNvPicPr>
            <a:picLocks noChangeAspect="1"/>
          </p:cNvPicPr>
          <p:nvPr/>
        </p:nvPicPr>
        <p:blipFill>
          <a:blip r:embed="rId6"/>
          <a:stretch>
            <a:fillRect/>
          </a:stretch>
        </p:blipFill>
        <p:spPr>
          <a:xfrm>
            <a:off x="9674994" y="4530129"/>
            <a:ext cx="2125578" cy="1260000"/>
          </a:xfrm>
          <a:prstGeom prst="rect">
            <a:avLst/>
          </a:prstGeom>
        </p:spPr>
      </p:pic>
    </p:spTree>
    <p:extLst>
      <p:ext uri="{BB962C8B-B14F-4D97-AF65-F5344CB8AC3E}">
        <p14:creationId xmlns:p14="http://schemas.microsoft.com/office/powerpoint/2010/main" val="101153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W</a:t>
            </a:r>
            <a:r>
              <a:rPr lang="en-GB" dirty="0"/>
              <a:t>orking </a:t>
            </a:r>
            <a:r>
              <a:rPr lang="en-GB" b="1" dirty="0"/>
              <a:t>P</a:t>
            </a:r>
            <a:r>
              <a:rPr lang="en-GB" dirty="0"/>
              <a:t>arty on </a:t>
            </a:r>
            <a:r>
              <a:rPr lang="en-GB" b="1" dirty="0"/>
              <a:t>M</a:t>
            </a:r>
            <a:r>
              <a:rPr lang="en-GB" dirty="0"/>
              <a:t>anufactured </a:t>
            </a:r>
            <a:r>
              <a:rPr lang="en-GB" b="1" dirty="0"/>
              <a:t>N</a:t>
            </a:r>
            <a:r>
              <a:rPr lang="en-GB" dirty="0"/>
              <a:t>anomaterials (WPMN) </a:t>
            </a:r>
          </a:p>
        </p:txBody>
      </p:sp>
      <p:sp>
        <p:nvSpPr>
          <p:cNvPr id="14" name="Footer Placeholder 13">
            <a:extLst>
              <a:ext uri="{FF2B5EF4-FFF2-40B4-BE49-F238E27FC236}">
                <a16:creationId xmlns:a16="http://schemas.microsoft.com/office/drawing/2014/main" id="{12367790-608F-487E-AE2E-4967BF38CE24}"/>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type="body" sz="quarter" idx="13"/>
          </p:nvPr>
        </p:nvSpPr>
        <p:spPr>
          <a:xfrm>
            <a:off x="305999" y="1364400"/>
            <a:ext cx="11487600" cy="4816800"/>
          </a:xfrm>
        </p:spPr>
        <p:txBody>
          <a:bodyPr/>
          <a:lstStyle/>
          <a:p>
            <a:r>
              <a:rPr lang="en-GB" dirty="0"/>
              <a:t>One or more </a:t>
            </a:r>
            <a:r>
              <a:rPr lang="en-GB" b="1" dirty="0">
                <a:solidFill>
                  <a:schemeClr val="accent1"/>
                </a:solidFill>
              </a:rPr>
              <a:t>representative</a:t>
            </a:r>
            <a:r>
              <a:rPr lang="en-GB" dirty="0"/>
              <a:t> for each OECD Member country </a:t>
            </a:r>
            <a:br>
              <a:rPr lang="en-GB" dirty="0"/>
            </a:br>
            <a:r>
              <a:rPr lang="en-GB" dirty="0"/>
              <a:t>and MAD adhering country and the European Commission</a:t>
            </a:r>
            <a:br>
              <a:rPr lang="en-GB" dirty="0"/>
            </a:br>
            <a:r>
              <a:rPr lang="en-GB" sz="2100" dirty="0"/>
              <a:t>(nominated by Head of Delegation in </a:t>
            </a:r>
            <a:r>
              <a:rPr lang="en-GB" sz="2100" kern="1200" dirty="0"/>
              <a:t>Chemical and Biotechnology Committee)</a:t>
            </a:r>
          </a:p>
          <a:p>
            <a:r>
              <a:rPr lang="en-GB" dirty="0"/>
              <a:t>Business &amp; Industry Advisory Committee (</a:t>
            </a:r>
            <a:r>
              <a:rPr lang="en-GB" b="1" dirty="0">
                <a:solidFill>
                  <a:schemeClr val="accent1"/>
                </a:solidFill>
              </a:rPr>
              <a:t>BIAC</a:t>
            </a:r>
            <a:r>
              <a:rPr lang="en-GB" dirty="0"/>
              <a:t>)</a:t>
            </a:r>
            <a:r>
              <a:rPr lang="en-GB" sz="2100" dirty="0"/>
              <a:t> (own coordinator)</a:t>
            </a:r>
          </a:p>
          <a:p>
            <a:r>
              <a:rPr lang="en-GB" dirty="0"/>
              <a:t>Non-Governmental Organisations</a:t>
            </a:r>
          </a:p>
          <a:p>
            <a:pPr lvl="1"/>
            <a:r>
              <a:rPr lang="en-GB" dirty="0"/>
              <a:t>International Council on Animal Protection in OECD Programmes (</a:t>
            </a:r>
            <a:r>
              <a:rPr lang="en-GB" b="1" dirty="0">
                <a:solidFill>
                  <a:schemeClr val="accent1"/>
                </a:solidFill>
              </a:rPr>
              <a:t>ICAPO</a:t>
            </a:r>
            <a:r>
              <a:rPr lang="en-GB" dirty="0"/>
              <a:t>)</a:t>
            </a:r>
            <a:r>
              <a:rPr lang="en-GB" sz="1800" dirty="0"/>
              <a:t> (own coordinator)</a:t>
            </a:r>
          </a:p>
          <a:p>
            <a:pPr lvl="1"/>
            <a:r>
              <a:rPr lang="en-GB" dirty="0"/>
              <a:t>International Organization for Standardization (</a:t>
            </a:r>
            <a:r>
              <a:rPr lang="en-GB" b="1" dirty="0">
                <a:solidFill>
                  <a:schemeClr val="accent1"/>
                </a:solidFill>
              </a:rPr>
              <a:t>ISO</a:t>
            </a:r>
            <a:r>
              <a:rPr lang="en-GB" dirty="0"/>
              <a:t>)</a:t>
            </a:r>
            <a:r>
              <a:rPr lang="en-GB" sz="1800" dirty="0"/>
              <a:t> (own coordinator)</a:t>
            </a:r>
          </a:p>
          <a:p>
            <a:r>
              <a:rPr lang="en-GB" b="1" dirty="0">
                <a:solidFill>
                  <a:schemeClr val="accent1"/>
                </a:solidFill>
              </a:rPr>
              <a:t>Secretariat team</a:t>
            </a:r>
          </a:p>
          <a:p>
            <a:pPr>
              <a:spcBef>
                <a:spcPts val="300"/>
              </a:spcBef>
            </a:pPr>
            <a:r>
              <a:rPr lang="en-GB" dirty="0"/>
              <a:t>One </a:t>
            </a:r>
            <a:r>
              <a:rPr lang="en-GB" b="1" dirty="0">
                <a:solidFill>
                  <a:schemeClr val="accent1"/>
                </a:solidFill>
              </a:rPr>
              <a:t>annual meeting</a:t>
            </a:r>
            <a:r>
              <a:rPr lang="en-GB" dirty="0"/>
              <a:t>, usually in June in Paris </a:t>
            </a:r>
          </a:p>
          <a:p>
            <a:pPr lvl="1">
              <a:spcBef>
                <a:spcPts val="200"/>
              </a:spcBef>
            </a:pPr>
            <a:r>
              <a:rPr lang="en-US" dirty="0"/>
              <a:t>Recommendations on needs for nanomaterials and advanced materials</a:t>
            </a:r>
          </a:p>
          <a:p>
            <a:pPr lvl="1"/>
            <a:r>
              <a:rPr lang="en-GB" dirty="0"/>
              <a:t>Up-to-date information on the OECD activities on manufactured nanomaterials </a:t>
            </a:r>
            <a:br>
              <a:rPr lang="en-GB" dirty="0"/>
            </a:br>
            <a:r>
              <a:rPr lang="en-GB" dirty="0"/>
              <a:t>related to human health and environmental safety</a:t>
            </a:r>
          </a:p>
          <a:p>
            <a:pPr lvl="1">
              <a:spcBef>
                <a:spcPts val="200"/>
              </a:spcBef>
            </a:pPr>
            <a:r>
              <a:rPr lang="en-US" dirty="0"/>
              <a:t>Collaborates with WNT on TGs/GDs suitable for advanced/nanomaterials</a:t>
            </a:r>
          </a:p>
        </p:txBody>
      </p:sp>
      <p:cxnSp>
        <p:nvCxnSpPr>
          <p:cNvPr id="6" name="Straight Connector 5">
            <a:extLst>
              <a:ext uri="{FF2B5EF4-FFF2-40B4-BE49-F238E27FC236}">
                <a16:creationId xmlns:a16="http://schemas.microsoft.com/office/drawing/2014/main" id="{536CAE8A-9E37-44B2-926F-71DF971900DA}"/>
              </a:ext>
            </a:extLst>
          </p:cNvPr>
          <p:cNvCxnSpPr/>
          <p:nvPr/>
        </p:nvCxnSpPr>
        <p:spPr>
          <a:xfrm>
            <a:off x="304350" y="4456497"/>
            <a:ext cx="1149622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hteck 3">
            <a:extLst>
              <a:ext uri="{FF2B5EF4-FFF2-40B4-BE49-F238E27FC236}">
                <a16:creationId xmlns:a16="http://schemas.microsoft.com/office/drawing/2014/main" id="{53C2410D-51BA-4A71-B2BD-42C48725E4F0}"/>
              </a:ext>
            </a:extLst>
          </p:cNvPr>
          <p:cNvSpPr/>
          <p:nvPr/>
        </p:nvSpPr>
        <p:spPr>
          <a:xfrm>
            <a:off x="6669158" y="5856644"/>
            <a:ext cx="5131416" cy="344128"/>
          </a:xfrm>
          <a:prstGeom prst="rect">
            <a:avLst/>
          </a:prstGeom>
        </p:spPr>
        <p:txBody>
          <a:bodyPr wrap="square" lIns="18000" tIns="18000" rIns="18000" bIns="18000">
            <a:spAutoFit/>
          </a:bodyPr>
          <a:lstStyle/>
          <a:p>
            <a:pPr lvl="0" algn="r" fontAlgn="base">
              <a:spcBef>
                <a:spcPts val="700"/>
              </a:spcBef>
              <a:defRPr/>
            </a:pPr>
            <a:r>
              <a:rPr lang="en-GB" sz="1000" dirty="0">
                <a:solidFill>
                  <a:srgbClr val="FF0066"/>
                </a:solidFill>
              </a:rPr>
              <a:t>Safety of manufactured nanomaterials</a:t>
            </a:r>
            <a:br>
              <a:rPr lang="en-GB" sz="1000" dirty="0">
                <a:solidFill>
                  <a:srgbClr val="FF0066"/>
                </a:solidFill>
              </a:rPr>
            </a:br>
            <a:r>
              <a:rPr lang="en-GB" sz="1000" dirty="0">
                <a:solidFill>
                  <a:srgbClr val="FF0066"/>
                </a:solidFill>
                <a:hlinkClick r:id="rId3"/>
              </a:rPr>
              <a:t>www.oecd.org/chemicalsafety/nanosafety/</a:t>
            </a:r>
            <a:endParaRPr lang="en-GB" sz="1000" dirty="0">
              <a:solidFill>
                <a:srgbClr val="FF0066"/>
              </a:solidFill>
            </a:endParaRPr>
          </a:p>
        </p:txBody>
      </p:sp>
      <p:pic>
        <p:nvPicPr>
          <p:cNvPr id="5" name="Picture 4">
            <a:extLst>
              <a:ext uri="{FF2B5EF4-FFF2-40B4-BE49-F238E27FC236}">
                <a16:creationId xmlns:a16="http://schemas.microsoft.com/office/drawing/2014/main" id="{360A3701-D1E4-41FC-A5D4-B68604053D3C}"/>
              </a:ext>
            </a:extLst>
          </p:cNvPr>
          <p:cNvPicPr>
            <a:picLocks noChangeAspect="1"/>
          </p:cNvPicPr>
          <p:nvPr/>
        </p:nvPicPr>
        <p:blipFill>
          <a:blip r:embed="rId4"/>
          <a:stretch>
            <a:fillRect/>
          </a:stretch>
        </p:blipFill>
        <p:spPr>
          <a:xfrm>
            <a:off x="9062747" y="1360719"/>
            <a:ext cx="2730852" cy="1929134"/>
          </a:xfrm>
          <a:prstGeom prst="rect">
            <a:avLst/>
          </a:prstGeom>
        </p:spPr>
      </p:pic>
      <p:pic>
        <p:nvPicPr>
          <p:cNvPr id="60" name="Picture 59">
            <a:extLst>
              <a:ext uri="{FF2B5EF4-FFF2-40B4-BE49-F238E27FC236}">
                <a16:creationId xmlns:a16="http://schemas.microsoft.com/office/drawing/2014/main" id="{6C110716-7C71-C6AD-30B0-580DD7B33976}"/>
              </a:ext>
            </a:extLst>
          </p:cNvPr>
          <p:cNvPicPr>
            <a:picLocks noChangeAspect="1"/>
          </p:cNvPicPr>
          <p:nvPr/>
        </p:nvPicPr>
        <p:blipFill>
          <a:blip r:embed="rId5"/>
          <a:stretch>
            <a:fillRect/>
          </a:stretch>
        </p:blipFill>
        <p:spPr>
          <a:xfrm>
            <a:off x="9668020" y="4528800"/>
            <a:ext cx="2125579" cy="1260000"/>
          </a:xfrm>
          <a:prstGeom prst="rect">
            <a:avLst/>
          </a:prstGeom>
        </p:spPr>
      </p:pic>
    </p:spTree>
    <p:extLst>
      <p:ext uri="{BB962C8B-B14F-4D97-AF65-F5344CB8AC3E}">
        <p14:creationId xmlns:p14="http://schemas.microsoft.com/office/powerpoint/2010/main" val="359769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 Chemical safety and biosafety</a:t>
            </a:r>
          </a:p>
        </p:txBody>
      </p:sp>
      <p:sp>
        <p:nvSpPr>
          <p:cNvPr id="5" name="Footer Placeholder 4">
            <a:extLst>
              <a:ext uri="{FF2B5EF4-FFF2-40B4-BE49-F238E27FC236}">
                <a16:creationId xmlns:a16="http://schemas.microsoft.com/office/drawing/2014/main" id="{BE244804-B141-45D2-9747-5E155B8061C1}"/>
              </a:ext>
            </a:extLst>
          </p:cNvPr>
          <p:cNvSpPr>
            <a:spLocks noGrp="1"/>
          </p:cNvSpPr>
          <p:nvPr>
            <p:ph type="ftr" sz="quarter" idx="11"/>
          </p:nvPr>
        </p:nvSpPr>
        <p:spPr/>
        <p:txBody>
          <a:bodyPr/>
          <a:lstStyle/>
          <a:p>
            <a:r>
              <a:rPr lang="en-GB" dirty="0"/>
              <a:t>From science to standards and harmonised OECD Test Guidelines</a:t>
            </a:r>
          </a:p>
        </p:txBody>
      </p:sp>
      <p:sp>
        <p:nvSpPr>
          <p:cNvPr id="6" name="Rectangle: Rounded Corners 4">
            <a:extLst>
              <a:ext uri="{FF2B5EF4-FFF2-40B4-BE49-F238E27FC236}">
                <a16:creationId xmlns:a16="http://schemas.microsoft.com/office/drawing/2014/main" id="{2D656DA2-6BCD-4F87-897C-0953700334F3}"/>
              </a:ext>
            </a:extLst>
          </p:cNvPr>
          <p:cNvSpPr txBox="1"/>
          <p:nvPr/>
        </p:nvSpPr>
        <p:spPr>
          <a:xfrm>
            <a:off x="304349" y="1368000"/>
            <a:ext cx="10396377" cy="360000"/>
          </a:xfrm>
          <a:prstGeom prst="roundRect">
            <a:avLst/>
          </a:prstGeom>
          <a:solidFill>
            <a:schemeClr val="tx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sz="2400" kern="1200" dirty="0">
                <a:latin typeface="Arial Narrow" panose="020B0606020202030204" pitchFamily="34" charset="0"/>
              </a:rPr>
              <a:t>WNT</a:t>
            </a:r>
          </a:p>
        </p:txBody>
      </p:sp>
      <p:sp>
        <p:nvSpPr>
          <p:cNvPr id="9" name="Rectangle: Rounded Corners 4">
            <a:extLst>
              <a:ext uri="{FF2B5EF4-FFF2-40B4-BE49-F238E27FC236}">
                <a16:creationId xmlns:a16="http://schemas.microsoft.com/office/drawing/2014/main" id="{0E5B85F5-7CC4-4C2D-A5D4-F8E2DC3C4DAF}"/>
              </a:ext>
            </a:extLst>
          </p:cNvPr>
          <p:cNvSpPr txBox="1"/>
          <p:nvPr/>
        </p:nvSpPr>
        <p:spPr>
          <a:xfrm>
            <a:off x="1146016" y="2135997"/>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 </a:t>
            </a:r>
            <a:r>
              <a:rPr lang="en-GB" dirty="0">
                <a:latin typeface="Arial Narrow" panose="020B0606020202030204" pitchFamily="34" charset="0"/>
              </a:rPr>
              <a:t>Developmental Toxicity / Developmental Neurotoxicity</a:t>
            </a:r>
            <a:endParaRPr lang="en-GB" kern="1200" dirty="0">
              <a:latin typeface="Arial Narrow" panose="020B0606020202030204" pitchFamily="34" charset="0"/>
            </a:endParaRPr>
          </a:p>
        </p:txBody>
      </p:sp>
      <p:sp>
        <p:nvSpPr>
          <p:cNvPr id="12" name="Rectangle: Rounded Corners 4">
            <a:extLst>
              <a:ext uri="{FF2B5EF4-FFF2-40B4-BE49-F238E27FC236}">
                <a16:creationId xmlns:a16="http://schemas.microsoft.com/office/drawing/2014/main" id="{D782A7B0-1236-4C08-8A06-C28D6EFE5917}"/>
              </a:ext>
            </a:extLst>
          </p:cNvPr>
          <p:cNvSpPr txBox="1"/>
          <p:nvPr/>
        </p:nvSpPr>
        <p:spPr>
          <a:xfrm>
            <a:off x="1146017" y="2497597"/>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a:t>
            </a:r>
            <a:r>
              <a:rPr lang="en-GB" dirty="0">
                <a:latin typeface="Arial Narrow" panose="020B0606020202030204" pitchFamily="34" charset="0"/>
              </a:rPr>
              <a:t> Ecotoxicity</a:t>
            </a:r>
            <a:endParaRPr lang="en-GB" kern="1200" dirty="0">
              <a:latin typeface="Arial Narrow" panose="020B0606020202030204" pitchFamily="34" charset="0"/>
            </a:endParaRPr>
          </a:p>
        </p:txBody>
      </p:sp>
      <p:sp>
        <p:nvSpPr>
          <p:cNvPr id="15" name="Rectangle: Rounded Corners 4">
            <a:extLst>
              <a:ext uri="{FF2B5EF4-FFF2-40B4-BE49-F238E27FC236}">
                <a16:creationId xmlns:a16="http://schemas.microsoft.com/office/drawing/2014/main" id="{9C366B90-9D63-4FA0-9B3F-3EF0A602B90E}"/>
              </a:ext>
            </a:extLst>
          </p:cNvPr>
          <p:cNvSpPr txBox="1"/>
          <p:nvPr/>
        </p:nvSpPr>
        <p:spPr>
          <a:xfrm>
            <a:off x="1146017" y="2859197"/>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defTabSz="222250">
              <a:lnSpc>
                <a:spcPct val="90000"/>
              </a:lnSpc>
              <a:spcBef>
                <a:spcPct val="0"/>
              </a:spcBef>
              <a:spcAft>
                <a:spcPct val="35000"/>
              </a:spcAft>
            </a:pPr>
            <a:r>
              <a:rPr lang="en-GB" kern="1200" dirty="0">
                <a:latin typeface="Arial Narrow" panose="020B0606020202030204" pitchFamily="34" charset="0"/>
              </a:rPr>
              <a:t>Expert Group on </a:t>
            </a:r>
            <a:r>
              <a:rPr lang="en-GB" dirty="0">
                <a:latin typeface="Arial Narrow" panose="020B0606020202030204" pitchFamily="34" charset="0"/>
              </a:rPr>
              <a:t>Environmental Fate and Behaviour</a:t>
            </a:r>
          </a:p>
        </p:txBody>
      </p:sp>
      <p:sp>
        <p:nvSpPr>
          <p:cNvPr id="18" name="Rectangle: Rounded Corners 4">
            <a:extLst>
              <a:ext uri="{FF2B5EF4-FFF2-40B4-BE49-F238E27FC236}">
                <a16:creationId xmlns:a16="http://schemas.microsoft.com/office/drawing/2014/main" id="{60EDFD83-7890-453D-8A0B-E2A85781C286}"/>
              </a:ext>
            </a:extLst>
          </p:cNvPr>
          <p:cNvSpPr txBox="1"/>
          <p:nvPr/>
        </p:nvSpPr>
        <p:spPr>
          <a:xfrm>
            <a:off x="1146017" y="3220797"/>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 </a:t>
            </a:r>
            <a:r>
              <a:rPr lang="en-GB" dirty="0">
                <a:latin typeface="Arial Narrow" panose="020B0606020202030204" pitchFamily="34" charset="0"/>
              </a:rPr>
              <a:t>Genotoxicity / Carcinogenicity</a:t>
            </a:r>
            <a:endParaRPr lang="en-GB" kern="1200" dirty="0">
              <a:latin typeface="Arial Narrow" panose="020B0606020202030204" pitchFamily="34" charset="0"/>
            </a:endParaRPr>
          </a:p>
        </p:txBody>
      </p:sp>
      <p:sp>
        <p:nvSpPr>
          <p:cNvPr id="21" name="Rectangle: Rounded Corners 4">
            <a:extLst>
              <a:ext uri="{FF2B5EF4-FFF2-40B4-BE49-F238E27FC236}">
                <a16:creationId xmlns:a16="http://schemas.microsoft.com/office/drawing/2014/main" id="{A9377B23-984A-4BE8-BFEE-CD02FA8190B6}"/>
              </a:ext>
            </a:extLst>
          </p:cNvPr>
          <p:cNvSpPr txBox="1"/>
          <p:nvPr/>
        </p:nvSpPr>
        <p:spPr>
          <a:xfrm>
            <a:off x="1146017" y="3582397"/>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 </a:t>
            </a:r>
            <a:r>
              <a:rPr lang="en-GB" dirty="0">
                <a:latin typeface="Arial Narrow" panose="020B0606020202030204" pitchFamily="34" charset="0"/>
              </a:rPr>
              <a:t>In vitro immunotoxicity testing</a:t>
            </a:r>
            <a:endParaRPr lang="en-GB" kern="1200" dirty="0">
              <a:latin typeface="Arial Narrow" panose="020B0606020202030204" pitchFamily="34" charset="0"/>
            </a:endParaRPr>
          </a:p>
        </p:txBody>
      </p:sp>
      <p:sp>
        <p:nvSpPr>
          <p:cNvPr id="24" name="Rectangle: Rounded Corners 4">
            <a:extLst>
              <a:ext uri="{FF2B5EF4-FFF2-40B4-BE49-F238E27FC236}">
                <a16:creationId xmlns:a16="http://schemas.microsoft.com/office/drawing/2014/main" id="{85108792-7651-4DDA-B14E-D31166576C31}"/>
              </a:ext>
            </a:extLst>
          </p:cNvPr>
          <p:cNvSpPr txBox="1"/>
          <p:nvPr/>
        </p:nvSpPr>
        <p:spPr>
          <a:xfrm>
            <a:off x="1146017" y="3943997"/>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 </a:t>
            </a:r>
            <a:r>
              <a:rPr lang="en-GB" dirty="0">
                <a:latin typeface="Arial Narrow" panose="020B0606020202030204" pitchFamily="34" charset="0"/>
              </a:rPr>
              <a:t>Metal release</a:t>
            </a:r>
            <a:endParaRPr lang="en-GB" kern="1200" dirty="0">
              <a:latin typeface="Arial Narrow" panose="020B0606020202030204" pitchFamily="34" charset="0"/>
            </a:endParaRPr>
          </a:p>
        </p:txBody>
      </p:sp>
      <p:sp>
        <p:nvSpPr>
          <p:cNvPr id="27" name="Rectangle: Rounded Corners 4">
            <a:extLst>
              <a:ext uri="{FF2B5EF4-FFF2-40B4-BE49-F238E27FC236}">
                <a16:creationId xmlns:a16="http://schemas.microsoft.com/office/drawing/2014/main" id="{CC2D25CE-CEF5-4C47-99A0-3485B9FFC1EE}"/>
              </a:ext>
            </a:extLst>
          </p:cNvPr>
          <p:cNvSpPr txBox="1"/>
          <p:nvPr/>
        </p:nvSpPr>
        <p:spPr>
          <a:xfrm>
            <a:off x="1146017" y="4305600"/>
            <a:ext cx="6000563" cy="324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b="1" kern="1200" dirty="0">
                <a:solidFill>
                  <a:schemeClr val="bg1"/>
                </a:solidFill>
                <a:latin typeface="Arial Narrow" panose="020B0606020202030204" pitchFamily="34" charset="0"/>
              </a:rPr>
              <a:t>Expert Group on </a:t>
            </a:r>
            <a:r>
              <a:rPr lang="en-GB" b="1" dirty="0">
                <a:solidFill>
                  <a:schemeClr val="bg1"/>
                </a:solidFill>
                <a:latin typeface="Arial Narrow" panose="020B0606020202030204" pitchFamily="34" charset="0"/>
              </a:rPr>
              <a:t>Nanomaterial Safety Testing</a:t>
            </a:r>
            <a:endParaRPr lang="en-GB" b="1" kern="1200" dirty="0">
              <a:solidFill>
                <a:schemeClr val="bg1"/>
              </a:solidFill>
              <a:latin typeface="Arial Narrow" panose="020B0606020202030204" pitchFamily="34" charset="0"/>
            </a:endParaRPr>
          </a:p>
        </p:txBody>
      </p:sp>
      <p:sp>
        <p:nvSpPr>
          <p:cNvPr id="30" name="Rectangle: Rounded Corners 4">
            <a:extLst>
              <a:ext uri="{FF2B5EF4-FFF2-40B4-BE49-F238E27FC236}">
                <a16:creationId xmlns:a16="http://schemas.microsoft.com/office/drawing/2014/main" id="{DB376B08-3CEB-4E30-98A5-2C4688C24C06}"/>
              </a:ext>
            </a:extLst>
          </p:cNvPr>
          <p:cNvSpPr txBox="1"/>
          <p:nvPr/>
        </p:nvSpPr>
        <p:spPr>
          <a:xfrm>
            <a:off x="1146017" y="4669200"/>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a:t>
            </a:r>
            <a:r>
              <a:rPr lang="en-GB" dirty="0">
                <a:latin typeface="Arial Narrow" panose="020B0606020202030204" pitchFamily="34" charset="0"/>
              </a:rPr>
              <a:t> Reproductive toxicity</a:t>
            </a:r>
            <a:endParaRPr lang="en-GB" kern="1200" dirty="0">
              <a:latin typeface="Arial Narrow" panose="020B0606020202030204" pitchFamily="34" charset="0"/>
            </a:endParaRPr>
          </a:p>
        </p:txBody>
      </p:sp>
      <p:sp>
        <p:nvSpPr>
          <p:cNvPr id="33" name="Rectangle: Rounded Corners 4">
            <a:extLst>
              <a:ext uri="{FF2B5EF4-FFF2-40B4-BE49-F238E27FC236}">
                <a16:creationId xmlns:a16="http://schemas.microsoft.com/office/drawing/2014/main" id="{2E6F6464-37E8-4F29-AE93-D6B2177DF70D}"/>
              </a:ext>
            </a:extLst>
          </p:cNvPr>
          <p:cNvSpPr txBox="1"/>
          <p:nvPr/>
        </p:nvSpPr>
        <p:spPr>
          <a:xfrm>
            <a:off x="1146017" y="5032800"/>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 </a:t>
            </a:r>
            <a:r>
              <a:rPr lang="en-GB" dirty="0">
                <a:latin typeface="Arial Narrow" panose="020B0606020202030204" pitchFamily="34" charset="0"/>
              </a:rPr>
              <a:t>Skin Eye Irritation / Phototoxicity</a:t>
            </a:r>
            <a:endParaRPr lang="en-GB" kern="1200" dirty="0">
              <a:latin typeface="Arial Narrow" panose="020B0606020202030204" pitchFamily="34" charset="0"/>
            </a:endParaRPr>
          </a:p>
        </p:txBody>
      </p:sp>
      <p:sp>
        <p:nvSpPr>
          <p:cNvPr id="36" name="Rectangle: Rounded Corners 4">
            <a:extLst>
              <a:ext uri="{FF2B5EF4-FFF2-40B4-BE49-F238E27FC236}">
                <a16:creationId xmlns:a16="http://schemas.microsoft.com/office/drawing/2014/main" id="{BEFE6A71-965C-439C-A2CB-7DD953BDA6DB}"/>
              </a:ext>
            </a:extLst>
          </p:cNvPr>
          <p:cNvSpPr txBox="1"/>
          <p:nvPr/>
        </p:nvSpPr>
        <p:spPr>
          <a:xfrm>
            <a:off x="1146017" y="5396400"/>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 </a:t>
            </a:r>
            <a:r>
              <a:rPr lang="en-GB" dirty="0">
                <a:latin typeface="Arial Narrow" panose="020B0606020202030204" pitchFamily="34" charset="0"/>
              </a:rPr>
              <a:t>Skin Sensitisation</a:t>
            </a:r>
            <a:endParaRPr lang="en-GB" kern="1200" dirty="0">
              <a:latin typeface="Arial Narrow" panose="020B0606020202030204" pitchFamily="34" charset="0"/>
            </a:endParaRPr>
          </a:p>
        </p:txBody>
      </p:sp>
      <p:sp>
        <p:nvSpPr>
          <p:cNvPr id="39" name="Rectangle: Rounded Corners 4">
            <a:extLst>
              <a:ext uri="{FF2B5EF4-FFF2-40B4-BE49-F238E27FC236}">
                <a16:creationId xmlns:a16="http://schemas.microsoft.com/office/drawing/2014/main" id="{D238D115-E08B-48A5-8F78-E2A5853037D7}"/>
              </a:ext>
            </a:extLst>
          </p:cNvPr>
          <p:cNvSpPr txBox="1"/>
          <p:nvPr/>
        </p:nvSpPr>
        <p:spPr>
          <a:xfrm>
            <a:off x="1146017" y="5760000"/>
            <a:ext cx="6000563"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Expert Group on</a:t>
            </a:r>
            <a:r>
              <a:rPr lang="en-GB" dirty="0">
                <a:latin typeface="Arial Narrow" panose="020B0606020202030204" pitchFamily="34" charset="0"/>
              </a:rPr>
              <a:t> Toxicokinetics</a:t>
            </a:r>
            <a:endParaRPr lang="en-GB" kern="1200"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254CC198-97F5-87BD-1729-CE6D189075BA}"/>
              </a:ext>
            </a:extLst>
          </p:cNvPr>
          <p:cNvCxnSpPr>
            <a:cxnSpLocks/>
          </p:cNvCxnSpPr>
          <p:nvPr/>
        </p:nvCxnSpPr>
        <p:spPr>
          <a:xfrm flipH="1">
            <a:off x="900434" y="2091685"/>
            <a:ext cx="1202" cy="383031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37FE42-0389-E991-33A1-BFF855B943E0}"/>
              </a:ext>
            </a:extLst>
          </p:cNvPr>
          <p:cNvCxnSpPr>
            <a:cxnSpLocks/>
            <a:stCxn id="39" idx="1"/>
          </p:cNvCxnSpPr>
          <p:nvPr/>
        </p:nvCxnSpPr>
        <p:spPr>
          <a:xfrm flipH="1">
            <a:off x="900435" y="5922000"/>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08CE55-B377-C329-0478-251A74EE94D5}"/>
              </a:ext>
            </a:extLst>
          </p:cNvPr>
          <p:cNvCxnSpPr>
            <a:cxnSpLocks/>
            <a:stCxn id="36" idx="1"/>
          </p:cNvCxnSpPr>
          <p:nvPr/>
        </p:nvCxnSpPr>
        <p:spPr>
          <a:xfrm flipH="1">
            <a:off x="900435" y="5558400"/>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5CA4A5-15CF-B3F7-7E7B-C6ECAC85978B}"/>
              </a:ext>
            </a:extLst>
          </p:cNvPr>
          <p:cNvCxnSpPr>
            <a:cxnSpLocks/>
            <a:stCxn id="33" idx="1"/>
          </p:cNvCxnSpPr>
          <p:nvPr/>
        </p:nvCxnSpPr>
        <p:spPr>
          <a:xfrm flipH="1">
            <a:off x="900435" y="5194800"/>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67C145-EE2C-4165-9C13-649C8E7BDFFE}"/>
              </a:ext>
            </a:extLst>
          </p:cNvPr>
          <p:cNvCxnSpPr>
            <a:cxnSpLocks/>
            <a:stCxn id="30" idx="1"/>
          </p:cNvCxnSpPr>
          <p:nvPr/>
        </p:nvCxnSpPr>
        <p:spPr>
          <a:xfrm flipH="1">
            <a:off x="900435" y="4831200"/>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2E4616-1D4D-75EA-BB1F-1350FEDC4D27}"/>
              </a:ext>
            </a:extLst>
          </p:cNvPr>
          <p:cNvCxnSpPr>
            <a:cxnSpLocks/>
            <a:stCxn id="27" idx="1"/>
          </p:cNvCxnSpPr>
          <p:nvPr/>
        </p:nvCxnSpPr>
        <p:spPr>
          <a:xfrm flipH="1" flipV="1">
            <a:off x="900434" y="4467266"/>
            <a:ext cx="245583" cy="3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A3EB3DB-40BF-8797-DCB1-698922FEAD5E}"/>
              </a:ext>
            </a:extLst>
          </p:cNvPr>
          <p:cNvCxnSpPr>
            <a:cxnSpLocks/>
            <a:stCxn id="24" idx="1"/>
          </p:cNvCxnSpPr>
          <p:nvPr/>
        </p:nvCxnSpPr>
        <p:spPr>
          <a:xfrm flipH="1">
            <a:off x="900434" y="4105997"/>
            <a:ext cx="245583" cy="39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D271BA-703A-C79E-A5FC-1D328AADA58B}"/>
              </a:ext>
            </a:extLst>
          </p:cNvPr>
          <p:cNvCxnSpPr>
            <a:cxnSpLocks/>
            <a:stCxn id="21" idx="1"/>
          </p:cNvCxnSpPr>
          <p:nvPr/>
        </p:nvCxnSpPr>
        <p:spPr>
          <a:xfrm flipH="1">
            <a:off x="900434" y="3744397"/>
            <a:ext cx="245583" cy="20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7C5C7BB-7F24-B628-FF35-D3BBF167A73C}"/>
              </a:ext>
            </a:extLst>
          </p:cNvPr>
          <p:cNvCxnSpPr>
            <a:cxnSpLocks/>
            <a:stCxn id="18" idx="1"/>
          </p:cNvCxnSpPr>
          <p:nvPr/>
        </p:nvCxnSpPr>
        <p:spPr>
          <a:xfrm flipH="1">
            <a:off x="900434" y="3382797"/>
            <a:ext cx="245583" cy="61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79D24A-8762-54DD-DA70-603844348E2A}"/>
              </a:ext>
            </a:extLst>
          </p:cNvPr>
          <p:cNvCxnSpPr>
            <a:cxnSpLocks/>
            <a:stCxn id="15" idx="1"/>
          </p:cNvCxnSpPr>
          <p:nvPr/>
        </p:nvCxnSpPr>
        <p:spPr>
          <a:xfrm flipH="1">
            <a:off x="900434" y="3021197"/>
            <a:ext cx="2455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D01BEE-7078-445C-124F-0855CCF88DD1}"/>
              </a:ext>
            </a:extLst>
          </p:cNvPr>
          <p:cNvCxnSpPr>
            <a:cxnSpLocks/>
            <a:stCxn id="12" idx="1"/>
          </p:cNvCxnSpPr>
          <p:nvPr/>
        </p:nvCxnSpPr>
        <p:spPr>
          <a:xfrm flipH="1">
            <a:off x="900434" y="2659597"/>
            <a:ext cx="245583" cy="19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3C9711-87F0-AADE-4EC9-616BE56825DE}"/>
              </a:ext>
            </a:extLst>
          </p:cNvPr>
          <p:cNvCxnSpPr>
            <a:cxnSpLocks/>
            <a:stCxn id="9" idx="1"/>
          </p:cNvCxnSpPr>
          <p:nvPr/>
        </p:nvCxnSpPr>
        <p:spPr>
          <a:xfrm flipH="1">
            <a:off x="900434" y="2297997"/>
            <a:ext cx="24558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Rounded Corners 4">
            <a:extLst>
              <a:ext uri="{FF2B5EF4-FFF2-40B4-BE49-F238E27FC236}">
                <a16:creationId xmlns:a16="http://schemas.microsoft.com/office/drawing/2014/main" id="{CC21169F-6870-0B08-27B7-E8608FA0E723}"/>
              </a:ext>
            </a:extLst>
          </p:cNvPr>
          <p:cNvSpPr txBox="1"/>
          <p:nvPr/>
        </p:nvSpPr>
        <p:spPr>
          <a:xfrm>
            <a:off x="304350" y="1365568"/>
            <a:ext cx="11487600" cy="360000"/>
          </a:xfrm>
          <a:prstGeom prst="round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latin typeface="Arial Narrow" panose="020B0606020202030204" pitchFamily="34" charset="0"/>
              </a:rPr>
              <a:t>Chemical and Biotechnology Committee</a:t>
            </a:r>
          </a:p>
        </p:txBody>
      </p:sp>
      <p:sp>
        <p:nvSpPr>
          <p:cNvPr id="10" name="Rectangle: Rounded Corners 4">
            <a:extLst>
              <a:ext uri="{FF2B5EF4-FFF2-40B4-BE49-F238E27FC236}">
                <a16:creationId xmlns:a16="http://schemas.microsoft.com/office/drawing/2014/main" id="{219F761F-CFFB-245F-8D2D-CDB8B7086A6F}"/>
              </a:ext>
            </a:extLst>
          </p:cNvPr>
          <p:cNvSpPr txBox="1"/>
          <p:nvPr/>
        </p:nvSpPr>
        <p:spPr>
          <a:xfrm>
            <a:off x="730381" y="1769880"/>
            <a:ext cx="6416195" cy="324000"/>
          </a:xfrm>
          <a:prstGeom prst="round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b="1" kern="1200" dirty="0">
                <a:latin typeface="Arial Narrow" panose="020B0606020202030204" pitchFamily="34" charset="0"/>
              </a:rPr>
              <a:t>WNT</a:t>
            </a:r>
          </a:p>
        </p:txBody>
      </p:sp>
      <p:cxnSp>
        <p:nvCxnSpPr>
          <p:cNvPr id="11" name="Straight Connector 10">
            <a:extLst>
              <a:ext uri="{FF2B5EF4-FFF2-40B4-BE49-F238E27FC236}">
                <a16:creationId xmlns:a16="http://schemas.microsoft.com/office/drawing/2014/main" id="{891AE09F-F4EC-2A44-0745-73997FF4F610}"/>
              </a:ext>
            </a:extLst>
          </p:cNvPr>
          <p:cNvCxnSpPr>
            <a:cxnSpLocks/>
            <a:stCxn id="9" idx="1"/>
          </p:cNvCxnSpPr>
          <p:nvPr/>
        </p:nvCxnSpPr>
        <p:spPr>
          <a:xfrm flipH="1" flipV="1">
            <a:off x="900434" y="2295565"/>
            <a:ext cx="245582" cy="243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0D81F-68F1-8C33-0CD9-F3843D6716E3}"/>
              </a:ext>
            </a:extLst>
          </p:cNvPr>
          <p:cNvCxnSpPr>
            <a:cxnSpLocks/>
            <a:stCxn id="10" idx="1"/>
          </p:cNvCxnSpPr>
          <p:nvPr/>
        </p:nvCxnSpPr>
        <p:spPr>
          <a:xfrm flipH="1">
            <a:off x="477982" y="1931880"/>
            <a:ext cx="2523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668D10-F7A5-473E-08D8-1AC910CC2F59}"/>
              </a:ext>
            </a:extLst>
          </p:cNvPr>
          <p:cNvCxnSpPr>
            <a:cxnSpLocks/>
          </p:cNvCxnSpPr>
          <p:nvPr/>
        </p:nvCxnSpPr>
        <p:spPr>
          <a:xfrm>
            <a:off x="477982" y="1725568"/>
            <a:ext cx="0" cy="2063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Rectangle: Rounded Corners 4">
            <a:extLst>
              <a:ext uri="{FF2B5EF4-FFF2-40B4-BE49-F238E27FC236}">
                <a16:creationId xmlns:a16="http://schemas.microsoft.com/office/drawing/2014/main" id="{C5FF9DF8-DBFD-3CCB-134C-638F8C89F9FA}"/>
              </a:ext>
            </a:extLst>
          </p:cNvPr>
          <p:cNvSpPr txBox="1"/>
          <p:nvPr/>
        </p:nvSpPr>
        <p:spPr>
          <a:xfrm>
            <a:off x="7840290" y="1769880"/>
            <a:ext cx="3942000" cy="321805"/>
          </a:xfrm>
          <a:prstGeom prst="round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defTabSz="222250">
              <a:lnSpc>
                <a:spcPct val="90000"/>
              </a:lnSpc>
              <a:spcBef>
                <a:spcPct val="0"/>
              </a:spcBef>
              <a:spcAft>
                <a:spcPct val="35000"/>
              </a:spcAft>
            </a:pPr>
            <a:r>
              <a:rPr lang="en-GB" b="1" kern="1200" dirty="0" err="1">
                <a:latin typeface="Arial Narrow" panose="020B0606020202030204" pitchFamily="34" charset="0"/>
              </a:rPr>
              <a:t>WPMN</a:t>
            </a:r>
            <a:endParaRPr lang="en-GB" b="1" kern="1200" dirty="0">
              <a:latin typeface="Arial Narrow" panose="020B0606020202030204" pitchFamily="34" charset="0"/>
            </a:endParaRPr>
          </a:p>
        </p:txBody>
      </p:sp>
      <p:sp>
        <p:nvSpPr>
          <p:cNvPr id="51" name="Rectangle: Rounded Corners 4">
            <a:extLst>
              <a:ext uri="{FF2B5EF4-FFF2-40B4-BE49-F238E27FC236}">
                <a16:creationId xmlns:a16="http://schemas.microsoft.com/office/drawing/2014/main" id="{EB9F41C2-7BB4-B536-A204-15A389923E64}"/>
              </a:ext>
            </a:extLst>
          </p:cNvPr>
          <p:cNvSpPr txBox="1"/>
          <p:nvPr/>
        </p:nvSpPr>
        <p:spPr>
          <a:xfrm>
            <a:off x="8033660" y="4305600"/>
            <a:ext cx="3734996" cy="324000"/>
          </a:xfrm>
          <a:prstGeom prst="round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a:r>
              <a:rPr lang="en-US" sz="1800" b="1" u="sng" dirty="0">
                <a:solidFill>
                  <a:schemeClr val="tx1"/>
                </a:solidFill>
                <a:latin typeface="Arial Narrow" panose="020B0606020202030204" pitchFamily="34" charset="0"/>
              </a:rPr>
              <a:t>Joint </a:t>
            </a:r>
            <a:r>
              <a:rPr lang="en-US" sz="1800" b="1" u="sng" dirty="0" err="1">
                <a:solidFill>
                  <a:schemeClr val="tx1"/>
                </a:solidFill>
                <a:latin typeface="Arial Narrow" panose="020B0606020202030204" pitchFamily="34" charset="0"/>
              </a:rPr>
              <a:t>WPMN</a:t>
            </a:r>
            <a:r>
              <a:rPr lang="en-US" sz="1800" b="1" u="sng" dirty="0">
                <a:solidFill>
                  <a:schemeClr val="tx1"/>
                </a:solidFill>
                <a:latin typeface="Arial Narrow" panose="020B0606020202030204" pitchFamily="34" charset="0"/>
              </a:rPr>
              <a:t>-WNT Expert Groups (</a:t>
            </a:r>
            <a:r>
              <a:rPr lang="en-US" sz="1800" b="1" u="sng" dirty="0" err="1">
                <a:solidFill>
                  <a:schemeClr val="tx1"/>
                </a:solidFill>
                <a:latin typeface="Arial Narrow" panose="020B0606020202030204" pitchFamily="34" charset="0"/>
              </a:rPr>
              <a:t>JEG</a:t>
            </a:r>
            <a:r>
              <a:rPr lang="en-US" sz="1800" b="1" u="sng" dirty="0">
                <a:solidFill>
                  <a:schemeClr val="tx1"/>
                </a:solidFill>
                <a:latin typeface="Arial Narrow" panose="020B0606020202030204" pitchFamily="34" charset="0"/>
              </a:rPr>
              <a:t>)</a:t>
            </a:r>
          </a:p>
        </p:txBody>
      </p:sp>
      <p:sp>
        <p:nvSpPr>
          <p:cNvPr id="65" name="Rectangle: Rounded Corners 4">
            <a:extLst>
              <a:ext uri="{FF2B5EF4-FFF2-40B4-BE49-F238E27FC236}">
                <a16:creationId xmlns:a16="http://schemas.microsoft.com/office/drawing/2014/main" id="{995C5C9F-E208-74D3-3D17-DCC7AAA78700}"/>
              </a:ext>
            </a:extLst>
          </p:cNvPr>
          <p:cNvSpPr txBox="1"/>
          <p:nvPr/>
        </p:nvSpPr>
        <p:spPr>
          <a:xfrm>
            <a:off x="8445035" y="4665600"/>
            <a:ext cx="3323620" cy="432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US" sz="1500" kern="1200" dirty="0" err="1">
                <a:solidFill>
                  <a:schemeClr val="tx1"/>
                </a:solidFill>
                <a:latin typeface="Arial Narrow" panose="020B0606020202030204" pitchFamily="34" charset="0"/>
              </a:rPr>
              <a:t>Physico</a:t>
            </a:r>
            <a:r>
              <a:rPr lang="en-US" sz="1500" kern="1200" dirty="0">
                <a:solidFill>
                  <a:schemeClr val="tx1"/>
                </a:solidFill>
                <a:latin typeface="Arial Narrow" panose="020B0606020202030204" pitchFamily="34" charset="0"/>
              </a:rPr>
              <a:t>-Chemical properties of manufactured nanomaterials</a:t>
            </a:r>
          </a:p>
        </p:txBody>
      </p:sp>
      <p:sp>
        <p:nvSpPr>
          <p:cNvPr id="66" name="Rectangle: Rounded Corners 4">
            <a:extLst>
              <a:ext uri="{FF2B5EF4-FFF2-40B4-BE49-F238E27FC236}">
                <a16:creationId xmlns:a16="http://schemas.microsoft.com/office/drawing/2014/main" id="{C018D178-9CA4-22AF-25AF-BC4364BFEC28}"/>
              </a:ext>
            </a:extLst>
          </p:cNvPr>
          <p:cNvSpPr txBox="1"/>
          <p:nvPr/>
        </p:nvSpPr>
        <p:spPr>
          <a:xfrm>
            <a:off x="8445035" y="5133600"/>
            <a:ext cx="3323622" cy="432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US" sz="1500" kern="1200" dirty="0">
                <a:solidFill>
                  <a:schemeClr val="tx1"/>
                </a:solidFill>
                <a:latin typeface="Arial Narrow" panose="020B0606020202030204" pitchFamily="34" charset="0"/>
              </a:rPr>
              <a:t>Ecotoxicity and environmental fate of manufactured nanomaterials</a:t>
            </a:r>
            <a:endParaRPr lang="en-GB" sz="1500" kern="1200" dirty="0">
              <a:solidFill>
                <a:schemeClr val="tx1"/>
              </a:solidFill>
              <a:latin typeface="Arial Narrow" panose="020B0606020202030204" pitchFamily="34" charset="0"/>
            </a:endParaRPr>
          </a:p>
        </p:txBody>
      </p:sp>
      <p:sp>
        <p:nvSpPr>
          <p:cNvPr id="67" name="Rectangle: Rounded Corners 4">
            <a:extLst>
              <a:ext uri="{FF2B5EF4-FFF2-40B4-BE49-F238E27FC236}">
                <a16:creationId xmlns:a16="http://schemas.microsoft.com/office/drawing/2014/main" id="{C5C38B99-C73C-73BA-82AE-414344675E67}"/>
              </a:ext>
            </a:extLst>
          </p:cNvPr>
          <p:cNvSpPr txBox="1"/>
          <p:nvPr/>
        </p:nvSpPr>
        <p:spPr>
          <a:xfrm>
            <a:off x="8445034" y="5601600"/>
            <a:ext cx="3323623" cy="252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defTabSz="222250">
              <a:lnSpc>
                <a:spcPct val="90000"/>
              </a:lnSpc>
              <a:spcBef>
                <a:spcPct val="0"/>
              </a:spcBef>
              <a:spcAft>
                <a:spcPct val="35000"/>
              </a:spcAft>
            </a:pPr>
            <a:r>
              <a:rPr lang="en-GB" sz="1500" kern="1200" dirty="0">
                <a:solidFill>
                  <a:schemeClr val="tx1"/>
                </a:solidFill>
                <a:latin typeface="Arial Narrow" panose="020B0606020202030204" pitchFamily="34" charset="0"/>
              </a:rPr>
              <a:t>Nanoparticles in biological samples</a:t>
            </a:r>
            <a:endParaRPr lang="en-GB" sz="1500" dirty="0">
              <a:solidFill>
                <a:schemeClr val="tx1"/>
              </a:solidFill>
              <a:latin typeface="Arial Narrow" panose="020B0606020202030204" pitchFamily="34" charset="0"/>
            </a:endParaRPr>
          </a:p>
        </p:txBody>
      </p:sp>
      <p:sp>
        <p:nvSpPr>
          <p:cNvPr id="68" name="Rectangle: Rounded Corners 4">
            <a:extLst>
              <a:ext uri="{FF2B5EF4-FFF2-40B4-BE49-F238E27FC236}">
                <a16:creationId xmlns:a16="http://schemas.microsoft.com/office/drawing/2014/main" id="{F7D82461-0A52-76D1-FB46-5DB8469BA503}"/>
              </a:ext>
            </a:extLst>
          </p:cNvPr>
          <p:cNvSpPr txBox="1"/>
          <p:nvPr/>
        </p:nvSpPr>
        <p:spPr>
          <a:xfrm>
            <a:off x="8445035" y="5891117"/>
            <a:ext cx="3337255" cy="252000"/>
          </a:xfrm>
          <a:prstGeom prst="round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sz="1500" kern="1200" dirty="0">
                <a:solidFill>
                  <a:schemeClr val="tx1"/>
                </a:solidFill>
                <a:latin typeface="Arial Narrow" panose="020B0606020202030204" pitchFamily="34" charset="0"/>
              </a:rPr>
              <a:t>Expert Group on </a:t>
            </a:r>
            <a:r>
              <a:rPr lang="en-GB" sz="1500" dirty="0">
                <a:solidFill>
                  <a:schemeClr val="tx1"/>
                </a:solidFill>
                <a:latin typeface="Arial Narrow" panose="020B0606020202030204" pitchFamily="34" charset="0"/>
              </a:rPr>
              <a:t>Genotoxicity / Carcinogenicity</a:t>
            </a:r>
            <a:endParaRPr lang="en-GB" sz="1500" kern="1200" dirty="0">
              <a:solidFill>
                <a:schemeClr val="tx1"/>
              </a:solidFill>
              <a:latin typeface="Arial Narrow" panose="020B0606020202030204" pitchFamily="34" charset="0"/>
            </a:endParaRPr>
          </a:p>
        </p:txBody>
      </p:sp>
      <p:cxnSp>
        <p:nvCxnSpPr>
          <p:cNvPr id="69" name="Straight Connector 68">
            <a:extLst>
              <a:ext uri="{FF2B5EF4-FFF2-40B4-BE49-F238E27FC236}">
                <a16:creationId xmlns:a16="http://schemas.microsoft.com/office/drawing/2014/main" id="{A5083FB1-C027-9759-F69C-4FBFFBD8DF83}"/>
              </a:ext>
            </a:extLst>
          </p:cNvPr>
          <p:cNvCxnSpPr>
            <a:cxnSpLocks/>
          </p:cNvCxnSpPr>
          <p:nvPr/>
        </p:nvCxnSpPr>
        <p:spPr>
          <a:xfrm flipH="1">
            <a:off x="8199452" y="6017117"/>
            <a:ext cx="2455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2A3D471-835B-38D2-7DCC-2EAC32CDFC5A}"/>
              </a:ext>
            </a:extLst>
          </p:cNvPr>
          <p:cNvCxnSpPr>
            <a:cxnSpLocks/>
            <a:stCxn id="67" idx="1"/>
          </p:cNvCxnSpPr>
          <p:nvPr/>
        </p:nvCxnSpPr>
        <p:spPr>
          <a:xfrm flipH="1">
            <a:off x="8199451" y="5727600"/>
            <a:ext cx="2455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5D2761-5BAA-A979-398F-DC28E6BD4ECB}"/>
              </a:ext>
            </a:extLst>
          </p:cNvPr>
          <p:cNvCxnSpPr>
            <a:cxnSpLocks/>
            <a:stCxn id="66" idx="1"/>
          </p:cNvCxnSpPr>
          <p:nvPr/>
        </p:nvCxnSpPr>
        <p:spPr>
          <a:xfrm flipH="1" flipV="1">
            <a:off x="8199452" y="5343070"/>
            <a:ext cx="245583" cy="653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95F5DC-5A98-8224-1CC5-B83D1178365E}"/>
              </a:ext>
            </a:extLst>
          </p:cNvPr>
          <p:cNvCxnSpPr>
            <a:cxnSpLocks/>
            <a:stCxn id="65" idx="1"/>
          </p:cNvCxnSpPr>
          <p:nvPr/>
        </p:nvCxnSpPr>
        <p:spPr>
          <a:xfrm flipH="1">
            <a:off x="8199452" y="4881600"/>
            <a:ext cx="245583" cy="15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DC400B1-F212-4FF2-8EA3-EA1D40F77EE7}"/>
              </a:ext>
            </a:extLst>
          </p:cNvPr>
          <p:cNvCxnSpPr>
            <a:cxnSpLocks/>
          </p:cNvCxnSpPr>
          <p:nvPr/>
        </p:nvCxnSpPr>
        <p:spPr>
          <a:xfrm>
            <a:off x="8206460" y="4629600"/>
            <a:ext cx="0" cy="13875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032BF2B-07C8-EBCE-670F-43FCB8E4B751}"/>
              </a:ext>
            </a:extLst>
          </p:cNvPr>
          <p:cNvCxnSpPr>
            <a:cxnSpLocks/>
          </p:cNvCxnSpPr>
          <p:nvPr/>
        </p:nvCxnSpPr>
        <p:spPr>
          <a:xfrm>
            <a:off x="8464841" y="3830400"/>
            <a:ext cx="0" cy="47115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 name="Rectangle: Rounded Corners 4">
            <a:extLst>
              <a:ext uri="{FF2B5EF4-FFF2-40B4-BE49-F238E27FC236}">
                <a16:creationId xmlns:a16="http://schemas.microsoft.com/office/drawing/2014/main" id="{14D17D38-B9B2-A5ED-50D1-8425C8F782B5}"/>
              </a:ext>
            </a:extLst>
          </p:cNvPr>
          <p:cNvSpPr txBox="1"/>
          <p:nvPr/>
        </p:nvSpPr>
        <p:spPr>
          <a:xfrm>
            <a:off x="8283186" y="3506400"/>
            <a:ext cx="3499104" cy="324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Steering Group on Testing &amp; Assessment</a:t>
            </a:r>
          </a:p>
        </p:txBody>
      </p:sp>
      <p:sp>
        <p:nvSpPr>
          <p:cNvPr id="103" name="Rectangle: Rounded Corners 4">
            <a:extLst>
              <a:ext uri="{FF2B5EF4-FFF2-40B4-BE49-F238E27FC236}">
                <a16:creationId xmlns:a16="http://schemas.microsoft.com/office/drawing/2014/main" id="{58B8CA5F-F7A5-EC68-57E3-B6A5DA21E345}"/>
              </a:ext>
            </a:extLst>
          </p:cNvPr>
          <p:cNvSpPr txBox="1"/>
          <p:nvPr/>
        </p:nvSpPr>
        <p:spPr>
          <a:xfrm>
            <a:off x="8283090" y="2883600"/>
            <a:ext cx="3499200" cy="576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Steering Group on Safe &amp; Sustainable Innovation Approach</a:t>
            </a:r>
          </a:p>
        </p:txBody>
      </p:sp>
      <p:sp>
        <p:nvSpPr>
          <p:cNvPr id="104" name="Rectangle: Rounded Corners 4">
            <a:extLst>
              <a:ext uri="{FF2B5EF4-FFF2-40B4-BE49-F238E27FC236}">
                <a16:creationId xmlns:a16="http://schemas.microsoft.com/office/drawing/2014/main" id="{8CAB0B98-32A8-8338-0B7C-199511FB635C}"/>
              </a:ext>
            </a:extLst>
          </p:cNvPr>
          <p:cNvSpPr txBox="1"/>
          <p:nvPr/>
        </p:nvSpPr>
        <p:spPr>
          <a:xfrm>
            <a:off x="8283090" y="2134800"/>
            <a:ext cx="34992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Steering Group on Advanced Materials</a:t>
            </a:r>
          </a:p>
        </p:txBody>
      </p:sp>
      <p:sp>
        <p:nvSpPr>
          <p:cNvPr id="106" name="Rectangle: Rounded Corners 4">
            <a:extLst>
              <a:ext uri="{FF2B5EF4-FFF2-40B4-BE49-F238E27FC236}">
                <a16:creationId xmlns:a16="http://schemas.microsoft.com/office/drawing/2014/main" id="{B2DCBB5F-0E07-D007-46B8-9E19406E06E0}"/>
              </a:ext>
            </a:extLst>
          </p:cNvPr>
          <p:cNvSpPr txBox="1"/>
          <p:nvPr/>
        </p:nvSpPr>
        <p:spPr>
          <a:xfrm>
            <a:off x="8283090" y="2509200"/>
            <a:ext cx="3499200" cy="324000"/>
          </a:xfrm>
          <a:prstGeom prst="round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defTabSz="222250">
              <a:lnSpc>
                <a:spcPct val="90000"/>
              </a:lnSpc>
              <a:spcBef>
                <a:spcPct val="0"/>
              </a:spcBef>
              <a:spcAft>
                <a:spcPct val="35000"/>
              </a:spcAft>
              <a:buNone/>
            </a:pPr>
            <a:r>
              <a:rPr lang="en-GB" kern="1200" dirty="0">
                <a:latin typeface="Arial Narrow" panose="020B0606020202030204" pitchFamily="34" charset="0"/>
              </a:rPr>
              <a:t>Steering Group on Exposure</a:t>
            </a:r>
          </a:p>
        </p:txBody>
      </p:sp>
      <p:cxnSp>
        <p:nvCxnSpPr>
          <p:cNvPr id="144" name="Straight Connector 143">
            <a:extLst>
              <a:ext uri="{FF2B5EF4-FFF2-40B4-BE49-F238E27FC236}">
                <a16:creationId xmlns:a16="http://schemas.microsoft.com/office/drawing/2014/main" id="{9C0EBC98-7045-C26C-1A0E-AE9CD242B8AA}"/>
              </a:ext>
            </a:extLst>
          </p:cNvPr>
          <p:cNvCxnSpPr>
            <a:cxnSpLocks/>
            <a:stCxn id="102" idx="1"/>
          </p:cNvCxnSpPr>
          <p:nvPr/>
        </p:nvCxnSpPr>
        <p:spPr>
          <a:xfrm flipH="1" flipV="1">
            <a:off x="8033660" y="3658225"/>
            <a:ext cx="249526" cy="101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28A6988-39DA-C0E2-E46B-2DAE9D100A1F}"/>
              </a:ext>
            </a:extLst>
          </p:cNvPr>
          <p:cNvCxnSpPr>
            <a:cxnSpLocks/>
            <a:stCxn id="103" idx="1"/>
          </p:cNvCxnSpPr>
          <p:nvPr/>
        </p:nvCxnSpPr>
        <p:spPr>
          <a:xfrm flipH="1" flipV="1">
            <a:off x="8026651" y="3167168"/>
            <a:ext cx="256439" cy="443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4D091EB-4928-CFAB-61F7-E38CB68ECB81}"/>
              </a:ext>
            </a:extLst>
          </p:cNvPr>
          <p:cNvCxnSpPr>
            <a:cxnSpLocks/>
            <a:stCxn id="106" idx="1"/>
          </p:cNvCxnSpPr>
          <p:nvPr/>
        </p:nvCxnSpPr>
        <p:spPr>
          <a:xfrm flipH="1">
            <a:off x="8033660" y="2671200"/>
            <a:ext cx="24943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6B628CA-D822-61D5-C088-BE77351974AA}"/>
              </a:ext>
            </a:extLst>
          </p:cNvPr>
          <p:cNvCxnSpPr>
            <a:cxnSpLocks/>
            <a:stCxn id="104" idx="1"/>
          </p:cNvCxnSpPr>
          <p:nvPr/>
        </p:nvCxnSpPr>
        <p:spPr>
          <a:xfrm flipH="1">
            <a:off x="8026651" y="2296800"/>
            <a:ext cx="25643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25D3F47-6327-472A-759D-DC4D9A13DF71}"/>
              </a:ext>
            </a:extLst>
          </p:cNvPr>
          <p:cNvCxnSpPr>
            <a:cxnSpLocks/>
          </p:cNvCxnSpPr>
          <p:nvPr/>
        </p:nvCxnSpPr>
        <p:spPr>
          <a:xfrm>
            <a:off x="8033660" y="2091685"/>
            <a:ext cx="0" cy="15665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5B043E1-5AC7-98D5-B09C-4400A008074B}"/>
              </a:ext>
            </a:extLst>
          </p:cNvPr>
          <p:cNvCxnSpPr>
            <a:cxnSpLocks/>
            <a:stCxn id="50" idx="1"/>
          </p:cNvCxnSpPr>
          <p:nvPr/>
        </p:nvCxnSpPr>
        <p:spPr>
          <a:xfrm flipH="1" flipV="1">
            <a:off x="7587891" y="1927587"/>
            <a:ext cx="252399" cy="319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5B8B383-8335-C9DF-AAA4-49FB559CBF1C}"/>
              </a:ext>
            </a:extLst>
          </p:cNvPr>
          <p:cNvCxnSpPr>
            <a:cxnSpLocks/>
            <a:stCxn id="50" idx="1"/>
          </p:cNvCxnSpPr>
          <p:nvPr/>
        </p:nvCxnSpPr>
        <p:spPr>
          <a:xfrm flipH="1" flipV="1">
            <a:off x="7587891" y="1927587"/>
            <a:ext cx="252399" cy="319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1C1CA2F-22B8-84DD-1803-31CE266B7672}"/>
              </a:ext>
            </a:extLst>
          </p:cNvPr>
          <p:cNvCxnSpPr>
            <a:cxnSpLocks/>
          </p:cNvCxnSpPr>
          <p:nvPr/>
        </p:nvCxnSpPr>
        <p:spPr>
          <a:xfrm>
            <a:off x="7587891" y="1725568"/>
            <a:ext cx="0" cy="20631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E191FDC-988A-F800-42A2-07F72CAB1168}"/>
              </a:ext>
            </a:extLst>
          </p:cNvPr>
          <p:cNvCxnSpPr>
            <a:stCxn id="51" idx="1"/>
            <a:endCxn id="27" idx="3"/>
          </p:cNvCxnSpPr>
          <p:nvPr/>
        </p:nvCxnSpPr>
        <p:spPr>
          <a:xfrm flipH="1">
            <a:off x="7146580" y="4467600"/>
            <a:ext cx="88708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4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Home Messages</a:t>
            </a:r>
          </a:p>
        </p:txBody>
      </p:sp>
      <p:sp>
        <p:nvSpPr>
          <p:cNvPr id="4" name="Fußzeilenplatzhalter 3"/>
          <p:cNvSpPr>
            <a:spLocks noGrp="1"/>
          </p:cNvSpPr>
          <p:nvPr>
            <p:ph type="ftr" sz="quarter" idx="11"/>
          </p:nvPr>
        </p:nvSpPr>
        <p:spPr/>
        <p:txBody>
          <a:bodyPr/>
          <a:lstStyle/>
          <a:p>
            <a:r>
              <a:rPr lang="en-GB" dirty="0"/>
              <a:t>From science to standards and harmonised OECD Test Guidelines</a:t>
            </a:r>
          </a:p>
        </p:txBody>
      </p:sp>
      <p:graphicFrame>
        <p:nvGraphicFramePr>
          <p:cNvPr id="7" name="Diagramm 6"/>
          <p:cNvGraphicFramePr/>
          <p:nvPr>
            <p:extLst>
              <p:ext uri="{D42A27DB-BD31-4B8C-83A1-F6EECF244321}">
                <p14:modId xmlns:p14="http://schemas.microsoft.com/office/powerpoint/2010/main" val="849747735"/>
              </p:ext>
            </p:extLst>
          </p:nvPr>
        </p:nvGraphicFramePr>
        <p:xfrm>
          <a:off x="2032000" y="1185568"/>
          <a:ext cx="9920514" cy="495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8">
            <a:extLst>
              <a:ext uri="{FF2B5EF4-FFF2-40B4-BE49-F238E27FC236}">
                <a16:creationId xmlns:a16="http://schemas.microsoft.com/office/drawing/2014/main" id="{50D8B1E1-FBB5-4A90-8E2F-4F14D2B1AA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242" r="-3391" b="31687"/>
          <a:stretch/>
        </p:blipFill>
        <p:spPr>
          <a:xfrm>
            <a:off x="322123" y="3110376"/>
            <a:ext cx="2328692" cy="546817"/>
          </a:xfrm>
          <a:prstGeom prst="rect">
            <a:avLst/>
          </a:prstGeom>
        </p:spPr>
      </p:pic>
      <p:sp>
        <p:nvSpPr>
          <p:cNvPr id="13" name="Textfeld 9">
            <a:extLst>
              <a:ext uri="{FF2B5EF4-FFF2-40B4-BE49-F238E27FC236}">
                <a16:creationId xmlns:a16="http://schemas.microsoft.com/office/drawing/2014/main" id="{6DA2BD6F-6ED2-4968-AEEF-E44C42450FD4}"/>
              </a:ext>
            </a:extLst>
          </p:cNvPr>
          <p:cNvSpPr txBox="1"/>
          <p:nvPr/>
        </p:nvSpPr>
        <p:spPr>
          <a:xfrm>
            <a:off x="113175" y="3536507"/>
            <a:ext cx="2537640" cy="307777"/>
          </a:xfrm>
          <a:prstGeom prst="rect">
            <a:avLst/>
          </a:prstGeom>
          <a:noFill/>
        </p:spPr>
        <p:txBody>
          <a:bodyPr wrap="square" rtlCol="0">
            <a:spAutoFit/>
          </a:bodyPr>
          <a:lstStyle/>
          <a:p>
            <a:pPr algn="ctr"/>
            <a:r>
              <a:rPr lang="sv-SE" sz="1400" b="1" i="0" dirty="0">
                <a:solidFill>
                  <a:srgbClr val="11B3E8"/>
                </a:solidFill>
                <a:effectLst/>
                <a:latin typeface="opensans"/>
              </a:rPr>
              <a:t>OECD TG/GD Process Mentor</a:t>
            </a:r>
            <a:endParaRPr lang="en-GB" sz="1400" b="1" dirty="0">
              <a:solidFill>
                <a:schemeClr val="tx2"/>
              </a:solidFill>
              <a:cs typeface="Times New Roman" panose="02020603050405020304" pitchFamily="18" charset="0"/>
            </a:endParaRPr>
          </a:p>
        </p:txBody>
      </p:sp>
      <p:sp>
        <p:nvSpPr>
          <p:cNvPr id="14" name="Rechteck 10">
            <a:extLst>
              <a:ext uri="{FF2B5EF4-FFF2-40B4-BE49-F238E27FC236}">
                <a16:creationId xmlns:a16="http://schemas.microsoft.com/office/drawing/2014/main" id="{708E58A6-FFA6-490B-B839-A874C084D9A6}"/>
              </a:ext>
            </a:extLst>
          </p:cNvPr>
          <p:cNvSpPr/>
          <p:nvPr/>
        </p:nvSpPr>
        <p:spPr>
          <a:xfrm>
            <a:off x="113176" y="3795566"/>
            <a:ext cx="2537639" cy="646331"/>
          </a:xfrm>
          <a:prstGeom prst="rect">
            <a:avLst/>
          </a:prstGeom>
        </p:spPr>
        <p:txBody>
          <a:bodyPr wrap="square">
            <a:spAutoFit/>
          </a:bodyPr>
          <a:lstStyle/>
          <a:p>
            <a:pPr algn="ctr"/>
            <a:r>
              <a:rPr lang="en-GB" dirty="0">
                <a:solidFill>
                  <a:srgbClr val="FF0000"/>
                </a:solidFill>
                <a:hlinkClick r:id="rId9"/>
              </a:rPr>
              <a:t>www.testguideline-development.org</a:t>
            </a:r>
            <a:endParaRPr lang="en-GB" dirty="0">
              <a:solidFill>
                <a:srgbClr val="FF0000"/>
              </a:solidFill>
            </a:endParaRPr>
          </a:p>
        </p:txBody>
      </p:sp>
    </p:spTree>
    <p:extLst>
      <p:ext uri="{BB962C8B-B14F-4D97-AF65-F5344CB8AC3E}">
        <p14:creationId xmlns:p14="http://schemas.microsoft.com/office/powerpoint/2010/main" val="335362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Sources for further information</a:t>
            </a:r>
          </a:p>
        </p:txBody>
      </p:sp>
      <p:sp>
        <p:nvSpPr>
          <p:cNvPr id="6" name="Footer Placeholder 5">
            <a:extLst>
              <a:ext uri="{FF2B5EF4-FFF2-40B4-BE49-F238E27FC236}">
                <a16:creationId xmlns:a16="http://schemas.microsoft.com/office/drawing/2014/main" id="{097EEA47-FB45-43A5-823A-8B74B376DA3C}"/>
              </a:ext>
            </a:extLst>
          </p:cNvPr>
          <p:cNvSpPr>
            <a:spLocks noGrp="1"/>
          </p:cNvSpPr>
          <p:nvPr>
            <p:ph type="ftr" sz="quarter" idx="11"/>
          </p:nvPr>
        </p:nvSpPr>
        <p:spPr/>
        <p:txBody>
          <a:bodyPr/>
          <a:lstStyle/>
          <a:p>
            <a:r>
              <a:rPr lang="en-US" dirty="0"/>
              <a:t>From science to standards and </a:t>
            </a:r>
            <a:r>
              <a:rPr lang="en-US" dirty="0" err="1"/>
              <a:t>harmonised</a:t>
            </a:r>
            <a:r>
              <a:rPr lang="en-US" dirty="0"/>
              <a:t> OECD Test Guidelines</a:t>
            </a:r>
            <a:endParaRPr lang="de-DE" dirty="0"/>
          </a:p>
        </p:txBody>
      </p:sp>
      <p:sp>
        <p:nvSpPr>
          <p:cNvPr id="3" name="Inhaltsplatzhalter 2"/>
          <p:cNvSpPr>
            <a:spLocks noGrp="1"/>
          </p:cNvSpPr>
          <p:nvPr>
            <p:ph type="body" sz="quarter" idx="13"/>
          </p:nvPr>
        </p:nvSpPr>
        <p:spPr>
          <a:xfrm>
            <a:off x="304350" y="1301482"/>
            <a:ext cx="11487600" cy="4895037"/>
          </a:xfrm>
        </p:spPr>
        <p:txBody>
          <a:bodyPr>
            <a:noAutofit/>
          </a:bodyPr>
          <a:lstStyle/>
          <a:p>
            <a:pPr marL="230400" lvl="0" indent="-230400">
              <a:spcBef>
                <a:spcPts val="700"/>
              </a:spcBef>
            </a:pPr>
            <a:r>
              <a:rPr lang="en-GB" sz="2000" dirty="0"/>
              <a:t>Mutual Acceptance of Data (MAD) </a:t>
            </a:r>
            <a:r>
              <a:rPr lang="en-GB" sz="1050" u="sng" dirty="0">
                <a:hlinkClick r:id="rId3"/>
              </a:rPr>
              <a:t>www.oecd.org/env/ehs/mutualacceptanceofdatamad.htm</a:t>
            </a:r>
            <a:r>
              <a:rPr lang="en-GB" sz="2000" dirty="0">
                <a:solidFill>
                  <a:prstClr val="black"/>
                </a:solidFill>
              </a:rPr>
              <a:t> – video </a:t>
            </a:r>
            <a:r>
              <a:rPr lang="en-GB" sz="1050" u="sng" dirty="0">
                <a:solidFill>
                  <a:prstClr val="black"/>
                </a:solidFill>
                <a:hlinkClick r:id="rId4"/>
              </a:rPr>
              <a:t>www.youtube.com/watch?v=dD7e1sfsh3A&amp;t=6s</a:t>
            </a:r>
            <a:endParaRPr lang="en-GB" sz="1050" dirty="0">
              <a:solidFill>
                <a:prstClr val="black"/>
              </a:solidFill>
            </a:endParaRPr>
          </a:p>
          <a:p>
            <a:pPr marL="230400" indent="-230400">
              <a:lnSpc>
                <a:spcPct val="100000"/>
              </a:lnSpc>
              <a:spcBef>
                <a:spcPts val="700"/>
              </a:spcBef>
            </a:pPr>
            <a:r>
              <a:rPr lang="en-GB" sz="2000" dirty="0"/>
              <a:t>OECD Test Guidelines Programme </a:t>
            </a:r>
            <a:r>
              <a:rPr lang="en-GB" sz="1200" dirty="0">
                <a:hlinkClick r:id="rId5"/>
              </a:rPr>
              <a:t>www.oecd.org/chemicalsafety/testing/oecd-guidelines-testing-chemicals-related-documents.htm</a:t>
            </a:r>
            <a:r>
              <a:rPr lang="en-GB" sz="1200" dirty="0"/>
              <a:t> </a:t>
            </a:r>
          </a:p>
          <a:p>
            <a:pPr marL="230400" marR="0" lvl="0" indent="-230400" algn="l" defTabSz="914400" rtl="0" eaLnBrk="1" fontAlgn="base" latinLnBrk="0" hangingPunct="1">
              <a:lnSpc>
                <a:spcPct val="100000"/>
              </a:lnSpc>
              <a:spcBef>
                <a:spcPts val="700"/>
              </a:spcBef>
              <a:spcAft>
                <a:spcPts val="0"/>
              </a:spcAft>
              <a:buClrTx/>
              <a:buSzTx/>
              <a:buFont typeface="Calibri" panose="020F050202020403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National Coordinators of the Test Guideline Programme </a:t>
            </a: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www.oecd.org/chemicalsafety/testing/national-coordinators-test-guidelines-programme.htm</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400" indent="-230400">
              <a:spcBef>
                <a:spcPts val="700"/>
              </a:spcBef>
            </a:pPr>
            <a:r>
              <a:rPr lang="en-GB" sz="2000" dirty="0">
                <a:solidFill>
                  <a:prstClr val="black"/>
                </a:solidFill>
              </a:rPr>
              <a:t>Safety of manufactured nanomaterials – OECD </a:t>
            </a:r>
            <a:r>
              <a:rPr lang="en-GB" sz="1050" u="sng" dirty="0">
                <a:solidFill>
                  <a:prstClr val="black"/>
                </a:solidFill>
                <a:hlinkClick r:id="rId7"/>
              </a:rPr>
              <a:t>www.oecd.org/science/nanosafety</a:t>
            </a:r>
            <a:r>
              <a:rPr lang="en-GB" sz="1050" u="sng" dirty="0">
                <a:solidFill>
                  <a:prstClr val="black"/>
                </a:solidFill>
              </a:rPr>
              <a:t> </a:t>
            </a:r>
            <a:endParaRPr lang="en-GB" sz="1050" dirty="0">
              <a:solidFill>
                <a:prstClr val="black"/>
              </a:solidFill>
            </a:endParaRPr>
          </a:p>
          <a:p>
            <a:pPr marL="230400" lvl="0" indent="-230400">
              <a:spcBef>
                <a:spcPts val="700"/>
              </a:spcBef>
            </a:pPr>
            <a:endParaRPr lang="en-GB" sz="2000" dirty="0">
              <a:solidFill>
                <a:prstClr val="black"/>
              </a:solidFill>
            </a:endParaRPr>
          </a:p>
          <a:p>
            <a:pPr marL="230400" lvl="0" indent="-230400">
              <a:spcBef>
                <a:spcPts val="700"/>
              </a:spcBef>
            </a:pPr>
            <a:r>
              <a:rPr lang="en-GB" sz="2000" dirty="0">
                <a:solidFill>
                  <a:prstClr val="black"/>
                </a:solidFill>
              </a:rPr>
              <a:t>Test Guidelines </a:t>
            </a:r>
            <a:r>
              <a:rPr lang="en-GB" sz="1050" dirty="0">
                <a:solidFill>
                  <a:prstClr val="black"/>
                </a:solidFill>
                <a:hlinkClick r:id="rId8">
                  <a:extLst>
                    <a:ext uri="{A12FA001-AC4F-418D-AE19-62706E023703}">
                      <ahyp:hlinkClr xmlns:ahyp="http://schemas.microsoft.com/office/drawing/2018/hyperlinkcolor" val="tx"/>
                    </a:ext>
                  </a:extLst>
                </a:hlinkClick>
              </a:rPr>
              <a:t>www.oecd.org/chemicalsafety/testing/oecdguidelinesforthetestingofchemicals.htm</a:t>
            </a:r>
            <a:r>
              <a:rPr lang="en-GB" sz="1050" dirty="0">
                <a:solidFill>
                  <a:prstClr val="black"/>
                </a:solidFill>
              </a:rPr>
              <a:t> </a:t>
            </a:r>
          </a:p>
          <a:p>
            <a:pPr marL="230400" indent="-230400">
              <a:lnSpc>
                <a:spcPct val="100000"/>
              </a:lnSpc>
              <a:spcBef>
                <a:spcPts val="700"/>
              </a:spcBef>
            </a:pPr>
            <a:r>
              <a:rPr lang="en-GB" sz="2000" dirty="0"/>
              <a:t>Guidance and Review in the Series on Testing and Assessment </a:t>
            </a:r>
            <a:r>
              <a:rPr lang="en-GB" sz="1050" dirty="0">
                <a:hlinkClick r:id="rId9"/>
              </a:rPr>
              <a:t>www.oecd.org/chemicalsafety/testing/seriesontestingandassessmentadoptedguidanceandreviewdocuments.htm</a:t>
            </a:r>
            <a:endParaRPr lang="en-GB" sz="1050" dirty="0"/>
          </a:p>
          <a:p>
            <a:pPr marL="230400" indent="-230400" fontAlgn="base">
              <a:lnSpc>
                <a:spcPct val="100000"/>
              </a:lnSpc>
              <a:spcBef>
                <a:spcPts val="700"/>
              </a:spcBef>
            </a:pPr>
            <a:endParaRPr lang="en-US" sz="2000" dirty="0"/>
          </a:p>
          <a:p>
            <a:pPr marL="230400" indent="-230400" fontAlgn="base">
              <a:spcBef>
                <a:spcPts val="700"/>
              </a:spcBef>
            </a:pPr>
            <a:r>
              <a:rPr lang="en-US" sz="2000" dirty="0"/>
              <a:t>NanoHarmony </a:t>
            </a:r>
            <a:r>
              <a:rPr lang="en-US" sz="1050" u="sng" dirty="0">
                <a:solidFill>
                  <a:schemeClr val="tx2"/>
                </a:solidFill>
                <a:hlinkClick r:id="rId10"/>
              </a:rPr>
              <a:t>www.</a:t>
            </a:r>
            <a:r>
              <a:rPr lang="en-GB" sz="1050" u="sng" dirty="0">
                <a:solidFill>
                  <a:schemeClr val="tx2"/>
                </a:solidFill>
                <a:hlinkClick r:id="rId10"/>
              </a:rPr>
              <a:t>nanoharmony.eu</a:t>
            </a:r>
            <a:endParaRPr lang="en-US" sz="1050" u="sng" dirty="0"/>
          </a:p>
          <a:p>
            <a:pPr marL="230400" indent="-230400" fontAlgn="base">
              <a:spcBef>
                <a:spcPts val="700"/>
              </a:spcBef>
            </a:pPr>
            <a:r>
              <a:rPr lang="en-US" sz="2000" dirty="0"/>
              <a:t>NanoHarmony webinars </a:t>
            </a:r>
            <a:r>
              <a:rPr lang="en-US" sz="1050" u="sng" dirty="0">
                <a:solidFill>
                  <a:schemeClr val="tx2"/>
                </a:solidFill>
                <a:hlinkClick r:id="rId11"/>
              </a:rPr>
              <a:t>www.youtube.com/playlist?list=PLl8XHGDKVfG7jZ0i0mkXOua3YLkMLSCSh</a:t>
            </a:r>
            <a:endParaRPr lang="en-US" sz="1050" u="sng" dirty="0">
              <a:solidFill>
                <a:schemeClr val="tx2"/>
              </a:solidFill>
            </a:endParaRPr>
          </a:p>
          <a:p>
            <a:pPr marL="230400" marR="0" lvl="0" indent="-230400" algn="l" defTabSz="914400" rtl="0" eaLnBrk="1" fontAlgn="base" latinLnBrk="0" hangingPunct="1">
              <a:lnSpc>
                <a:spcPct val="100000"/>
              </a:lnSpc>
              <a:spcBef>
                <a:spcPts val="700"/>
              </a:spcBef>
              <a:spcAft>
                <a:spcPts val="0"/>
              </a:spcAft>
              <a:buClrTx/>
              <a:buSzTx/>
              <a:buFont typeface="Calibri" panose="020F050202020403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NANOMET </a:t>
            </a:r>
            <a:r>
              <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hlinkClick r:id="rId12"/>
              </a:rPr>
              <a:t>www.oecd.org/chemicalsafety/nanomet/</a:t>
            </a:r>
            <a:endPar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endParaRPr>
          </a:p>
          <a:p>
            <a:pPr marL="230400" indent="-230400" fontAlgn="base">
              <a:spcBef>
                <a:spcPts val="700"/>
              </a:spcBef>
            </a:pPr>
            <a:endParaRPr lang="en-US" sz="2000" dirty="0"/>
          </a:p>
          <a:p>
            <a:pPr marL="0" indent="0" fontAlgn="base">
              <a:lnSpc>
                <a:spcPct val="100000"/>
              </a:lnSpc>
              <a:buNone/>
            </a:pPr>
            <a:endParaRPr lang="en-US" sz="2000" dirty="0"/>
          </a:p>
          <a:p>
            <a:pPr fontAlgn="base">
              <a:lnSpc>
                <a:spcPct val="100000"/>
              </a:lnSpc>
              <a:spcBef>
                <a:spcPts val="800"/>
              </a:spcBef>
            </a:pPr>
            <a:endParaRPr lang="en-GB" sz="1200" dirty="0"/>
          </a:p>
        </p:txBody>
      </p:sp>
      <p:grpSp>
        <p:nvGrpSpPr>
          <p:cNvPr id="10" name="Group 9">
            <a:extLst>
              <a:ext uri="{FF2B5EF4-FFF2-40B4-BE49-F238E27FC236}">
                <a16:creationId xmlns:a16="http://schemas.microsoft.com/office/drawing/2014/main" id="{A8966E71-C638-44BE-831E-390B6848839A}"/>
              </a:ext>
            </a:extLst>
          </p:cNvPr>
          <p:cNvGrpSpPr/>
          <p:nvPr/>
        </p:nvGrpSpPr>
        <p:grpSpPr>
          <a:xfrm>
            <a:off x="10168350" y="4831342"/>
            <a:ext cx="1623600" cy="1365177"/>
            <a:chOff x="10186208" y="4764533"/>
            <a:chExt cx="1623600" cy="1365177"/>
          </a:xfrm>
        </p:grpSpPr>
        <p:pic>
          <p:nvPicPr>
            <p:cNvPr id="7" name="Grafik 6"/>
            <p:cNvPicPr>
              <a:picLocks noChangeAspect="1"/>
            </p:cNvPicPr>
            <p:nvPr/>
          </p:nvPicPr>
          <p:blipFill>
            <a:blip r:embed="rId13"/>
            <a:stretch>
              <a:fillRect/>
            </a:stretch>
          </p:blipFill>
          <p:spPr>
            <a:xfrm>
              <a:off x="10186208" y="4811301"/>
              <a:ext cx="1621791" cy="909786"/>
            </a:xfrm>
            <a:prstGeom prst="rect">
              <a:avLst/>
            </a:prstGeom>
          </p:spPr>
        </p:pic>
        <p:pic>
          <p:nvPicPr>
            <p:cNvPr id="8" name="Grafik 7"/>
            <p:cNvPicPr>
              <a:picLocks noChangeAspect="1"/>
            </p:cNvPicPr>
            <p:nvPr/>
          </p:nvPicPr>
          <p:blipFill rotWithShape="1">
            <a:blip r:embed="rId14"/>
            <a:srcRect t="38480" b="38846"/>
            <a:stretch/>
          </p:blipFill>
          <p:spPr>
            <a:xfrm>
              <a:off x="10186208" y="5761575"/>
              <a:ext cx="1623600" cy="368135"/>
            </a:xfrm>
            <a:prstGeom prst="rect">
              <a:avLst/>
            </a:prstGeom>
          </p:spPr>
        </p:pic>
        <p:sp>
          <p:nvSpPr>
            <p:cNvPr id="9" name="Textfeld 8"/>
            <p:cNvSpPr txBox="1"/>
            <p:nvPr/>
          </p:nvSpPr>
          <p:spPr>
            <a:xfrm>
              <a:off x="10186208" y="4764533"/>
              <a:ext cx="1621791" cy="205629"/>
            </a:xfrm>
            <a:prstGeom prst="rect">
              <a:avLst/>
            </a:prstGeom>
            <a:noFill/>
          </p:spPr>
          <p:txBody>
            <a:bodyPr wrap="square" lIns="18000" tIns="18000" rIns="18000" bIns="18000" rtlCol="0">
              <a:spAutoFit/>
            </a:bodyPr>
            <a:lstStyle/>
            <a:p>
              <a:r>
                <a:rPr lang="en-GB" sz="1100" dirty="0"/>
                <a:t>NanoHarmony Webinars on </a:t>
              </a:r>
            </a:p>
          </p:txBody>
        </p:sp>
      </p:grpSp>
    </p:spTree>
    <p:extLst>
      <p:ext uri="{BB962C8B-B14F-4D97-AF65-F5344CB8AC3E}">
        <p14:creationId xmlns:p14="http://schemas.microsoft.com/office/powerpoint/2010/main" val="102287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Conditions of use </a:t>
            </a: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platzhalter 5"/>
          <p:cNvSpPr>
            <a:spLocks noGrp="1"/>
          </p:cNvSpPr>
          <p:nvPr>
            <p:ph type="body" sz="quarter" idx="13"/>
          </p:nvPr>
        </p:nvSpPr>
        <p:spPr/>
        <p:txBody>
          <a:bodyPr/>
          <a:lstStyle/>
          <a:p>
            <a:r>
              <a:rPr lang="en-GB" sz="2100" dirty="0"/>
              <a:t>The training material was developed within the project NanoHarmony (EU Horizon 2020 No. 885931). </a:t>
            </a:r>
            <a:br>
              <a:rPr lang="en-GB" sz="2100" dirty="0"/>
            </a:br>
            <a:r>
              <a:rPr lang="en-GB" sz="2100" dirty="0"/>
              <a:t>Attribution-</a:t>
            </a:r>
            <a:r>
              <a:rPr lang="en-GB" sz="2100" dirty="0" err="1"/>
              <a:t>NonCommercial</a:t>
            </a:r>
            <a:r>
              <a:rPr lang="en-GB" sz="2100" dirty="0"/>
              <a:t> 4.0 International (CC BY-NC 4.0):</a:t>
            </a:r>
            <a:endParaRPr lang="de-DE" sz="2100" dirty="0"/>
          </a:p>
          <a:p>
            <a:r>
              <a:rPr lang="en-GB" sz="2100" dirty="0"/>
              <a:t>You are free to:</a:t>
            </a:r>
            <a:endParaRPr lang="de-DE" sz="2100" dirty="0"/>
          </a:p>
          <a:p>
            <a:pPr lvl="1"/>
            <a:r>
              <a:rPr lang="en-GB" dirty="0"/>
              <a:t>Share — copy and redistribute the material in any medium or format </a:t>
            </a:r>
            <a:endParaRPr lang="de-DE" dirty="0"/>
          </a:p>
          <a:p>
            <a:pPr lvl="1"/>
            <a:r>
              <a:rPr lang="en-GB" dirty="0"/>
              <a:t>Adapt — remix, transform, and build upon the material </a:t>
            </a:r>
            <a:endParaRPr lang="de-DE" dirty="0"/>
          </a:p>
          <a:p>
            <a:r>
              <a:rPr lang="en-GB" sz="2100" dirty="0"/>
              <a:t>The licensor cannot revoke these freedoms as long as you follow the license terms.</a:t>
            </a:r>
            <a:endParaRPr lang="de-DE" sz="2100" dirty="0"/>
          </a:p>
          <a:p>
            <a:r>
              <a:rPr lang="en-GB" sz="2100" dirty="0"/>
              <a:t>Under the following terms:</a:t>
            </a:r>
            <a:endParaRPr lang="de-DE" sz="2100" dirty="0"/>
          </a:p>
          <a:p>
            <a:pPr lvl="1"/>
            <a:r>
              <a:rPr lang="en-GB" dirty="0"/>
              <a:t>Attribution — You must give </a:t>
            </a:r>
            <a:r>
              <a:rPr lang="en-GB" dirty="0">
                <a:hlinkClick r:id="rId2"/>
              </a:rPr>
              <a:t>appropriate credit</a:t>
            </a:r>
            <a:r>
              <a:rPr lang="en-GB" dirty="0"/>
              <a:t>, provide a link to the license, and </a:t>
            </a:r>
            <a:r>
              <a:rPr lang="en-GB" dirty="0">
                <a:hlinkClick r:id="rId2"/>
              </a:rPr>
              <a:t>indicate if changes were made</a:t>
            </a:r>
            <a:r>
              <a:rPr lang="en-GB" dirty="0"/>
              <a:t>. You may do so in any reasonable manner, but not in any way that suggests the licensor endorses you or your use. </a:t>
            </a:r>
            <a:endParaRPr lang="de-DE" dirty="0"/>
          </a:p>
          <a:p>
            <a:pPr lvl="1"/>
            <a:r>
              <a:rPr lang="en-GB" dirty="0" err="1"/>
              <a:t>NonCommercial</a:t>
            </a:r>
            <a:r>
              <a:rPr lang="en-GB" dirty="0"/>
              <a:t> — You may not use the material for </a:t>
            </a:r>
            <a:r>
              <a:rPr lang="en-GB" dirty="0">
                <a:hlinkClick r:id="rId2"/>
              </a:rPr>
              <a:t>commercial purposes</a:t>
            </a:r>
            <a:r>
              <a:rPr lang="en-GB" dirty="0"/>
              <a:t>. </a:t>
            </a:r>
            <a:endParaRPr lang="de-DE" dirty="0"/>
          </a:p>
          <a:p>
            <a:pPr lvl="1"/>
            <a:r>
              <a:rPr lang="en-GB" dirty="0"/>
              <a:t>No additional restrictions — You may not apply legal terms or </a:t>
            </a:r>
            <a:r>
              <a:rPr lang="en-GB" dirty="0">
                <a:hlinkClick r:id="rId2"/>
              </a:rPr>
              <a:t>technological measures</a:t>
            </a:r>
            <a:r>
              <a:rPr lang="en-GB" dirty="0"/>
              <a:t> that legally restrict others from doing anything the license permits. </a:t>
            </a:r>
            <a:endParaRPr lang="de-DE" dirty="0"/>
          </a:p>
        </p:txBody>
      </p:sp>
    </p:spTree>
    <p:extLst>
      <p:ext uri="{BB962C8B-B14F-4D97-AF65-F5344CB8AC3E}">
        <p14:creationId xmlns:p14="http://schemas.microsoft.com/office/powerpoint/2010/main" val="418786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E7F-2826-48BD-906D-9FECF9DCE9E1}"/>
              </a:ext>
            </a:extLst>
          </p:cNvPr>
          <p:cNvSpPr>
            <a:spLocks noGrp="1"/>
          </p:cNvSpPr>
          <p:nvPr>
            <p:ph type="title"/>
          </p:nvPr>
        </p:nvSpPr>
        <p:spPr>
          <a:ln w="38100">
            <a:noFill/>
          </a:ln>
        </p:spPr>
        <p:txBody>
          <a:bodyPr/>
          <a:lstStyle/>
          <a:p>
            <a:r>
              <a:rPr lang="en-GB" dirty="0"/>
              <a:t>NanoHarmony – The project</a:t>
            </a:r>
          </a:p>
        </p:txBody>
      </p:sp>
      <p:sp>
        <p:nvSpPr>
          <p:cNvPr id="4" name="Footer Placeholder 3">
            <a:extLst>
              <a:ext uri="{FF2B5EF4-FFF2-40B4-BE49-F238E27FC236}">
                <a16:creationId xmlns:a16="http://schemas.microsoft.com/office/drawing/2014/main" id="{B6A3ED39-EE1E-4A92-A748-FDB1738D7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From science to standards and harmonised OECD Test Guidelines</a:t>
            </a:r>
          </a:p>
        </p:txBody>
      </p:sp>
      <p:pic>
        <p:nvPicPr>
          <p:cNvPr id="7" name="Grafik 6">
            <a:extLst>
              <a:ext uri="{FF2B5EF4-FFF2-40B4-BE49-F238E27FC236}">
                <a16:creationId xmlns:a16="http://schemas.microsoft.com/office/drawing/2014/main" id="{04FF194A-A83E-4A33-8C38-CBACBB9FC2F0}"/>
              </a:ext>
            </a:extLst>
          </p:cNvPr>
          <p:cNvPicPr>
            <a:picLocks noChangeAspect="1"/>
          </p:cNvPicPr>
          <p:nvPr/>
        </p:nvPicPr>
        <p:blipFill>
          <a:blip r:embed="rId3"/>
          <a:stretch>
            <a:fillRect/>
          </a:stretch>
        </p:blipFill>
        <p:spPr>
          <a:xfrm>
            <a:off x="3835084" y="5900126"/>
            <a:ext cx="767214" cy="288000"/>
          </a:xfrm>
          <a:prstGeom prst="rect">
            <a:avLst/>
          </a:prstGeom>
        </p:spPr>
      </p:pic>
      <p:pic>
        <p:nvPicPr>
          <p:cNvPr id="8" name="Grafik 7">
            <a:extLst>
              <a:ext uri="{FF2B5EF4-FFF2-40B4-BE49-F238E27FC236}">
                <a16:creationId xmlns:a16="http://schemas.microsoft.com/office/drawing/2014/main" id="{BAE8C9C8-6479-47B9-B727-6D10802A9834}"/>
              </a:ext>
            </a:extLst>
          </p:cNvPr>
          <p:cNvPicPr>
            <a:picLocks noChangeAspect="1"/>
          </p:cNvPicPr>
          <p:nvPr/>
        </p:nvPicPr>
        <p:blipFill>
          <a:blip r:embed="rId4"/>
          <a:stretch>
            <a:fillRect/>
          </a:stretch>
        </p:blipFill>
        <p:spPr>
          <a:xfrm>
            <a:off x="4725056" y="5900126"/>
            <a:ext cx="671999" cy="288000"/>
          </a:xfrm>
          <a:prstGeom prst="rect">
            <a:avLst/>
          </a:prstGeom>
        </p:spPr>
      </p:pic>
      <p:pic>
        <p:nvPicPr>
          <p:cNvPr id="9" name="Grafik 8">
            <a:extLst>
              <a:ext uri="{FF2B5EF4-FFF2-40B4-BE49-F238E27FC236}">
                <a16:creationId xmlns:a16="http://schemas.microsoft.com/office/drawing/2014/main" id="{E4E42A39-5970-4D94-AC96-CC5B6D1C69CF}"/>
              </a:ext>
            </a:extLst>
          </p:cNvPr>
          <p:cNvPicPr>
            <a:picLocks noChangeAspect="1"/>
          </p:cNvPicPr>
          <p:nvPr/>
        </p:nvPicPr>
        <p:blipFill>
          <a:blip r:embed="rId5"/>
          <a:stretch>
            <a:fillRect/>
          </a:stretch>
        </p:blipFill>
        <p:spPr>
          <a:xfrm>
            <a:off x="6628842" y="5900126"/>
            <a:ext cx="833454" cy="288000"/>
          </a:xfrm>
          <a:prstGeom prst="rect">
            <a:avLst/>
          </a:prstGeom>
        </p:spPr>
      </p:pic>
      <p:pic>
        <p:nvPicPr>
          <p:cNvPr id="10" name="Grafik 9">
            <a:extLst>
              <a:ext uri="{FF2B5EF4-FFF2-40B4-BE49-F238E27FC236}">
                <a16:creationId xmlns:a16="http://schemas.microsoft.com/office/drawing/2014/main" id="{4A96A1EC-9071-4A9E-953F-019F74AFE321}"/>
              </a:ext>
            </a:extLst>
          </p:cNvPr>
          <p:cNvPicPr>
            <a:picLocks noChangeAspect="1"/>
          </p:cNvPicPr>
          <p:nvPr/>
        </p:nvPicPr>
        <p:blipFill>
          <a:blip r:embed="rId6"/>
          <a:stretch>
            <a:fillRect/>
          </a:stretch>
        </p:blipFill>
        <p:spPr>
          <a:xfrm>
            <a:off x="8986567" y="5900126"/>
            <a:ext cx="561689" cy="288000"/>
          </a:xfrm>
          <a:prstGeom prst="rect">
            <a:avLst/>
          </a:prstGeom>
        </p:spPr>
      </p:pic>
      <p:pic>
        <p:nvPicPr>
          <p:cNvPr id="11" name="Grafik 10">
            <a:extLst>
              <a:ext uri="{FF2B5EF4-FFF2-40B4-BE49-F238E27FC236}">
                <a16:creationId xmlns:a16="http://schemas.microsoft.com/office/drawing/2014/main" id="{5BE96537-8B4A-4586-8E65-D3C20F2DD9D0}"/>
              </a:ext>
            </a:extLst>
          </p:cNvPr>
          <p:cNvPicPr>
            <a:picLocks noChangeAspect="1"/>
          </p:cNvPicPr>
          <p:nvPr/>
        </p:nvPicPr>
        <p:blipFill>
          <a:blip r:embed="rId7"/>
          <a:stretch>
            <a:fillRect/>
          </a:stretch>
        </p:blipFill>
        <p:spPr>
          <a:xfrm>
            <a:off x="6218084" y="5900126"/>
            <a:ext cx="288000" cy="288000"/>
          </a:xfrm>
          <a:prstGeom prst="rect">
            <a:avLst/>
          </a:prstGeom>
        </p:spPr>
      </p:pic>
      <p:pic>
        <p:nvPicPr>
          <p:cNvPr id="12" name="Grafik 11">
            <a:extLst>
              <a:ext uri="{FF2B5EF4-FFF2-40B4-BE49-F238E27FC236}">
                <a16:creationId xmlns:a16="http://schemas.microsoft.com/office/drawing/2014/main" id="{54FCE944-27FE-41B9-AB39-FF1F02B3871C}"/>
              </a:ext>
            </a:extLst>
          </p:cNvPr>
          <p:cNvPicPr>
            <a:picLocks noChangeAspect="1"/>
          </p:cNvPicPr>
          <p:nvPr/>
        </p:nvPicPr>
        <p:blipFill>
          <a:blip r:embed="rId8"/>
          <a:stretch>
            <a:fillRect/>
          </a:stretch>
        </p:blipFill>
        <p:spPr>
          <a:xfrm>
            <a:off x="7585054" y="5900126"/>
            <a:ext cx="384495" cy="288000"/>
          </a:xfrm>
          <a:prstGeom prst="rect">
            <a:avLst/>
          </a:prstGeom>
        </p:spPr>
      </p:pic>
      <p:pic>
        <p:nvPicPr>
          <p:cNvPr id="13" name="Grafik 12">
            <a:extLst>
              <a:ext uri="{FF2B5EF4-FFF2-40B4-BE49-F238E27FC236}">
                <a16:creationId xmlns:a16="http://schemas.microsoft.com/office/drawing/2014/main" id="{2ED3EF4E-29D7-4C5F-9A1F-E2819244EACB}"/>
              </a:ext>
            </a:extLst>
          </p:cNvPr>
          <p:cNvPicPr>
            <a:picLocks noChangeAspect="1"/>
          </p:cNvPicPr>
          <p:nvPr/>
        </p:nvPicPr>
        <p:blipFill>
          <a:blip r:embed="rId9"/>
          <a:stretch>
            <a:fillRect/>
          </a:stretch>
        </p:blipFill>
        <p:spPr>
          <a:xfrm>
            <a:off x="8092307" y="5900126"/>
            <a:ext cx="771502" cy="288000"/>
          </a:xfrm>
          <a:prstGeom prst="rect">
            <a:avLst/>
          </a:prstGeom>
        </p:spPr>
      </p:pic>
      <p:pic>
        <p:nvPicPr>
          <p:cNvPr id="14" name="Grafik 13">
            <a:extLst>
              <a:ext uri="{FF2B5EF4-FFF2-40B4-BE49-F238E27FC236}">
                <a16:creationId xmlns:a16="http://schemas.microsoft.com/office/drawing/2014/main" id="{55244633-D1B9-4460-8867-136BE378035B}"/>
              </a:ext>
            </a:extLst>
          </p:cNvPr>
          <p:cNvPicPr>
            <a:picLocks noChangeAspect="1"/>
          </p:cNvPicPr>
          <p:nvPr/>
        </p:nvPicPr>
        <p:blipFill>
          <a:blip r:embed="rId10"/>
          <a:stretch>
            <a:fillRect/>
          </a:stretch>
        </p:blipFill>
        <p:spPr>
          <a:xfrm>
            <a:off x="304350" y="5900126"/>
            <a:ext cx="1367999" cy="288000"/>
          </a:xfrm>
          <a:prstGeom prst="rect">
            <a:avLst/>
          </a:prstGeom>
        </p:spPr>
      </p:pic>
      <p:pic>
        <p:nvPicPr>
          <p:cNvPr id="15" name="Grafik 14">
            <a:extLst>
              <a:ext uri="{FF2B5EF4-FFF2-40B4-BE49-F238E27FC236}">
                <a16:creationId xmlns:a16="http://schemas.microsoft.com/office/drawing/2014/main" id="{2AEDF226-F927-4063-B125-5DDE0A1162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838" y="5900126"/>
            <a:ext cx="1076488" cy="288000"/>
          </a:xfrm>
          <a:prstGeom prst="rect">
            <a:avLst/>
          </a:prstGeom>
          <a:noFill/>
        </p:spPr>
      </p:pic>
      <p:pic>
        <p:nvPicPr>
          <p:cNvPr id="16" name="Grafik 15">
            <a:extLst>
              <a:ext uri="{FF2B5EF4-FFF2-40B4-BE49-F238E27FC236}">
                <a16:creationId xmlns:a16="http://schemas.microsoft.com/office/drawing/2014/main" id="{B63D31A4-A8F4-4CC9-83F3-372B6C34D7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1014" y="5900126"/>
            <a:ext cx="429850" cy="288000"/>
          </a:xfrm>
          <a:prstGeom prst="rect">
            <a:avLst/>
          </a:prstGeom>
        </p:spPr>
      </p:pic>
      <p:pic>
        <p:nvPicPr>
          <p:cNvPr id="17" name="Grafik 16">
            <a:extLst>
              <a:ext uri="{FF2B5EF4-FFF2-40B4-BE49-F238E27FC236}">
                <a16:creationId xmlns:a16="http://schemas.microsoft.com/office/drawing/2014/main" id="{8285FA3E-6B94-4D25-A040-BC21281D8B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3622" y="5900126"/>
            <a:ext cx="272018" cy="288000"/>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43B32A46-1E21-4AE4-AEFE-E017C92DB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9813" y="5900126"/>
            <a:ext cx="575513" cy="288000"/>
          </a:xfrm>
          <a:prstGeom prst="rect">
            <a:avLst/>
          </a:prstGeom>
        </p:spPr>
      </p:pic>
      <p:pic>
        <p:nvPicPr>
          <p:cNvPr id="19" name="Grafik 19">
            <a:extLst>
              <a:ext uri="{FF2B5EF4-FFF2-40B4-BE49-F238E27FC236}">
                <a16:creationId xmlns:a16="http://schemas.microsoft.com/office/drawing/2014/main" id="{86BCCED6-094C-4ACE-B440-521840CC3263}"/>
              </a:ext>
            </a:extLst>
          </p:cNvPr>
          <p:cNvPicPr>
            <a:picLocks noChangeAspect="1"/>
          </p:cNvPicPr>
          <p:nvPr/>
        </p:nvPicPr>
        <p:blipFill>
          <a:blip r:embed="rId15"/>
          <a:stretch>
            <a:fillRect/>
          </a:stretch>
        </p:blipFill>
        <p:spPr>
          <a:xfrm>
            <a:off x="1795107" y="5900126"/>
            <a:ext cx="717973" cy="288000"/>
          </a:xfrm>
          <a:prstGeom prst="rect">
            <a:avLst/>
          </a:prstGeom>
        </p:spPr>
      </p:pic>
      <p:sp>
        <p:nvSpPr>
          <p:cNvPr id="20" name="Textfeld 20">
            <a:extLst>
              <a:ext uri="{FF2B5EF4-FFF2-40B4-BE49-F238E27FC236}">
                <a16:creationId xmlns:a16="http://schemas.microsoft.com/office/drawing/2014/main" id="{95DCC9BD-7E5F-43AE-9AE2-62F4CC144696}"/>
              </a:ext>
            </a:extLst>
          </p:cNvPr>
          <p:cNvSpPr txBox="1"/>
          <p:nvPr/>
        </p:nvSpPr>
        <p:spPr>
          <a:xfrm>
            <a:off x="10618396" y="5997886"/>
            <a:ext cx="1269254" cy="190240"/>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1B3E8"/>
                </a:solidFill>
                <a:effectLst/>
                <a:uLnTx/>
                <a:uFillTx/>
                <a:latin typeface="Calibri" panose="020F0502020204030204"/>
                <a:ea typeface="+mn-ea"/>
                <a:cs typeface="+mn-cs"/>
              </a:rPr>
              <a:t>+ 18 int. assoc. partners</a:t>
            </a:r>
          </a:p>
        </p:txBody>
      </p:sp>
      <p:sp>
        <p:nvSpPr>
          <p:cNvPr id="21" name="Freihandform 20">
            <a:extLst>
              <a:ext uri="{FF2B5EF4-FFF2-40B4-BE49-F238E27FC236}">
                <a16:creationId xmlns:a16="http://schemas.microsoft.com/office/drawing/2014/main" id="{EE2CC577-C782-4AA8-B7B0-BDE2E06C376B}"/>
              </a:ext>
            </a:extLst>
          </p:cNvPr>
          <p:cNvSpPr/>
          <p:nvPr/>
        </p:nvSpPr>
        <p:spPr>
          <a:xfrm>
            <a:off x="304350" y="2850257"/>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Formation of a network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interact with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relevant stakeholders </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ihandform 21">
            <a:extLst>
              <a:ext uri="{FF2B5EF4-FFF2-40B4-BE49-F238E27FC236}">
                <a16:creationId xmlns:a16="http://schemas.microsoft.com/office/drawing/2014/main" id="{39001209-F1F2-4CD3-9886-8284B9317146}"/>
              </a:ext>
            </a:extLst>
          </p:cNvPr>
          <p:cNvSpPr/>
          <p:nvPr/>
        </p:nvSpPr>
        <p:spPr>
          <a:xfrm>
            <a:off x="304350" y="4369613"/>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a structure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translate science into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test methods used in regulation</a:t>
            </a:r>
            <a:endParaRPr kumimoji="0" lang="en-GB"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Freihandform 19">
            <a:extLst>
              <a:ext uri="{FF2B5EF4-FFF2-40B4-BE49-F238E27FC236}">
                <a16:creationId xmlns:a16="http://schemas.microsoft.com/office/drawing/2014/main" id="{CD84FD5D-5EE8-406D-A68D-11BAD6A5D7EA}"/>
              </a:ext>
            </a:extLst>
          </p:cNvPr>
          <p:cNvSpPr/>
          <p:nvPr/>
        </p:nvSpPr>
        <p:spPr>
          <a:xfrm>
            <a:off x="304350" y="1330901"/>
            <a:ext cx="4158320" cy="1440000"/>
          </a:xfrm>
          <a:custGeom>
            <a:avLst/>
            <a:gdLst>
              <a:gd name="connsiteX0" fmla="*/ 0 w 1848541"/>
              <a:gd name="connsiteY0" fmla="*/ 214443 h 1286631"/>
              <a:gd name="connsiteX1" fmla="*/ 214443 w 1848541"/>
              <a:gd name="connsiteY1" fmla="*/ 0 h 1286631"/>
              <a:gd name="connsiteX2" fmla="*/ 1634098 w 1848541"/>
              <a:gd name="connsiteY2" fmla="*/ 0 h 1286631"/>
              <a:gd name="connsiteX3" fmla="*/ 1848541 w 1848541"/>
              <a:gd name="connsiteY3" fmla="*/ 214443 h 1286631"/>
              <a:gd name="connsiteX4" fmla="*/ 1848541 w 1848541"/>
              <a:gd name="connsiteY4" fmla="*/ 1072188 h 1286631"/>
              <a:gd name="connsiteX5" fmla="*/ 1634098 w 1848541"/>
              <a:gd name="connsiteY5" fmla="*/ 1286631 h 1286631"/>
              <a:gd name="connsiteX6" fmla="*/ 214443 w 1848541"/>
              <a:gd name="connsiteY6" fmla="*/ 1286631 h 1286631"/>
              <a:gd name="connsiteX7" fmla="*/ 0 w 1848541"/>
              <a:gd name="connsiteY7" fmla="*/ 1072188 h 1286631"/>
              <a:gd name="connsiteX8" fmla="*/ 0 w 1848541"/>
              <a:gd name="connsiteY8" fmla="*/ 214443 h 12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1286631">
                <a:moveTo>
                  <a:pt x="0" y="214443"/>
                </a:moveTo>
                <a:cubicBezTo>
                  <a:pt x="0" y="96009"/>
                  <a:pt x="96009" y="0"/>
                  <a:pt x="214443" y="0"/>
                </a:cubicBezTo>
                <a:lnTo>
                  <a:pt x="1634098" y="0"/>
                </a:lnTo>
                <a:cubicBezTo>
                  <a:pt x="1752532" y="0"/>
                  <a:pt x="1848541" y="96009"/>
                  <a:pt x="1848541" y="214443"/>
                </a:cubicBezTo>
                <a:lnTo>
                  <a:pt x="1848541" y="1072188"/>
                </a:lnTo>
                <a:cubicBezTo>
                  <a:pt x="1848541" y="1190622"/>
                  <a:pt x="1752532" y="1286631"/>
                  <a:pt x="1634098" y="1286631"/>
                </a:cubicBezTo>
                <a:lnTo>
                  <a:pt x="214443" y="1286631"/>
                </a:lnTo>
                <a:cubicBezTo>
                  <a:pt x="96009" y="1286631"/>
                  <a:pt x="0" y="1190622"/>
                  <a:pt x="0" y="1072188"/>
                </a:cubicBezTo>
                <a:lnTo>
                  <a:pt x="0" y="214443"/>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81396" tIns="64251" rIns="81396" bIns="64251" numCol="1" spcCol="1270" anchor="ctr" anchorCtr="1">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Develop and validate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Test Methods for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OECD TGs/GDs</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Pfeil: Chevron 13">
            <a:extLst>
              <a:ext uri="{FF2B5EF4-FFF2-40B4-BE49-F238E27FC236}">
                <a16:creationId xmlns:a16="http://schemas.microsoft.com/office/drawing/2014/main" id="{072D5BD0-F9DC-4B9B-9B48-D3C32BB7DA22}"/>
              </a:ext>
            </a:extLst>
          </p:cNvPr>
          <p:cNvSpPr/>
          <p:nvPr/>
        </p:nvSpPr>
        <p:spPr>
          <a:xfrm>
            <a:off x="5228934" y="1330901"/>
            <a:ext cx="1342094" cy="4478712"/>
          </a:xfrm>
          <a:prstGeom prst="chevron">
            <a:avLst>
              <a:gd name="adj" fmla="val 79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feld 28">
            <a:extLst>
              <a:ext uri="{FF2B5EF4-FFF2-40B4-BE49-F238E27FC236}">
                <a16:creationId xmlns:a16="http://schemas.microsoft.com/office/drawing/2014/main" id="{4FF58C81-133B-490E-869C-99EF317EC88A}"/>
              </a:ext>
            </a:extLst>
          </p:cNvPr>
          <p:cNvSpPr txBox="1"/>
          <p:nvPr/>
        </p:nvSpPr>
        <p:spPr>
          <a:xfrm>
            <a:off x="6724692" y="1474204"/>
            <a:ext cx="34696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rPr>
              <a:t>The NanoHarmony legacy</a:t>
            </a:r>
            <a:endParaRPr kumimoji="0" lang="en-GB" sz="2400" b="0"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endParaRPr>
          </a:p>
        </p:txBody>
      </p:sp>
      <p:sp>
        <p:nvSpPr>
          <p:cNvPr id="25" name="Sechseck 27">
            <a:extLst>
              <a:ext uri="{FF2B5EF4-FFF2-40B4-BE49-F238E27FC236}">
                <a16:creationId xmlns:a16="http://schemas.microsoft.com/office/drawing/2014/main" id="{256D9180-FDD5-402B-B00F-3CA3B7C4753C}"/>
              </a:ext>
            </a:extLst>
          </p:cNvPr>
          <p:cNvSpPr>
            <a:spLocks noChangeAspect="1"/>
          </p:cNvSpPr>
          <p:nvPr/>
        </p:nvSpPr>
        <p:spPr>
          <a:xfrm>
            <a:off x="10138050" y="1474204"/>
            <a:ext cx="1749600" cy="1490400"/>
          </a:xfrm>
          <a:prstGeom prst="hexagon">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White Paper</a:t>
            </a:r>
          </a:p>
        </p:txBody>
      </p:sp>
      <p:sp>
        <p:nvSpPr>
          <p:cNvPr id="27" name="Sechseck 29">
            <a:extLst>
              <a:ext uri="{FF2B5EF4-FFF2-40B4-BE49-F238E27FC236}">
                <a16:creationId xmlns:a16="http://schemas.microsoft.com/office/drawing/2014/main" id="{F6F74D88-3473-4A0B-8633-0625116E954E}"/>
              </a:ext>
            </a:extLst>
          </p:cNvPr>
          <p:cNvSpPr>
            <a:spLocks noChangeAspect="1"/>
          </p:cNvSpPr>
          <p:nvPr/>
        </p:nvSpPr>
        <p:spPr>
          <a:xfrm>
            <a:off x="10138050" y="2983814"/>
            <a:ext cx="1749600" cy="149040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TGs and GDs for NMs</a:t>
            </a:r>
          </a:p>
        </p:txBody>
      </p:sp>
      <p:sp>
        <p:nvSpPr>
          <p:cNvPr id="28" name="Sechseck 31">
            <a:extLst>
              <a:ext uri="{FF2B5EF4-FFF2-40B4-BE49-F238E27FC236}">
                <a16:creationId xmlns:a16="http://schemas.microsoft.com/office/drawing/2014/main" id="{AEABF232-F282-406C-BFF5-22173C1A01AD}"/>
              </a:ext>
            </a:extLst>
          </p:cNvPr>
          <p:cNvSpPr>
            <a:spLocks noChangeAspect="1"/>
          </p:cNvSpPr>
          <p:nvPr/>
        </p:nvSpPr>
        <p:spPr>
          <a:xfrm>
            <a:off x="8738662" y="2231765"/>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Training Material</a:t>
            </a:r>
          </a:p>
        </p:txBody>
      </p:sp>
      <p:sp>
        <p:nvSpPr>
          <p:cNvPr id="29" name="Sechseck 32">
            <a:extLst>
              <a:ext uri="{FF2B5EF4-FFF2-40B4-BE49-F238E27FC236}">
                <a16:creationId xmlns:a16="http://schemas.microsoft.com/office/drawing/2014/main" id="{AFC34822-0D21-47E3-8BAF-A2829162C15D}"/>
              </a:ext>
            </a:extLst>
          </p:cNvPr>
          <p:cNvSpPr>
            <a:spLocks noChangeAspect="1"/>
          </p:cNvSpPr>
          <p:nvPr/>
        </p:nvSpPr>
        <p:spPr>
          <a:xfrm>
            <a:off x="8738662" y="3736961"/>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Process Mentor</a:t>
            </a:r>
          </a:p>
        </p:txBody>
      </p:sp>
      <p:sp>
        <p:nvSpPr>
          <p:cNvPr id="30" name="Sechseck 33">
            <a:extLst>
              <a:ext uri="{FF2B5EF4-FFF2-40B4-BE49-F238E27FC236}">
                <a16:creationId xmlns:a16="http://schemas.microsoft.com/office/drawing/2014/main" id="{27A71C2A-0433-4671-B7A9-9E2C6639A15F}"/>
              </a:ext>
            </a:extLst>
          </p:cNvPr>
          <p:cNvSpPr>
            <a:spLocks noChangeAspect="1"/>
          </p:cNvSpPr>
          <p:nvPr/>
        </p:nvSpPr>
        <p:spPr>
          <a:xfrm>
            <a:off x="7337292" y="2983814"/>
            <a:ext cx="1749600" cy="14904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Regular Online Workshops</a:t>
            </a:r>
          </a:p>
        </p:txBody>
      </p:sp>
      <p:sp>
        <p:nvSpPr>
          <p:cNvPr id="3" name="Textfeld 2"/>
          <p:cNvSpPr txBox="1"/>
          <p:nvPr/>
        </p:nvSpPr>
        <p:spPr>
          <a:xfrm>
            <a:off x="9402637" y="5387592"/>
            <a:ext cx="2485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a:t>
            </a:r>
            <a:r>
              <a:rPr kumimoji="0" lang="en-GB"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nanoharmony.eu</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10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NanoHarmony Training: From science to standards and harmonised OECD Test Guidelines</a:t>
            </a:r>
          </a:p>
        </p:txBody>
      </p:sp>
      <p:sp>
        <p:nvSpPr>
          <p:cNvPr id="3" name="Inhaltsplatzhalter 2"/>
          <p:cNvSpPr>
            <a:spLocks noGrp="1"/>
          </p:cNvSpPr>
          <p:nvPr>
            <p:ph idx="4294967295"/>
          </p:nvPr>
        </p:nvSpPr>
        <p:spPr>
          <a:xfrm>
            <a:off x="304350" y="1358900"/>
            <a:ext cx="11487600" cy="4860925"/>
          </a:xfrm>
        </p:spPr>
        <p:txBody>
          <a:bodyPr>
            <a:noAutofit/>
          </a:bodyPr>
          <a:lstStyle/>
          <a:p>
            <a:pPr marL="0" indent="0">
              <a:spcBef>
                <a:spcPts val="0"/>
              </a:spcBef>
              <a:spcAft>
                <a:spcPts val="600"/>
              </a:spcAft>
              <a:buNone/>
            </a:pPr>
            <a:r>
              <a:rPr lang="en-GB" sz="1400" dirty="0"/>
              <a:t>This set of slides provides a low-level entry into the topic of standards and harmonised OECD Test Guidelines and how science can contribute to this. The training set provides essential information on the topics of harmonisation of test methods, OECD and its relevant committees and documents, and the process of OECD Test Guideline development. To facilitate the use of these slides for teaching purposes, additional information is added in the notes pages.</a:t>
            </a:r>
          </a:p>
          <a:p>
            <a:pPr marL="0" indent="0">
              <a:spcBef>
                <a:spcPts val="0"/>
              </a:spcBef>
              <a:spcAft>
                <a:spcPts val="600"/>
              </a:spcAft>
              <a:buNone/>
            </a:pPr>
            <a:r>
              <a:rPr lang="en-GB" sz="1400" dirty="0"/>
              <a:t>This material was developed mid-2023.</a:t>
            </a:r>
            <a:endParaRPr lang="en-GB" sz="1400" dirty="0">
              <a:solidFill>
                <a:srgbClr val="FF3399"/>
              </a:solidFill>
            </a:endParaRPr>
          </a:p>
          <a:p>
            <a:pPr marL="0" indent="0">
              <a:spcBef>
                <a:spcPts val="0"/>
              </a:spcBef>
              <a:spcAft>
                <a:spcPts val="600"/>
              </a:spcAft>
              <a:buNone/>
            </a:pPr>
            <a:r>
              <a:rPr lang="en-GB" sz="1400" dirty="0"/>
              <a:t>The Training Material is divided into 4 different modules, each focussing on a specific topic:</a:t>
            </a:r>
          </a:p>
          <a:p>
            <a:pPr marL="457200" indent="-457200">
              <a:lnSpc>
                <a:spcPct val="100000"/>
              </a:lnSpc>
              <a:spcBef>
                <a:spcPts val="0"/>
              </a:spcBef>
              <a:buFont typeface="+mj-lt"/>
              <a:buAutoNum type="arabicPeriod"/>
            </a:pPr>
            <a:r>
              <a:rPr lang="en-GB" sz="1400" b="1" dirty="0">
                <a:solidFill>
                  <a:schemeClr val="accent3"/>
                </a:solidFill>
              </a:rPr>
              <a:t>Importance of standardised and harmonised test methods</a:t>
            </a:r>
            <a:br>
              <a:rPr lang="en-GB" sz="1400" b="1" dirty="0">
                <a:solidFill>
                  <a:schemeClr val="accent3"/>
                </a:solidFill>
              </a:rPr>
            </a:br>
            <a:r>
              <a:rPr lang="en-GB" sz="1400" dirty="0"/>
              <a:t>What are harmonised test methods, why are they relevant and what are resulting benefits?</a:t>
            </a:r>
            <a:br>
              <a:rPr lang="en-GB" sz="1400" dirty="0"/>
            </a:br>
            <a:r>
              <a:rPr lang="en-GB" sz="1400" dirty="0"/>
              <a:t>How can my science contribute to an OECD Test Guideline?</a:t>
            </a:r>
            <a:br>
              <a:rPr lang="en-GB" sz="1400" b="1" dirty="0">
                <a:solidFill>
                  <a:srgbClr val="6EC553"/>
                </a:solidFill>
              </a:rPr>
            </a:br>
            <a:r>
              <a:rPr lang="en-GB" sz="1400" dirty="0"/>
              <a:t>How are standards and harmonised test methods used?</a:t>
            </a:r>
            <a:br>
              <a:rPr lang="en-GB" sz="1400" b="1" dirty="0">
                <a:solidFill>
                  <a:srgbClr val="6EC553"/>
                </a:solidFill>
              </a:rPr>
            </a:br>
            <a:r>
              <a:rPr lang="en-GB" sz="1400" dirty="0"/>
              <a:t>How does OECD fit in with other standardisation activities?</a:t>
            </a:r>
          </a:p>
          <a:p>
            <a:pPr marL="457200" indent="-457200">
              <a:lnSpc>
                <a:spcPct val="100000"/>
              </a:lnSpc>
              <a:spcBef>
                <a:spcPts val="0"/>
              </a:spcBef>
              <a:buFont typeface="+mj-lt"/>
              <a:buAutoNum type="arabicPeriod"/>
            </a:pPr>
            <a:r>
              <a:rPr lang="en-GB" sz="1400" b="1" dirty="0">
                <a:solidFill>
                  <a:schemeClr val="accent1"/>
                </a:solidFill>
              </a:rPr>
              <a:t>The OECD and its relevant committees</a:t>
            </a:r>
            <a:br>
              <a:rPr lang="en-GB" sz="1400" b="1" dirty="0">
                <a:solidFill>
                  <a:schemeClr val="accent1"/>
                </a:solidFill>
              </a:rPr>
            </a:br>
            <a:r>
              <a:rPr lang="en-GB" sz="1400" dirty="0"/>
              <a:t>What is the OECD and which committees are relevant?</a:t>
            </a:r>
            <a:br>
              <a:rPr lang="en-GB" sz="1400" dirty="0"/>
            </a:br>
            <a:r>
              <a:rPr lang="en-GB" sz="1400" dirty="0"/>
              <a:t>What is the political structure of the OECD?</a:t>
            </a:r>
            <a:br>
              <a:rPr lang="en-GB" sz="1400" dirty="0"/>
            </a:br>
            <a:r>
              <a:rPr lang="en-GB" sz="1400" dirty="0"/>
              <a:t>Who are National Coordinators?</a:t>
            </a:r>
            <a:endParaRPr lang="en-GB" sz="1400" b="1" dirty="0">
              <a:solidFill>
                <a:srgbClr val="10CF9B"/>
              </a:solidFill>
            </a:endParaRPr>
          </a:p>
          <a:p>
            <a:pPr marL="457200" lvl="0" indent="-457200">
              <a:lnSpc>
                <a:spcPct val="100000"/>
              </a:lnSpc>
              <a:spcBef>
                <a:spcPts val="0"/>
              </a:spcBef>
              <a:buFont typeface="+mj-lt"/>
              <a:buAutoNum type="arabicPeriod"/>
            </a:pPr>
            <a:r>
              <a:rPr lang="en-GB" sz="1400" b="1" dirty="0">
                <a:solidFill>
                  <a:schemeClr val="accent1">
                    <a:lumMod val="75000"/>
                  </a:schemeClr>
                </a:solidFill>
              </a:rPr>
              <a:t>The different documents in the OECD Test Guidelines Programme </a:t>
            </a:r>
            <a:br>
              <a:rPr lang="en-GB" sz="1400" b="1" dirty="0">
                <a:solidFill>
                  <a:schemeClr val="accent1">
                    <a:lumMod val="75000"/>
                  </a:schemeClr>
                </a:solidFill>
              </a:rPr>
            </a:br>
            <a:r>
              <a:rPr lang="en-GB" sz="1400" dirty="0"/>
              <a:t>What are the different OECD documents? </a:t>
            </a:r>
            <a:br>
              <a:rPr lang="en-GB" sz="1400" dirty="0"/>
            </a:br>
            <a:r>
              <a:rPr lang="en-GB" sz="1400" dirty="0"/>
              <a:t>What are advantages of getting involved in their development?</a:t>
            </a:r>
            <a:endParaRPr lang="en-GB" sz="1400" b="1" dirty="0">
              <a:solidFill>
                <a:srgbClr val="0ABFC8"/>
              </a:solidFill>
            </a:endParaRPr>
          </a:p>
          <a:p>
            <a:pPr marL="457200" indent="-457200">
              <a:lnSpc>
                <a:spcPct val="100000"/>
              </a:lnSpc>
              <a:spcBef>
                <a:spcPts val="0"/>
              </a:spcBef>
              <a:buFont typeface="+mj-lt"/>
              <a:buAutoNum type="arabicPeriod"/>
            </a:pPr>
            <a:r>
              <a:rPr lang="en-GB" sz="1400" b="1" dirty="0">
                <a:solidFill>
                  <a:schemeClr val="tx2"/>
                </a:solidFill>
              </a:rPr>
              <a:t>The process of development of OECD documents</a:t>
            </a:r>
            <a:br>
              <a:rPr lang="en-GB" sz="1400" b="1" dirty="0">
                <a:solidFill>
                  <a:schemeClr val="tx2"/>
                </a:solidFill>
              </a:rPr>
            </a:br>
            <a:r>
              <a:rPr lang="en-GB" sz="1400" dirty="0"/>
              <a:t>How is the OECD Test Guideline development process structured?</a:t>
            </a:r>
            <a:br>
              <a:rPr lang="en-GB" sz="1400" dirty="0"/>
            </a:br>
            <a:r>
              <a:rPr lang="en-GB" sz="1400" dirty="0"/>
              <a:t>Which stakeholders are involved in the development/revision/adaptation of OECD TG/GDs?</a:t>
            </a:r>
            <a:br>
              <a:rPr lang="en-GB" sz="1400" dirty="0"/>
            </a:br>
            <a:r>
              <a:rPr lang="en-GB" sz="1400" dirty="0"/>
              <a:t>How can stakeholders get engaged in the process?</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4" name="TextBox 3">
            <a:extLst>
              <a:ext uri="{FF2B5EF4-FFF2-40B4-BE49-F238E27FC236}">
                <a16:creationId xmlns:a16="http://schemas.microsoft.com/office/drawing/2014/main" id="{9611F281-F397-4D23-8EA0-98B0576978B4}"/>
              </a:ext>
            </a:extLst>
          </p:cNvPr>
          <p:cNvSpPr txBox="1"/>
          <p:nvPr/>
        </p:nvSpPr>
        <p:spPr>
          <a:xfrm>
            <a:off x="8172024" y="2825602"/>
            <a:ext cx="3619926" cy="2308324"/>
          </a:xfrm>
          <a:prstGeom prst="rect">
            <a:avLst/>
          </a:prstGeom>
          <a:no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Further, more detailed information on the different phases of the OECD process is provided by 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E2906C62-3CD0-4497-9F4F-548FCCCED1AB}"/>
              </a:ext>
            </a:extLst>
          </p:cNvPr>
          <p:cNvPicPr>
            <a:picLocks noChangeAspect="1"/>
          </p:cNvPicPr>
          <p:nvPr/>
        </p:nvPicPr>
        <p:blipFill>
          <a:blip r:embed="rId2"/>
          <a:stretch>
            <a:fillRect/>
          </a:stretch>
        </p:blipFill>
        <p:spPr>
          <a:xfrm>
            <a:off x="8934276" y="3804857"/>
            <a:ext cx="1943371" cy="638264"/>
          </a:xfrm>
          <a:prstGeom prst="rect">
            <a:avLst/>
          </a:prstGeom>
        </p:spPr>
      </p:pic>
      <p:sp>
        <p:nvSpPr>
          <p:cNvPr id="10" name="TextBox 9">
            <a:extLst>
              <a:ext uri="{FF2B5EF4-FFF2-40B4-BE49-F238E27FC236}">
                <a16:creationId xmlns:a16="http://schemas.microsoft.com/office/drawing/2014/main" id="{17D68B6A-F66D-8617-9DE3-A11FC4115A00}"/>
              </a:ext>
            </a:extLst>
          </p:cNvPr>
          <p:cNvSpPr txBox="1"/>
          <p:nvPr/>
        </p:nvSpPr>
        <p:spPr>
          <a:xfrm>
            <a:off x="8172024" y="4616453"/>
            <a:ext cx="3619926" cy="369332"/>
          </a:xfrm>
          <a:prstGeom prst="rect">
            <a:avLst/>
          </a:prstGeom>
          <a:noFill/>
        </p:spPr>
        <p:txBody>
          <a:bodyPr wrap="square" rtlCol="0">
            <a:spAutoFit/>
          </a:bodyPr>
          <a:lstStyle/>
          <a:p>
            <a:r>
              <a:rPr lang="en-GB" dirty="0">
                <a:solidFill>
                  <a:srgbClr val="FF0000"/>
                </a:solidFill>
                <a:hlinkClick r:id="rId3"/>
              </a:rPr>
              <a:t>www.testguideline-development.org</a:t>
            </a:r>
            <a:endParaRPr lang="en-GB" dirty="0">
              <a:solidFill>
                <a:srgbClr val="FF0000"/>
              </a:solidFill>
            </a:endParaRPr>
          </a:p>
        </p:txBody>
      </p:sp>
    </p:spTree>
    <p:extLst>
      <p:ext uri="{BB962C8B-B14F-4D97-AF65-F5344CB8AC3E}">
        <p14:creationId xmlns:p14="http://schemas.microsoft.com/office/powerpoint/2010/main" val="161697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6884" y="1449000"/>
            <a:ext cx="5958000" cy="1980000"/>
          </a:xfrm>
        </p:spPr>
        <p:txBody>
          <a:bodyPr/>
          <a:lstStyle/>
          <a:p>
            <a:r>
              <a:rPr lang="en-GB" sz="4800" dirty="0"/>
              <a:t>The OECD and its relevant committees</a:t>
            </a:r>
          </a:p>
        </p:txBody>
      </p:sp>
      <p:sp>
        <p:nvSpPr>
          <p:cNvPr id="6" name="Subtitle 5">
            <a:extLst>
              <a:ext uri="{FF2B5EF4-FFF2-40B4-BE49-F238E27FC236}">
                <a16:creationId xmlns:a16="http://schemas.microsoft.com/office/drawing/2014/main" id="{026CB323-7FC4-4561-857A-15A8663BDB44}"/>
              </a:ext>
            </a:extLst>
          </p:cNvPr>
          <p:cNvSpPr>
            <a:spLocks noGrp="1"/>
          </p:cNvSpPr>
          <p:nvPr>
            <p:ph type="subTitle" idx="4294967295"/>
          </p:nvPr>
        </p:nvSpPr>
        <p:spPr>
          <a:xfrm>
            <a:off x="305999" y="4324574"/>
            <a:ext cx="5948885" cy="2533425"/>
          </a:xfrm>
        </p:spPr>
        <p:txBody>
          <a:bodyPr/>
          <a:lstStyle/>
          <a:p>
            <a:pPr marL="0" indent="0" algn="ctr">
              <a:spcBef>
                <a:spcPts val="0"/>
              </a:spcBef>
              <a:buNone/>
            </a:pPr>
            <a:r>
              <a:rPr lang="en-GB" sz="4000" dirty="0">
                <a:solidFill>
                  <a:schemeClr val="bg1"/>
                </a:solidFill>
              </a:rPr>
              <a:t>Module 2</a:t>
            </a:r>
          </a:p>
          <a:p>
            <a:pPr marL="0" indent="0" algn="ctr">
              <a:spcBef>
                <a:spcPts val="0"/>
              </a:spcBef>
              <a:buNone/>
            </a:pPr>
            <a:endParaRPr lang="en-GB" sz="2800" dirty="0">
              <a:solidFill>
                <a:schemeClr val="bg1"/>
              </a:solidFill>
            </a:endParaRPr>
          </a:p>
          <a:p>
            <a:pPr marL="0" indent="0" algn="ctr">
              <a:spcBef>
                <a:spcPts val="0"/>
              </a:spcBef>
              <a:buNone/>
            </a:pPr>
            <a:r>
              <a:rPr lang="en-GB" sz="2800" dirty="0">
                <a:solidFill>
                  <a:schemeClr val="bg1"/>
                </a:solidFill>
              </a:rPr>
              <a:t>NanoHarmony Training:</a:t>
            </a:r>
            <a:br>
              <a:rPr lang="en-GB" sz="2800" dirty="0">
                <a:solidFill>
                  <a:schemeClr val="bg1"/>
                </a:solidFill>
              </a:rPr>
            </a:br>
            <a:r>
              <a:rPr lang="en-US" sz="2800" dirty="0">
                <a:solidFill>
                  <a:schemeClr val="bg1"/>
                </a:solidFill>
              </a:rPr>
              <a:t>From science to standards and </a:t>
            </a:r>
            <a:br>
              <a:rPr lang="en-US" sz="2800" dirty="0">
                <a:solidFill>
                  <a:schemeClr val="bg1"/>
                </a:solidFill>
              </a:rPr>
            </a:br>
            <a:r>
              <a:rPr lang="en-US" sz="2800" dirty="0" err="1">
                <a:solidFill>
                  <a:schemeClr val="bg1"/>
                </a:solidFill>
              </a:rPr>
              <a:t>harmonised</a:t>
            </a:r>
            <a:r>
              <a:rPr lang="en-US" sz="2800" dirty="0">
                <a:solidFill>
                  <a:schemeClr val="bg1"/>
                </a:solidFill>
              </a:rPr>
              <a:t> OECD Test Guidelines</a:t>
            </a:r>
            <a:endParaRPr lang="en-GB" sz="2800" dirty="0">
              <a:solidFill>
                <a:schemeClr val="bg1"/>
              </a:solidFill>
            </a:endParaRPr>
          </a:p>
        </p:txBody>
      </p:sp>
    </p:spTree>
    <p:extLst>
      <p:ext uri="{BB962C8B-B14F-4D97-AF65-F5344CB8AC3E}">
        <p14:creationId xmlns:p14="http://schemas.microsoft.com/office/powerpoint/2010/main" val="345657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Questions to the audience </a:t>
            </a:r>
          </a:p>
        </p:txBody>
      </p:sp>
      <p:sp>
        <p:nvSpPr>
          <p:cNvPr id="7" name="Fußzeilenplatzhalter 6"/>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type="body" sz="quarter" idx="13"/>
          </p:nvPr>
        </p:nvSpPr>
        <p:spPr>
          <a:xfrm>
            <a:off x="592428" y="1358900"/>
            <a:ext cx="6445935" cy="4860925"/>
          </a:xfrm>
        </p:spPr>
        <p:txBody>
          <a:bodyPr/>
          <a:lstStyle/>
          <a:p>
            <a:r>
              <a:rPr lang="en-GB" dirty="0">
                <a:solidFill>
                  <a:schemeClr val="tx2"/>
                </a:solidFill>
              </a:rPr>
              <a:t>Have you heard about OECD before? </a:t>
            </a:r>
          </a:p>
          <a:p>
            <a:r>
              <a:rPr lang="en-GB" dirty="0">
                <a:solidFill>
                  <a:schemeClr val="tx2"/>
                </a:solidFill>
              </a:rPr>
              <a:t>Do you know the National Coordinator of your country already?</a:t>
            </a:r>
          </a:p>
          <a:p>
            <a:r>
              <a:rPr lang="en-GB" dirty="0">
                <a:solidFill>
                  <a:schemeClr val="tx2"/>
                </a:solidFill>
              </a:rPr>
              <a:t>Which of the sections of the Test Guideline Programme would be most interesting for you?</a:t>
            </a:r>
          </a:p>
          <a:p>
            <a:pPr lvl="1"/>
            <a:r>
              <a:rPr lang="en-GB" sz="1800" dirty="0">
                <a:solidFill>
                  <a:schemeClr val="tx2"/>
                </a:solidFill>
              </a:rPr>
              <a:t>1: Physical-Chemical properties</a:t>
            </a:r>
          </a:p>
          <a:p>
            <a:pPr lvl="1"/>
            <a:r>
              <a:rPr lang="en-GB" sz="1800" dirty="0">
                <a:solidFill>
                  <a:schemeClr val="tx2"/>
                </a:solidFill>
              </a:rPr>
              <a:t>2: Effects on Biotic Systems</a:t>
            </a:r>
          </a:p>
          <a:p>
            <a:pPr lvl="1"/>
            <a:r>
              <a:rPr lang="en-GB" sz="1800" dirty="0">
                <a:solidFill>
                  <a:schemeClr val="tx2"/>
                </a:solidFill>
              </a:rPr>
              <a:t>3: Environmental fate and behaviour</a:t>
            </a:r>
          </a:p>
          <a:p>
            <a:pPr lvl="1"/>
            <a:r>
              <a:rPr lang="en-GB" sz="1800" dirty="0">
                <a:solidFill>
                  <a:schemeClr val="tx2"/>
                </a:solidFill>
              </a:rPr>
              <a:t>4: Health Effects</a:t>
            </a:r>
          </a:p>
          <a:p>
            <a:pPr lvl="1"/>
            <a:r>
              <a:rPr lang="en-GB" sz="1800" dirty="0">
                <a:solidFill>
                  <a:schemeClr val="tx2"/>
                </a:solidFill>
              </a:rPr>
              <a:t>5: Other Test Guidelines (pesticides and their residues)</a:t>
            </a:r>
          </a:p>
          <a:p>
            <a:r>
              <a:rPr lang="en-GB" dirty="0">
                <a:solidFill>
                  <a:schemeClr val="tx2"/>
                </a:solidFill>
              </a:rPr>
              <a:t>Are you familiar with different committees in the OECD (in chemicals assessment)?</a:t>
            </a:r>
          </a:p>
          <a:p>
            <a:endParaRPr lang="en-GB" dirty="0">
              <a:solidFill>
                <a:schemeClr val="tx2"/>
              </a:solidFill>
            </a:endParaRPr>
          </a:p>
        </p:txBody>
      </p:sp>
      <p:sp>
        <p:nvSpPr>
          <p:cNvPr id="4" name="Ovale Legende 3"/>
          <p:cNvSpPr/>
          <p:nvPr/>
        </p:nvSpPr>
        <p:spPr>
          <a:xfrm>
            <a:off x="8267724" y="2336636"/>
            <a:ext cx="3539067" cy="2032000"/>
          </a:xfrm>
          <a:prstGeom prst="wedgeEllipseCallout">
            <a:avLst>
              <a:gd name="adj1" fmla="val -36862"/>
              <a:gd name="adj2" fmla="val 69583"/>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Q&amp;A</a:t>
            </a:r>
          </a:p>
        </p:txBody>
      </p:sp>
    </p:spTree>
    <p:extLst>
      <p:ext uri="{BB962C8B-B14F-4D97-AF65-F5344CB8AC3E}">
        <p14:creationId xmlns:p14="http://schemas.microsoft.com/office/powerpoint/2010/main" val="21391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Organisation of Economic Co-operation and Development (OECD) </a:t>
            </a:r>
          </a:p>
        </p:txBody>
      </p:sp>
      <p:sp>
        <p:nvSpPr>
          <p:cNvPr id="7" name="Footer Placeholder 6">
            <a:extLst>
              <a:ext uri="{FF2B5EF4-FFF2-40B4-BE49-F238E27FC236}">
                <a16:creationId xmlns:a16="http://schemas.microsoft.com/office/drawing/2014/main" id="{463EC78A-8C85-4644-A02E-9A6E03478A5E}"/>
              </a:ext>
            </a:extLst>
          </p:cNvPr>
          <p:cNvSpPr>
            <a:spLocks noGrp="1"/>
          </p:cNvSpPr>
          <p:nvPr>
            <p:ph type="ftr" sz="quarter" idx="11"/>
          </p:nvPr>
        </p:nvSpPr>
        <p:spPr/>
        <p:txBody>
          <a:bodyPr/>
          <a:lstStyle/>
          <a:p>
            <a:r>
              <a:rPr lang="en-GB"/>
              <a:t>From science to standards and harmonised OECD Test Guidelines</a:t>
            </a:r>
          </a:p>
        </p:txBody>
      </p:sp>
      <p:sp>
        <p:nvSpPr>
          <p:cNvPr id="3" name="Inhaltsplatzhalter 2"/>
          <p:cNvSpPr>
            <a:spLocks noGrp="1"/>
          </p:cNvSpPr>
          <p:nvPr>
            <p:ph type="body" sz="quarter" idx="13"/>
          </p:nvPr>
        </p:nvSpPr>
        <p:spPr/>
        <p:txBody>
          <a:bodyPr/>
          <a:lstStyle/>
          <a:p>
            <a:r>
              <a:rPr lang="en-GB" dirty="0"/>
              <a:t>Intergovernmental organisation </a:t>
            </a:r>
          </a:p>
          <a:p>
            <a:r>
              <a:rPr lang="en-GB" dirty="0"/>
              <a:t>Representatives from the 38 Member countries and European Commission</a:t>
            </a:r>
          </a:p>
          <a:p>
            <a:r>
              <a:rPr lang="en-GB" dirty="0"/>
              <a:t>Industry representation</a:t>
            </a:r>
            <a:r>
              <a:rPr lang="en-GB" sz="1800" dirty="0"/>
              <a:t> (Business &amp; Industry Advisory Committee, BIAC)</a:t>
            </a:r>
          </a:p>
          <a:p>
            <a:r>
              <a:rPr lang="en-GB" dirty="0"/>
              <a:t>Animal welfare organisations</a:t>
            </a:r>
            <a:r>
              <a:rPr lang="en-GB" sz="1800" dirty="0"/>
              <a:t> (International Council on Animal Protection in OECD Programmes, ICAPO )</a:t>
            </a:r>
          </a:p>
          <a:p>
            <a:r>
              <a:rPr lang="en-GB" dirty="0"/>
              <a:t>Green non-governmental organisations (NGOs)</a:t>
            </a:r>
          </a:p>
          <a:p>
            <a:r>
              <a:rPr lang="en-GB" dirty="0"/>
              <a:t>Other partners</a:t>
            </a:r>
            <a:r>
              <a:rPr lang="en-GB" sz="1800" dirty="0"/>
              <a:t> (e.g. China, Malaysia, Thailand, South Africa)</a:t>
            </a:r>
          </a:p>
          <a:p>
            <a:r>
              <a:rPr lang="en-GB" dirty="0"/>
              <a:t>International organisations</a:t>
            </a:r>
            <a:r>
              <a:rPr lang="en-GB" sz="1800" dirty="0"/>
              <a:t> (e.g. WHO, UNITAR, UNEP, ISO)</a:t>
            </a:r>
          </a:p>
          <a:p>
            <a:endParaRPr lang="en-GB" dirty="0"/>
          </a:p>
          <a:p>
            <a:r>
              <a:rPr lang="en-GB" dirty="0"/>
              <a:t>OECD covers more than 27 different topics</a:t>
            </a:r>
          </a:p>
        </p:txBody>
      </p:sp>
      <p:grpSp>
        <p:nvGrpSpPr>
          <p:cNvPr id="8" name="Group 7">
            <a:extLst>
              <a:ext uri="{FF2B5EF4-FFF2-40B4-BE49-F238E27FC236}">
                <a16:creationId xmlns:a16="http://schemas.microsoft.com/office/drawing/2014/main" id="{18B1F947-5769-45E6-8E5C-63BDA183272D}"/>
              </a:ext>
            </a:extLst>
          </p:cNvPr>
          <p:cNvGrpSpPr/>
          <p:nvPr/>
        </p:nvGrpSpPr>
        <p:grpSpPr>
          <a:xfrm>
            <a:off x="6997565" y="3310255"/>
            <a:ext cx="4794833" cy="2412377"/>
            <a:chOff x="7585929" y="3083791"/>
            <a:chExt cx="4206470" cy="2116360"/>
          </a:xfrm>
        </p:grpSpPr>
        <p:pic>
          <p:nvPicPr>
            <p:cNvPr id="6" name="Grafik 5"/>
            <p:cNvPicPr>
              <a:picLocks noChangeAspect="1"/>
            </p:cNvPicPr>
            <p:nvPr/>
          </p:nvPicPr>
          <p:blipFill rotWithShape="1">
            <a:blip r:embed="rId3"/>
            <a:srcRect l="4702"/>
            <a:stretch/>
          </p:blipFill>
          <p:spPr>
            <a:xfrm>
              <a:off x="7585929" y="3083791"/>
              <a:ext cx="4206470" cy="2116360"/>
            </a:xfrm>
            <a:prstGeom prst="rect">
              <a:avLst/>
            </a:prstGeom>
          </p:spPr>
        </p:pic>
        <p:sp>
          <p:nvSpPr>
            <p:cNvPr id="12" name="Textfeld 11"/>
            <p:cNvSpPr txBox="1"/>
            <p:nvPr/>
          </p:nvSpPr>
          <p:spPr>
            <a:xfrm>
              <a:off x="8855214" y="4861045"/>
              <a:ext cx="594805" cy="270010"/>
            </a:xfrm>
            <a:prstGeom prst="rect">
              <a:avLst/>
            </a:prstGeom>
            <a:noFill/>
          </p:spPr>
          <p:txBody>
            <a:bodyPr wrap="square" lIns="0" tIns="0" rIns="0" bIns="0" rtlCol="0">
              <a:spAutoFit/>
            </a:bodyPr>
            <a:lstStyle/>
            <a:p>
              <a:pPr marL="72000" indent="-72000">
                <a:buFont typeface="Calibri" panose="020F0502020204030204" pitchFamily="34" charset="0"/>
                <a:buChar char="●"/>
              </a:pPr>
              <a:r>
                <a:rPr lang="en-GB" sz="1000" dirty="0">
                  <a:solidFill>
                    <a:srgbClr val="04629A"/>
                  </a:solidFill>
                </a:rPr>
                <a:t>Member countries</a:t>
              </a:r>
            </a:p>
          </p:txBody>
        </p:sp>
        <p:sp>
          <p:nvSpPr>
            <p:cNvPr id="13" name="Textfeld 12"/>
            <p:cNvSpPr txBox="1"/>
            <p:nvPr/>
          </p:nvSpPr>
          <p:spPr>
            <a:xfrm>
              <a:off x="9568774" y="4861045"/>
              <a:ext cx="668345" cy="270010"/>
            </a:xfrm>
            <a:prstGeom prst="rect">
              <a:avLst/>
            </a:prstGeom>
            <a:noFill/>
          </p:spPr>
          <p:txBody>
            <a:bodyPr wrap="square" lIns="0" tIns="0" rIns="0" bIns="0" rtlCol="0">
              <a:spAutoFit/>
            </a:bodyPr>
            <a:lstStyle/>
            <a:p>
              <a:pPr marL="72000" indent="-72000">
                <a:buFont typeface="Calibri" panose="020F0502020204030204" pitchFamily="34" charset="0"/>
                <a:buChar char="●"/>
              </a:pPr>
              <a:r>
                <a:rPr lang="en-GB" sz="1000">
                  <a:solidFill>
                    <a:srgbClr val="16B1C1"/>
                  </a:solidFill>
                </a:rPr>
                <a:t>Accession candidates</a:t>
              </a:r>
            </a:p>
          </p:txBody>
        </p:sp>
        <p:sp>
          <p:nvSpPr>
            <p:cNvPr id="14" name="Textfeld 13"/>
            <p:cNvSpPr txBox="1"/>
            <p:nvPr/>
          </p:nvSpPr>
          <p:spPr>
            <a:xfrm>
              <a:off x="10355874" y="4861045"/>
              <a:ext cx="530670" cy="270010"/>
            </a:xfrm>
            <a:prstGeom prst="rect">
              <a:avLst/>
            </a:prstGeom>
            <a:noFill/>
          </p:spPr>
          <p:txBody>
            <a:bodyPr wrap="square" lIns="0" tIns="0" rIns="0" bIns="0" rtlCol="0">
              <a:spAutoFit/>
            </a:bodyPr>
            <a:lstStyle/>
            <a:p>
              <a:pPr marL="72000" indent="-72000">
                <a:buFont typeface="Calibri" panose="020F0502020204030204" pitchFamily="34" charset="0"/>
                <a:buChar char="●"/>
              </a:pPr>
              <a:r>
                <a:rPr lang="en-GB" sz="1000">
                  <a:solidFill>
                    <a:srgbClr val="66BB6A"/>
                  </a:solidFill>
                </a:rPr>
                <a:t>Key </a:t>
              </a:r>
              <a:br>
                <a:rPr lang="en-GB" sz="1000">
                  <a:solidFill>
                    <a:srgbClr val="66BB6A"/>
                  </a:solidFill>
                </a:rPr>
              </a:br>
              <a:r>
                <a:rPr lang="en-GB" sz="1000">
                  <a:solidFill>
                    <a:srgbClr val="66BB6A"/>
                  </a:solidFill>
                </a:rPr>
                <a:t>partners</a:t>
              </a:r>
            </a:p>
          </p:txBody>
        </p:sp>
      </p:grpSp>
      <p:sp>
        <p:nvSpPr>
          <p:cNvPr id="15" name="Rechteck 3">
            <a:extLst>
              <a:ext uri="{FF2B5EF4-FFF2-40B4-BE49-F238E27FC236}">
                <a16:creationId xmlns:a16="http://schemas.microsoft.com/office/drawing/2014/main" id="{5170D0B4-5362-488D-A7B3-EEE2E76A99F1}"/>
              </a:ext>
            </a:extLst>
          </p:cNvPr>
          <p:cNvSpPr/>
          <p:nvPr/>
        </p:nvSpPr>
        <p:spPr>
          <a:xfrm>
            <a:off x="6899521" y="5827977"/>
            <a:ext cx="4892877" cy="344128"/>
          </a:xfrm>
          <a:prstGeom prst="rect">
            <a:avLst/>
          </a:prstGeom>
        </p:spPr>
        <p:txBody>
          <a:bodyPr wrap="square" lIns="18000" tIns="18000" rIns="18000" bIns="18000">
            <a:spAutoFit/>
          </a:bodyPr>
          <a:lstStyle/>
          <a:p>
            <a:pPr lvl="0" algn="r" fontAlgn="base">
              <a:spcBef>
                <a:spcPts val="700"/>
              </a:spcBef>
              <a:defRPr/>
            </a:pPr>
            <a:r>
              <a:rPr lang="en-GB" sz="1000">
                <a:solidFill>
                  <a:srgbClr val="FF0066"/>
                </a:solidFill>
              </a:rPr>
              <a:t>Organisation of Economic Co-operation and Development (OECD)</a:t>
            </a:r>
            <a:br>
              <a:rPr lang="en-GB" sz="1000">
                <a:solidFill>
                  <a:srgbClr val="FF0066"/>
                </a:solidFill>
              </a:rPr>
            </a:br>
            <a:r>
              <a:rPr lang="en-GB" sz="1000">
                <a:solidFill>
                  <a:srgbClr val="FF0066"/>
                </a:solidFill>
                <a:hlinkClick r:id="rId4"/>
              </a:rPr>
              <a:t>www.oecd.org</a:t>
            </a:r>
            <a:endParaRPr lang="en-GB" sz="1000">
              <a:solidFill>
                <a:srgbClr val="FF0066"/>
              </a:solidFill>
            </a:endParaRPr>
          </a:p>
        </p:txBody>
      </p:sp>
      <p:sp>
        <p:nvSpPr>
          <p:cNvPr id="4" name="TextBox 3">
            <a:extLst>
              <a:ext uri="{FF2B5EF4-FFF2-40B4-BE49-F238E27FC236}">
                <a16:creationId xmlns:a16="http://schemas.microsoft.com/office/drawing/2014/main" id="{FDA9C4F1-9DA9-E181-3833-BF6DEE55BAC0}"/>
              </a:ext>
            </a:extLst>
          </p:cNvPr>
          <p:cNvSpPr txBox="1"/>
          <p:nvPr/>
        </p:nvSpPr>
        <p:spPr>
          <a:xfrm>
            <a:off x="304350" y="5954633"/>
            <a:ext cx="9276899" cy="230832"/>
          </a:xfrm>
          <a:prstGeom prst="rect">
            <a:avLst/>
          </a:prstGeom>
          <a:noFill/>
        </p:spPr>
        <p:txBody>
          <a:bodyPr wrap="none" rtlCol="0">
            <a:spAutoFit/>
          </a:bodyPr>
          <a:lstStyle/>
          <a:p>
            <a:r>
              <a:rPr lang="en-GB" sz="900" dirty="0"/>
              <a:t>WHO: World Health Organisation; </a:t>
            </a:r>
            <a:r>
              <a:rPr lang="en-GB" sz="900" dirty="0" err="1"/>
              <a:t>UNITAR</a:t>
            </a:r>
            <a:r>
              <a:rPr lang="en-GB" sz="900" dirty="0"/>
              <a:t>: United Nations Institute for Training And Research; UNEP: United Nations Environment Programme; ISO: International Organization for Standardization </a:t>
            </a:r>
          </a:p>
        </p:txBody>
      </p:sp>
    </p:spTree>
    <p:extLst>
      <p:ext uri="{BB962C8B-B14F-4D97-AF65-F5344CB8AC3E}">
        <p14:creationId xmlns:p14="http://schemas.microsoft.com/office/powerpoint/2010/main" val="276988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E034-3372-45CF-9A0A-592716D8DE52}"/>
              </a:ext>
            </a:extLst>
          </p:cNvPr>
          <p:cNvSpPr>
            <a:spLocks noGrp="1"/>
          </p:cNvSpPr>
          <p:nvPr>
            <p:ph type="title"/>
          </p:nvPr>
        </p:nvSpPr>
        <p:spPr/>
        <p:txBody>
          <a:bodyPr/>
          <a:lstStyle/>
          <a:p>
            <a:r>
              <a:rPr lang="en-GB" dirty="0"/>
              <a:t>Organisation of Economic Co-operation and Development (OECD) - Topics</a:t>
            </a:r>
          </a:p>
        </p:txBody>
      </p:sp>
      <p:sp>
        <p:nvSpPr>
          <p:cNvPr id="3" name="Footer Placeholder 2">
            <a:extLst>
              <a:ext uri="{FF2B5EF4-FFF2-40B4-BE49-F238E27FC236}">
                <a16:creationId xmlns:a16="http://schemas.microsoft.com/office/drawing/2014/main" id="{CEA898F0-DAD8-4E8F-8D0F-25922CCC5094}"/>
              </a:ext>
            </a:extLst>
          </p:cNvPr>
          <p:cNvSpPr>
            <a:spLocks noGrp="1"/>
          </p:cNvSpPr>
          <p:nvPr>
            <p:ph type="ftr" sz="quarter" idx="11"/>
          </p:nvPr>
        </p:nvSpPr>
        <p:spPr/>
        <p:txBody>
          <a:bodyPr/>
          <a:lstStyle/>
          <a:p>
            <a:r>
              <a:rPr lang="en-GB" noProof="0"/>
              <a:t>From science to standards and harmonised OECD Test Guidelines</a:t>
            </a:r>
          </a:p>
        </p:txBody>
      </p:sp>
      <p:sp>
        <p:nvSpPr>
          <p:cNvPr id="4" name="Text Placeholder 3">
            <a:extLst>
              <a:ext uri="{FF2B5EF4-FFF2-40B4-BE49-F238E27FC236}">
                <a16:creationId xmlns:a16="http://schemas.microsoft.com/office/drawing/2014/main" id="{44832BE1-1D53-43A4-A526-EF3EFFA4C01D}"/>
              </a:ext>
            </a:extLst>
          </p:cNvPr>
          <p:cNvSpPr>
            <a:spLocks noGrp="1"/>
          </p:cNvSpPr>
          <p:nvPr>
            <p:ph type="body" sz="quarter" idx="13"/>
          </p:nvPr>
        </p:nvSpPr>
        <p:spPr/>
        <p:txBody>
          <a:bodyPr numCol="3"/>
          <a:lstStyle/>
          <a:p>
            <a:r>
              <a:rPr lang="en-US" dirty="0"/>
              <a:t>Agriculture and fisheries</a:t>
            </a:r>
          </a:p>
          <a:p>
            <a:r>
              <a:rPr lang="en-US" b="1" dirty="0">
                <a:solidFill>
                  <a:schemeClr val="accent1"/>
                </a:solidFill>
              </a:rPr>
              <a:t>Chemical safety and biosafety</a:t>
            </a:r>
          </a:p>
          <a:p>
            <a:r>
              <a:rPr lang="en-US" dirty="0"/>
              <a:t>Competition</a:t>
            </a:r>
          </a:p>
          <a:p>
            <a:r>
              <a:rPr lang="en-US" dirty="0"/>
              <a:t>Corporate governance</a:t>
            </a:r>
          </a:p>
          <a:p>
            <a:r>
              <a:rPr lang="en-US" dirty="0"/>
              <a:t>Corruption and integrity</a:t>
            </a:r>
          </a:p>
          <a:p>
            <a:r>
              <a:rPr lang="en-US" dirty="0"/>
              <a:t>Development</a:t>
            </a:r>
          </a:p>
          <a:p>
            <a:r>
              <a:rPr lang="en-US" dirty="0"/>
              <a:t>Digital</a:t>
            </a:r>
          </a:p>
          <a:p>
            <a:r>
              <a:rPr lang="en-US" dirty="0"/>
              <a:t>Economy</a:t>
            </a:r>
          </a:p>
          <a:p>
            <a:r>
              <a:rPr lang="en-US" dirty="0"/>
              <a:t>Education</a:t>
            </a:r>
          </a:p>
          <a:p>
            <a:r>
              <a:rPr lang="en-US" dirty="0"/>
              <a:t>Employment</a:t>
            </a:r>
          </a:p>
          <a:p>
            <a:r>
              <a:rPr lang="en-US" dirty="0"/>
              <a:t>Environment</a:t>
            </a:r>
          </a:p>
          <a:p>
            <a:r>
              <a:rPr lang="en-US" dirty="0"/>
              <a:t>Finance</a:t>
            </a:r>
          </a:p>
          <a:p>
            <a:r>
              <a:rPr lang="en-US" dirty="0"/>
              <a:t>Green growth and sustainable development</a:t>
            </a:r>
          </a:p>
          <a:p>
            <a:r>
              <a:rPr lang="en-US" dirty="0"/>
              <a:t>Health</a:t>
            </a:r>
          </a:p>
          <a:p>
            <a:r>
              <a:rPr lang="en-US" dirty="0"/>
              <a:t>Industry and entrepreneurship</a:t>
            </a:r>
          </a:p>
          <a:p>
            <a:r>
              <a:rPr lang="en-US" dirty="0"/>
              <a:t>Innovation</a:t>
            </a:r>
          </a:p>
          <a:p>
            <a:r>
              <a:rPr lang="en-US" dirty="0"/>
              <a:t>Insurance and pensions</a:t>
            </a:r>
          </a:p>
          <a:p>
            <a:r>
              <a:rPr lang="en-US" dirty="0"/>
              <a:t>Investment</a:t>
            </a:r>
          </a:p>
          <a:p>
            <a:r>
              <a:rPr lang="en-US" dirty="0"/>
              <a:t>Migration</a:t>
            </a:r>
          </a:p>
          <a:p>
            <a:r>
              <a:rPr lang="en-US" dirty="0"/>
              <a:t>Public governance</a:t>
            </a:r>
          </a:p>
          <a:p>
            <a:r>
              <a:rPr lang="en-US" dirty="0"/>
              <a:t>Regional, rural and urban development</a:t>
            </a:r>
          </a:p>
          <a:p>
            <a:r>
              <a:rPr lang="en-US" dirty="0"/>
              <a:t>Regulatory reform</a:t>
            </a:r>
          </a:p>
          <a:p>
            <a:r>
              <a:rPr lang="en-US" dirty="0"/>
              <a:t>Science and technology</a:t>
            </a:r>
          </a:p>
          <a:p>
            <a:r>
              <a:rPr lang="en-US" dirty="0"/>
              <a:t>Skills</a:t>
            </a:r>
          </a:p>
          <a:p>
            <a:r>
              <a:rPr lang="en-US" dirty="0"/>
              <a:t>Social and welfare issues</a:t>
            </a:r>
          </a:p>
          <a:p>
            <a:r>
              <a:rPr lang="en-US" dirty="0"/>
              <a:t>Tax</a:t>
            </a:r>
          </a:p>
          <a:p>
            <a:r>
              <a:rPr lang="en-US" dirty="0"/>
              <a:t>Trade</a:t>
            </a:r>
            <a:endParaRPr lang="en-GB" dirty="0"/>
          </a:p>
        </p:txBody>
      </p:sp>
    </p:spTree>
    <p:extLst>
      <p:ext uri="{BB962C8B-B14F-4D97-AF65-F5344CB8AC3E}">
        <p14:creationId xmlns:p14="http://schemas.microsoft.com/office/powerpoint/2010/main" val="146500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 Chemical safety and biosafety</a:t>
            </a:r>
          </a:p>
        </p:txBody>
      </p:sp>
      <p:sp>
        <p:nvSpPr>
          <p:cNvPr id="3" name="Fußzeilenplatzhalter 2"/>
          <p:cNvSpPr>
            <a:spLocks noGrp="1"/>
          </p:cNvSpPr>
          <p:nvPr>
            <p:ph type="ftr" sz="quarter" idx="11"/>
          </p:nvPr>
        </p:nvSpPr>
        <p:spPr/>
        <p:txBody>
          <a:bodyPr/>
          <a:lstStyle/>
          <a:p>
            <a:r>
              <a:rPr lang="en-US"/>
              <a:t>From science to standards and harmonised OECD Test Guidelines</a:t>
            </a:r>
            <a:endParaRPr lang="de-DE"/>
          </a:p>
        </p:txBody>
      </p:sp>
      <p:sp>
        <p:nvSpPr>
          <p:cNvPr id="4" name="Textplatzhalter 3"/>
          <p:cNvSpPr>
            <a:spLocks noGrp="1"/>
          </p:cNvSpPr>
          <p:nvPr>
            <p:ph type="body" sz="quarter" idx="13"/>
          </p:nvPr>
        </p:nvSpPr>
        <p:spPr>
          <a:xfrm>
            <a:off x="304799" y="1364400"/>
            <a:ext cx="11487600" cy="1205545"/>
          </a:xfrm>
        </p:spPr>
        <p:txBody>
          <a:bodyPr/>
          <a:lstStyle/>
          <a:p>
            <a:pPr marL="0" indent="0">
              <a:buNone/>
            </a:pPr>
            <a:r>
              <a:rPr lang="en-US" dirty="0"/>
              <a:t>The OECD </a:t>
            </a:r>
            <a:r>
              <a:rPr lang="en-GB" dirty="0"/>
              <a:t>Chemical Safety and </a:t>
            </a:r>
            <a:r>
              <a:rPr lang="en-GB"/>
              <a:t>Biosafety Committee (CBC) </a:t>
            </a:r>
            <a:r>
              <a:rPr lang="en-US" dirty="0"/>
              <a:t>assists countries in developing and implementing policies and instruments that make their systems for managing chemicals as efficient and robust as possible, while protecting human health and the environment.</a:t>
            </a:r>
          </a:p>
        </p:txBody>
      </p:sp>
      <p:sp>
        <p:nvSpPr>
          <p:cNvPr id="5" name="TextBox 4">
            <a:extLst>
              <a:ext uri="{FF2B5EF4-FFF2-40B4-BE49-F238E27FC236}">
                <a16:creationId xmlns:a16="http://schemas.microsoft.com/office/drawing/2014/main" id="{D7D176D9-65B6-4ABD-BE98-C819EE3150F7}"/>
              </a:ext>
            </a:extLst>
          </p:cNvPr>
          <p:cNvSpPr txBox="1"/>
          <p:nvPr/>
        </p:nvSpPr>
        <p:spPr>
          <a:xfrm>
            <a:off x="304351" y="2483322"/>
            <a:ext cx="4710412" cy="3785652"/>
          </a:xfrm>
          <a:prstGeom prst="rect">
            <a:avLst/>
          </a:prstGeom>
          <a:noFill/>
        </p:spPr>
        <p:txBody>
          <a:bodyPr wrap="square" rtlCol="0">
            <a:spAutoFit/>
          </a:bodyPr>
          <a:lstStyle/>
          <a:p>
            <a:pPr marL="216000" indent="-216000">
              <a:buFont typeface="Calibri" panose="020F0502020204030204" pitchFamily="34" charset="0"/>
              <a:buChar char="»"/>
            </a:pPr>
            <a:r>
              <a:rPr lang="en-US" sz="2400" b="1" dirty="0">
                <a:solidFill>
                  <a:schemeClr val="accent1"/>
                </a:solidFill>
              </a:rPr>
              <a:t>Test guidelines</a:t>
            </a:r>
          </a:p>
          <a:p>
            <a:pPr marL="216000" indent="-216000">
              <a:buFont typeface="Calibri" panose="020F0502020204030204" pitchFamily="34" charset="0"/>
              <a:buChar char="»"/>
            </a:pPr>
            <a:r>
              <a:rPr lang="en-US" sz="2400" b="1" dirty="0">
                <a:solidFill>
                  <a:schemeClr val="accent1"/>
                </a:solidFill>
              </a:rPr>
              <a:t>Good laboratory practices</a:t>
            </a:r>
          </a:p>
          <a:p>
            <a:pPr marL="216000" indent="-216000">
              <a:buFont typeface="Calibri" panose="020F0502020204030204" pitchFamily="34" charset="0"/>
              <a:buChar char="»"/>
            </a:pPr>
            <a:r>
              <a:rPr lang="en-US" sz="2400" b="1" dirty="0">
                <a:solidFill>
                  <a:schemeClr val="accent1"/>
                </a:solidFill>
              </a:rPr>
              <a:t>Mutual acceptance of data</a:t>
            </a:r>
          </a:p>
          <a:p>
            <a:pPr marL="216000" indent="-216000">
              <a:buFont typeface="Calibri" panose="020F0502020204030204" pitchFamily="34" charset="0"/>
              <a:buChar char="»"/>
            </a:pPr>
            <a:r>
              <a:rPr lang="en-US" sz="2400" dirty="0"/>
              <a:t>Hazard assessment</a:t>
            </a:r>
          </a:p>
          <a:p>
            <a:pPr marL="216000" indent="-216000">
              <a:buFont typeface="Calibri" panose="020F0502020204030204" pitchFamily="34" charset="0"/>
              <a:buChar char="»"/>
            </a:pPr>
            <a:r>
              <a:rPr lang="en-US" sz="2400" dirty="0"/>
              <a:t>Exposure assessment</a:t>
            </a:r>
          </a:p>
          <a:p>
            <a:pPr marL="216000" indent="-216000">
              <a:buFont typeface="Calibri" panose="020F0502020204030204" pitchFamily="34" charset="0"/>
              <a:buChar char="»"/>
            </a:pPr>
            <a:r>
              <a:rPr lang="en-US" sz="2400" dirty="0"/>
              <a:t>Risk management of chemicals</a:t>
            </a:r>
          </a:p>
          <a:p>
            <a:pPr marL="216000" indent="-216000">
              <a:buFont typeface="Calibri" panose="020F0502020204030204" pitchFamily="34" charset="0"/>
              <a:buChar char="»"/>
            </a:pPr>
            <a:r>
              <a:rPr lang="en-US" sz="2400" b="1" dirty="0">
                <a:solidFill>
                  <a:schemeClr val="accent1"/>
                </a:solidFill>
              </a:rPr>
              <a:t>Safety of manufactured nanomaterials</a:t>
            </a:r>
          </a:p>
          <a:p>
            <a:pPr marL="216000" indent="-216000">
              <a:buFont typeface="Calibri" panose="020F0502020204030204" pitchFamily="34" charset="0"/>
              <a:buChar char="»"/>
            </a:pPr>
            <a:r>
              <a:rPr lang="en-US" sz="2400" dirty="0"/>
              <a:t>Agricultural pesticides </a:t>
            </a:r>
          </a:p>
          <a:p>
            <a:pPr marL="216000" indent="-216000">
              <a:buFont typeface="Calibri" panose="020F0502020204030204" pitchFamily="34" charset="0"/>
              <a:buChar char="»"/>
            </a:pPr>
            <a:r>
              <a:rPr lang="en-US" sz="2400" dirty="0"/>
              <a:t>Biocides</a:t>
            </a:r>
            <a:endParaRPr lang="en-GB" sz="2400" dirty="0"/>
          </a:p>
        </p:txBody>
      </p:sp>
      <p:sp>
        <p:nvSpPr>
          <p:cNvPr id="6" name="TextBox 5">
            <a:extLst>
              <a:ext uri="{FF2B5EF4-FFF2-40B4-BE49-F238E27FC236}">
                <a16:creationId xmlns:a16="http://schemas.microsoft.com/office/drawing/2014/main" id="{5412B8E4-7A7A-4716-8B47-1CF313F5B56F}"/>
              </a:ext>
            </a:extLst>
          </p:cNvPr>
          <p:cNvSpPr txBox="1"/>
          <p:nvPr/>
        </p:nvSpPr>
        <p:spPr>
          <a:xfrm>
            <a:off x="5014763" y="2481717"/>
            <a:ext cx="6872887" cy="3785652"/>
          </a:xfrm>
          <a:prstGeom prst="rect">
            <a:avLst/>
          </a:prstGeom>
          <a:noFill/>
        </p:spPr>
        <p:txBody>
          <a:bodyPr wrap="square" rtlCol="0">
            <a:spAutoFit/>
          </a:bodyPr>
          <a:lstStyle/>
          <a:p>
            <a:pPr marL="216000" indent="-216000">
              <a:buFont typeface="Calibri" panose="020F0502020204030204" pitchFamily="34" charset="0"/>
              <a:buChar char="»"/>
            </a:pPr>
            <a:r>
              <a:rPr lang="en-US" sz="2400" dirty="0"/>
              <a:t>Chemical accident prevention, preparedness and response</a:t>
            </a:r>
          </a:p>
          <a:p>
            <a:pPr marL="216000" indent="-216000">
              <a:buFont typeface="Calibri" panose="020F0502020204030204" pitchFamily="34" charset="0"/>
              <a:buChar char="»"/>
            </a:pPr>
            <a:r>
              <a:rPr lang="en-US" sz="2400" dirty="0"/>
              <a:t>Global inventory of pollutant releases</a:t>
            </a:r>
          </a:p>
          <a:p>
            <a:pPr marL="216000" indent="-216000">
              <a:buFont typeface="Calibri" panose="020F0502020204030204" pitchFamily="34" charset="0"/>
              <a:buChar char="»"/>
            </a:pPr>
            <a:r>
              <a:rPr lang="en-US" sz="2400" dirty="0"/>
              <a:t>Best available techniques to prevent and control industrial pollution</a:t>
            </a:r>
          </a:p>
          <a:p>
            <a:pPr marL="216000" indent="-216000">
              <a:buFont typeface="Calibri" panose="020F0502020204030204" pitchFamily="34" charset="0"/>
              <a:buChar char="»"/>
            </a:pPr>
            <a:r>
              <a:rPr lang="en-US" sz="2400" dirty="0"/>
              <a:t>Safety of products derived from </a:t>
            </a:r>
            <a:br>
              <a:rPr lang="en-US" sz="2400" dirty="0"/>
            </a:br>
            <a:r>
              <a:rPr lang="en-US" sz="2400" dirty="0"/>
              <a:t>modern biotechnology</a:t>
            </a:r>
          </a:p>
          <a:p>
            <a:pPr marL="216000" indent="-216000">
              <a:buFont typeface="Calibri" panose="020F0502020204030204" pitchFamily="34" charset="0"/>
              <a:buChar char="»"/>
            </a:pPr>
            <a:r>
              <a:rPr lang="en-US" sz="2400" dirty="0"/>
              <a:t>Development co-operation and </a:t>
            </a:r>
            <a:br>
              <a:rPr lang="en-US" sz="2400" dirty="0"/>
            </a:br>
            <a:r>
              <a:rPr lang="en-US" sz="2400" dirty="0"/>
              <a:t>sound management of chemicals</a:t>
            </a:r>
          </a:p>
          <a:p>
            <a:pPr marL="216000" indent="-216000">
              <a:buFont typeface="Calibri" panose="020F0502020204030204" pitchFamily="34" charset="0"/>
              <a:buChar char="»"/>
            </a:pPr>
            <a:r>
              <a:rPr lang="en-US" sz="2400" dirty="0"/>
              <a:t>Tools supporting chemicals management</a:t>
            </a:r>
            <a:endParaRPr lang="en-GB" sz="2400" dirty="0"/>
          </a:p>
        </p:txBody>
      </p:sp>
      <p:pic>
        <p:nvPicPr>
          <p:cNvPr id="8" name="Grafik 9">
            <a:extLst>
              <a:ext uri="{FF2B5EF4-FFF2-40B4-BE49-F238E27FC236}">
                <a16:creationId xmlns:a16="http://schemas.microsoft.com/office/drawing/2014/main" id="{6063AFC5-2281-48B8-88E4-C123A1CF25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177" t="304" r="4948" b="20486"/>
          <a:stretch/>
        </p:blipFill>
        <p:spPr>
          <a:xfrm>
            <a:off x="9480883" y="3868768"/>
            <a:ext cx="2311515" cy="2014048"/>
          </a:xfrm>
          <a:prstGeom prst="rect">
            <a:avLst/>
          </a:prstGeom>
        </p:spPr>
      </p:pic>
    </p:spTree>
    <p:extLst>
      <p:ext uri="{BB962C8B-B14F-4D97-AF65-F5344CB8AC3E}">
        <p14:creationId xmlns:p14="http://schemas.microsoft.com/office/powerpoint/2010/main" val="139538027"/>
      </p:ext>
    </p:extLst>
  </p:cSld>
  <p:clrMapOvr>
    <a:masterClrMapping/>
  </p:clrMapOvr>
</p:sld>
</file>

<file path=ppt/theme/theme1.xml><?xml version="1.0" encoding="utf-8"?>
<a:theme xmlns:a="http://schemas.openxmlformats.org/drawingml/2006/main" name="1_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3254</Words>
  <Application>Microsoft Office PowerPoint</Application>
  <PresentationFormat>Breitbild</PresentationFormat>
  <Paragraphs>299</Paragraphs>
  <Slides>17</Slides>
  <Notes>15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Arial</vt:lpstr>
      <vt:lpstr>Arial Narrow</vt:lpstr>
      <vt:lpstr>Calibri</vt:lpstr>
      <vt:lpstr>Century Gothic</vt:lpstr>
      <vt:lpstr>Comic Sans MS</vt:lpstr>
      <vt:lpstr>Helvetica Neue</vt:lpstr>
      <vt:lpstr>Montserrat</vt:lpstr>
      <vt:lpstr>opensans</vt:lpstr>
      <vt:lpstr>Symbol</vt:lpstr>
      <vt:lpstr>1_Office</vt:lpstr>
      <vt:lpstr>From science to standards and  harmonised OECD Test Guidelines</vt:lpstr>
      <vt:lpstr>Conditions of use </vt:lpstr>
      <vt:lpstr>NanoHarmony – The project</vt:lpstr>
      <vt:lpstr>NanoHarmony Training: From science to standards and harmonised OECD Test Guidelines</vt:lpstr>
      <vt:lpstr>The OECD and its relevant committees</vt:lpstr>
      <vt:lpstr>Questions to the audience </vt:lpstr>
      <vt:lpstr>Organisation of Economic Co-operation and Development (OECD) </vt:lpstr>
      <vt:lpstr>Organisation of Economic Co-operation and Development (OECD) - Topics</vt:lpstr>
      <vt:lpstr>OECD – Chemical safety and biosafety</vt:lpstr>
      <vt:lpstr>Mutual Acceptance of Data (MAD)</vt:lpstr>
      <vt:lpstr>OECD Test Guidelines are part of the  Mutual Acceptance of Data </vt:lpstr>
      <vt:lpstr>OECD – Chemical safety and biosafety</vt:lpstr>
      <vt:lpstr>Working Group of National Coordinators of the Test Guidelines Programme (WNT) </vt:lpstr>
      <vt:lpstr>Working Party on Manufactured Nanomaterials (WPMN) </vt:lpstr>
      <vt:lpstr>OECD – Chemical safety and biosafety</vt:lpstr>
      <vt:lpstr>Take Home Messages</vt:lpstr>
      <vt:lpstr>Sources for further information</vt:lpstr>
    </vt:vector>
  </TitlesOfParts>
  <Company>BAuA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Melanie</dc:creator>
  <cp:lastModifiedBy>Pohl, Anna</cp:lastModifiedBy>
  <cp:revision>249</cp:revision>
  <dcterms:created xsi:type="dcterms:W3CDTF">2020-03-23T08:04:57Z</dcterms:created>
  <dcterms:modified xsi:type="dcterms:W3CDTF">2024-03-27T13:26:00Z</dcterms:modified>
</cp:coreProperties>
</file>