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21"/>
  </p:notesMasterIdLst>
  <p:handoutMasterIdLst>
    <p:handoutMasterId r:id="rId22"/>
  </p:handoutMasterIdLst>
  <p:sldIdLst>
    <p:sldId id="411" r:id="rId3"/>
    <p:sldId id="424" r:id="rId4"/>
    <p:sldId id="425" r:id="rId5"/>
    <p:sldId id="418" r:id="rId6"/>
    <p:sldId id="410" r:id="rId7"/>
    <p:sldId id="284" r:id="rId8"/>
    <p:sldId id="298" r:id="rId9"/>
    <p:sldId id="427" r:id="rId10"/>
    <p:sldId id="419" r:id="rId11"/>
    <p:sldId id="327" r:id="rId12"/>
    <p:sldId id="420" r:id="rId13"/>
    <p:sldId id="422" r:id="rId14"/>
    <p:sldId id="421" r:id="rId15"/>
    <p:sldId id="328" r:id="rId16"/>
    <p:sldId id="423" r:id="rId17"/>
    <p:sldId id="350" r:id="rId18"/>
    <p:sldId id="416" r:id="rId19"/>
    <p:sldId id="417"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267F51-0BB8-8E87-4E34-42FA268BE8F3}" name="Dr. Eric A.J. Bleeker, RIVM/NL" initials="EB" userId="Dr. Eric A.J. Bleeker, RIVM/N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ohl, Anna" initials="PA" lastIdx="4" clrIdx="0">
    <p:extLst>
      <p:ext uri="{19B8F6BF-5375-455C-9EA6-DF929625EA0E}">
        <p15:presenceInfo xmlns:p15="http://schemas.microsoft.com/office/powerpoint/2012/main" userId="Pohl, Anna" providerId="None"/>
      </p:ext>
    </p:extLst>
  </p:cmAuthor>
  <p:cmAuthor id="2" name="Caglar, Seden" initials="CS" lastIdx="1" clrIdx="1">
    <p:extLst>
      <p:ext uri="{19B8F6BF-5375-455C-9EA6-DF929625EA0E}">
        <p15:presenceInfo xmlns:p15="http://schemas.microsoft.com/office/powerpoint/2012/main" userId="Caglar, Sed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ABFC8"/>
    <a:srgbClr val="009A46"/>
    <a:srgbClr val="11A4D3"/>
    <a:srgbClr val="64D0F2"/>
    <a:srgbClr val="0D86AE"/>
    <a:srgbClr val="92D050"/>
    <a:srgbClr val="B3DB31"/>
    <a:srgbClr val="A6DB95"/>
    <a:srgbClr val="005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80" autoAdjust="0"/>
    <p:restoredTop sz="72438" autoAdjust="0"/>
  </p:normalViewPr>
  <p:slideViewPr>
    <p:cSldViewPr snapToGrid="0">
      <p:cViewPr varScale="1">
        <p:scale>
          <a:sx n="82" d="100"/>
          <a:sy n="82" d="100"/>
        </p:scale>
        <p:origin x="1266" y="126"/>
      </p:cViewPr>
      <p:guideLst/>
    </p:cSldViewPr>
  </p:slideViewPr>
  <p:notesTextViewPr>
    <p:cViewPr>
      <p:scale>
        <a:sx n="1" d="1"/>
        <a:sy n="1" d="1"/>
      </p:scale>
      <p:origin x="0" y="0"/>
    </p:cViewPr>
  </p:notesTextViewPr>
  <p:notesViewPr>
    <p:cSldViewPr snapToGrid="0">
      <p:cViewPr varScale="1">
        <p:scale>
          <a:sx n="84" d="100"/>
          <a:sy n="84" d="100"/>
        </p:scale>
        <p:origin x="312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e Morel" userId="8502b151-12d9-4ab0-93ea-7d87613fd0f7" providerId="ADAL" clId="{9FDE6F4E-EE8A-44F6-883F-A3D10A25F4D2}"/>
    <pc:docChg chg="modSld">
      <pc:chgData name="Elise Morel" userId="8502b151-12d9-4ab0-93ea-7d87613fd0f7" providerId="ADAL" clId="{9FDE6F4E-EE8A-44F6-883F-A3D10A25F4D2}" dt="2023-09-22T16:00:15.443" v="0" actId="20577"/>
      <pc:docMkLst>
        <pc:docMk/>
      </pc:docMkLst>
      <pc:sldChg chg="modSp mod">
        <pc:chgData name="Elise Morel" userId="8502b151-12d9-4ab0-93ea-7d87613fd0f7" providerId="ADAL" clId="{9FDE6F4E-EE8A-44F6-883F-A3D10A25F4D2}" dt="2023-09-22T16:00:15.443" v="0" actId="20577"/>
        <pc:sldMkLst>
          <pc:docMk/>
          <pc:sldMk cId="1043763481" sldId="298"/>
        </pc:sldMkLst>
        <pc:spChg chg="mod">
          <ac:chgData name="Elise Morel" userId="8502b151-12d9-4ab0-93ea-7d87613fd0f7" providerId="ADAL" clId="{9FDE6F4E-EE8A-44F6-883F-A3D10A25F4D2}" dt="2023-09-22T16:00:15.443" v="0" actId="20577"/>
          <ac:spMkLst>
            <pc:docMk/>
            <pc:sldMk cId="1043763481" sldId="298"/>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1B782-3DE0-42C0-A2D0-105F3B7E554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9BF03388-94C8-4E09-8984-D8AA05EA2562}">
      <dgm:prSet phldrT="[Text]" custT="1"/>
      <dgm:spPr/>
      <dgm:t>
        <a:bodyPr/>
        <a:lstStyle/>
        <a:p>
          <a:r>
            <a:rPr lang="en-GB" sz="2000" noProof="0" dirty="0"/>
            <a:t>Test</a:t>
          </a:r>
          <a:r>
            <a:rPr lang="en-GB" sz="2000" baseline="0" noProof="0" dirty="0"/>
            <a:t> Guidelines fall under the MAD, while other types of documents do not</a:t>
          </a:r>
          <a:endParaRPr lang="en-GB" sz="2000" noProof="0" dirty="0"/>
        </a:p>
      </dgm:t>
    </dgm:pt>
    <dgm:pt modelId="{8DDE1214-8A39-4945-8527-934C6C435997}" type="parTrans" cxnId="{56F154C0-716D-421A-9332-18E2FCB6D30C}">
      <dgm:prSet/>
      <dgm:spPr/>
      <dgm:t>
        <a:bodyPr/>
        <a:lstStyle/>
        <a:p>
          <a:endParaRPr lang="de-DE" sz="1200"/>
        </a:p>
      </dgm:t>
    </dgm:pt>
    <dgm:pt modelId="{37BFC6A9-6AB0-4C75-BEE6-B8987BC4AB9E}" type="sibTrans" cxnId="{56F154C0-716D-421A-9332-18E2FCB6D30C}">
      <dgm:prSet/>
      <dgm:spPr/>
      <dgm:t>
        <a:bodyPr/>
        <a:lstStyle/>
        <a:p>
          <a:endParaRPr lang="de-DE" sz="1200"/>
        </a:p>
      </dgm:t>
    </dgm:pt>
    <dgm:pt modelId="{622B3A4B-B316-4214-BDD8-F2415829725E}">
      <dgm:prSet phldrT="[Text]" custT="1"/>
      <dgm:spPr/>
      <dgm:t>
        <a:bodyPr/>
        <a:lstStyle/>
        <a:p>
          <a:r>
            <a:rPr lang="en-GB" sz="2000" noProof="0" dirty="0"/>
            <a:t>A Test Guideline is accompanied by a validation report </a:t>
          </a:r>
        </a:p>
      </dgm:t>
    </dgm:pt>
    <dgm:pt modelId="{FF6C5041-EEAB-4363-8D59-02C61BCC1A44}" type="parTrans" cxnId="{30A2A71E-F06A-4220-A75F-82D10ADFCC2A}">
      <dgm:prSet/>
      <dgm:spPr/>
      <dgm:t>
        <a:bodyPr/>
        <a:lstStyle/>
        <a:p>
          <a:endParaRPr lang="de-DE" sz="1200"/>
        </a:p>
      </dgm:t>
    </dgm:pt>
    <dgm:pt modelId="{6784695D-CFD9-4712-AF1A-91EA8704B904}" type="sibTrans" cxnId="{30A2A71E-F06A-4220-A75F-82D10ADFCC2A}">
      <dgm:prSet/>
      <dgm:spPr/>
      <dgm:t>
        <a:bodyPr/>
        <a:lstStyle/>
        <a:p>
          <a:endParaRPr lang="de-DE" sz="1200"/>
        </a:p>
      </dgm:t>
    </dgm:pt>
    <dgm:pt modelId="{B8AA547D-73AF-41BA-80E9-729646223564}">
      <dgm:prSet phldrT="[Text]" custT="1"/>
      <dgm:spPr/>
      <dgm:t>
        <a:bodyPr/>
        <a:lstStyle/>
        <a:p>
          <a:r>
            <a:rPr lang="en-GB" sz="2000" noProof="0" dirty="0"/>
            <a:t>The Mutual Acceptance of Data (MAD)</a:t>
          </a:r>
        </a:p>
      </dgm:t>
    </dgm:pt>
    <dgm:pt modelId="{ECBB037B-2151-488A-955E-A46D7B50DF09}" type="parTrans" cxnId="{1DB7BA5A-90D2-4FC5-AD09-7B95EDB892AD}">
      <dgm:prSet/>
      <dgm:spPr/>
      <dgm:t>
        <a:bodyPr/>
        <a:lstStyle/>
        <a:p>
          <a:endParaRPr lang="de-DE" sz="1200"/>
        </a:p>
      </dgm:t>
    </dgm:pt>
    <dgm:pt modelId="{6ACA199C-E4B1-451F-B86A-3A6C9EE693EA}" type="sibTrans" cxnId="{1DB7BA5A-90D2-4FC5-AD09-7B95EDB892AD}">
      <dgm:prSet/>
      <dgm:spPr/>
      <dgm:t>
        <a:bodyPr/>
        <a:lstStyle/>
        <a:p>
          <a:endParaRPr lang="de-DE" sz="1200"/>
        </a:p>
      </dgm:t>
    </dgm:pt>
    <dgm:pt modelId="{ED2A1B22-0191-45CF-92B7-4EC19D7D16E5}">
      <dgm:prSet phldrT="[Text]" custT="1"/>
      <dgm:spPr/>
      <dgm:t>
        <a:bodyPr/>
        <a:lstStyle/>
        <a:p>
          <a:r>
            <a:rPr lang="en-GB" sz="2000" noProof="0" dirty="0"/>
            <a:t>Study reports and review reports provide state of the art information etc.</a:t>
          </a:r>
        </a:p>
      </dgm:t>
    </dgm:pt>
    <dgm:pt modelId="{1ED441ED-F71D-4008-97A7-79AB36E4DA15}" type="parTrans" cxnId="{CDAD8B99-78B5-4C20-B5E9-C538FC848782}">
      <dgm:prSet/>
      <dgm:spPr/>
      <dgm:t>
        <a:bodyPr/>
        <a:lstStyle/>
        <a:p>
          <a:endParaRPr lang="de-DE" sz="1200"/>
        </a:p>
      </dgm:t>
    </dgm:pt>
    <dgm:pt modelId="{6F95051F-B7D6-4292-9478-CE5B6DEF4F29}" type="sibTrans" cxnId="{CDAD8B99-78B5-4C20-B5E9-C538FC848782}">
      <dgm:prSet/>
      <dgm:spPr/>
      <dgm:t>
        <a:bodyPr/>
        <a:lstStyle/>
        <a:p>
          <a:endParaRPr lang="de-DE" sz="1200"/>
        </a:p>
      </dgm:t>
    </dgm:pt>
    <dgm:pt modelId="{6E648C7A-EA3A-4A38-864C-B0264FBFEA99}">
      <dgm:prSet phldrT="[Text]" custT="1"/>
      <dgm:spPr/>
      <dgm:t>
        <a:bodyPr/>
        <a:lstStyle/>
        <a:p>
          <a:r>
            <a:rPr lang="en-GB" sz="2000" noProof="0" dirty="0"/>
            <a:t>Guidance Documents can provide additional information towards OECD TGs</a:t>
          </a:r>
        </a:p>
      </dgm:t>
    </dgm:pt>
    <dgm:pt modelId="{93B9871D-BA16-4A6D-B0FE-D9F63DD88456}" type="parTrans" cxnId="{A060FA92-0242-416D-81E7-EE8019F9A530}">
      <dgm:prSet/>
      <dgm:spPr/>
      <dgm:t>
        <a:bodyPr/>
        <a:lstStyle/>
        <a:p>
          <a:endParaRPr lang="de-DE" sz="1200"/>
        </a:p>
      </dgm:t>
    </dgm:pt>
    <dgm:pt modelId="{E343E5BE-101A-4A11-A3F3-B93853F43156}" type="sibTrans" cxnId="{A060FA92-0242-416D-81E7-EE8019F9A530}">
      <dgm:prSet/>
      <dgm:spPr/>
      <dgm:t>
        <a:bodyPr/>
        <a:lstStyle/>
        <a:p>
          <a:endParaRPr lang="de-DE" sz="1200"/>
        </a:p>
      </dgm:t>
    </dgm:pt>
    <dgm:pt modelId="{FEE7E2B0-08AD-497C-88BC-8CC58AC43037}" type="pres">
      <dgm:prSet presAssocID="{A441B782-3DE0-42C0-A2D0-105F3B7E5542}" presName="Name0" presStyleCnt="0">
        <dgm:presLayoutVars>
          <dgm:chMax val="7"/>
          <dgm:chPref val="7"/>
          <dgm:dir/>
        </dgm:presLayoutVars>
      </dgm:prSet>
      <dgm:spPr/>
    </dgm:pt>
    <dgm:pt modelId="{9E9B32BE-2DEB-4718-9A84-EE4F950B18C3}" type="pres">
      <dgm:prSet presAssocID="{A441B782-3DE0-42C0-A2D0-105F3B7E5542}" presName="Name1" presStyleCnt="0"/>
      <dgm:spPr/>
    </dgm:pt>
    <dgm:pt modelId="{01507118-50B3-48EB-A6EC-0BF5EF6CD08F}" type="pres">
      <dgm:prSet presAssocID="{A441B782-3DE0-42C0-A2D0-105F3B7E5542}" presName="cycle" presStyleCnt="0"/>
      <dgm:spPr/>
    </dgm:pt>
    <dgm:pt modelId="{19777E9F-D267-4D5D-A460-8B5F78A48B4A}" type="pres">
      <dgm:prSet presAssocID="{A441B782-3DE0-42C0-A2D0-105F3B7E5542}" presName="srcNode" presStyleLbl="node1" presStyleIdx="0" presStyleCnt="5"/>
      <dgm:spPr/>
    </dgm:pt>
    <dgm:pt modelId="{B6B320A6-1E6E-4647-8A6C-87F35EFFCECA}" type="pres">
      <dgm:prSet presAssocID="{A441B782-3DE0-42C0-A2D0-105F3B7E5542}" presName="conn" presStyleLbl="parChTrans1D2" presStyleIdx="0" presStyleCnt="1"/>
      <dgm:spPr/>
    </dgm:pt>
    <dgm:pt modelId="{515B9F7F-73B1-49AD-A038-B9E474DE288C}" type="pres">
      <dgm:prSet presAssocID="{A441B782-3DE0-42C0-A2D0-105F3B7E5542}" presName="extraNode" presStyleLbl="node1" presStyleIdx="0" presStyleCnt="5"/>
      <dgm:spPr/>
    </dgm:pt>
    <dgm:pt modelId="{C81C403E-767B-45A1-A16B-BFC5B90F93C9}" type="pres">
      <dgm:prSet presAssocID="{A441B782-3DE0-42C0-A2D0-105F3B7E5542}" presName="dstNode" presStyleLbl="node1" presStyleIdx="0" presStyleCnt="5"/>
      <dgm:spPr/>
    </dgm:pt>
    <dgm:pt modelId="{6F73C0F6-FF97-46F5-9817-BF02C5E4CF57}" type="pres">
      <dgm:prSet presAssocID="{9BF03388-94C8-4E09-8984-D8AA05EA2562}" presName="text_1" presStyleLbl="node1" presStyleIdx="0" presStyleCnt="5">
        <dgm:presLayoutVars>
          <dgm:bulletEnabled val="1"/>
        </dgm:presLayoutVars>
      </dgm:prSet>
      <dgm:spPr/>
    </dgm:pt>
    <dgm:pt modelId="{831161A0-6CBD-4961-B73D-68F20C8D2A14}" type="pres">
      <dgm:prSet presAssocID="{9BF03388-94C8-4E09-8984-D8AA05EA2562}" presName="accent_1" presStyleCnt="0"/>
      <dgm:spPr/>
    </dgm:pt>
    <dgm:pt modelId="{20B041AD-B292-4C08-BFE3-67280BAF66A1}" type="pres">
      <dgm:prSet presAssocID="{9BF03388-94C8-4E09-8984-D8AA05EA2562}" presName="accentRepeatNode" presStyleLbl="solidFgAcc1" presStyleIdx="0" presStyleCnt="5"/>
      <dgm:spPr/>
    </dgm:pt>
    <dgm:pt modelId="{8827608D-DF0B-48C4-BE22-6BE00036BA13}" type="pres">
      <dgm:prSet presAssocID="{622B3A4B-B316-4214-BDD8-F2415829725E}" presName="text_2" presStyleLbl="node1" presStyleIdx="1" presStyleCnt="5">
        <dgm:presLayoutVars>
          <dgm:bulletEnabled val="1"/>
        </dgm:presLayoutVars>
      </dgm:prSet>
      <dgm:spPr/>
    </dgm:pt>
    <dgm:pt modelId="{58346EE2-9749-4850-B9B1-898DE34CA8AF}" type="pres">
      <dgm:prSet presAssocID="{622B3A4B-B316-4214-BDD8-F2415829725E}" presName="accent_2" presStyleCnt="0"/>
      <dgm:spPr/>
    </dgm:pt>
    <dgm:pt modelId="{7E6AA524-C2D6-4C59-ABDD-365B9F520F9D}" type="pres">
      <dgm:prSet presAssocID="{622B3A4B-B316-4214-BDD8-F2415829725E}" presName="accentRepeatNode" presStyleLbl="solidFgAcc1" presStyleIdx="1" presStyleCnt="5"/>
      <dgm:spPr/>
    </dgm:pt>
    <dgm:pt modelId="{4E5B2890-035E-44A1-BB86-D7A1D1087966}" type="pres">
      <dgm:prSet presAssocID="{B8AA547D-73AF-41BA-80E9-729646223564}" presName="text_3" presStyleLbl="node1" presStyleIdx="2" presStyleCnt="5">
        <dgm:presLayoutVars>
          <dgm:bulletEnabled val="1"/>
        </dgm:presLayoutVars>
      </dgm:prSet>
      <dgm:spPr/>
    </dgm:pt>
    <dgm:pt modelId="{FFD1DD68-3512-4605-B00C-DD6B61F05DFF}" type="pres">
      <dgm:prSet presAssocID="{B8AA547D-73AF-41BA-80E9-729646223564}" presName="accent_3" presStyleCnt="0"/>
      <dgm:spPr/>
    </dgm:pt>
    <dgm:pt modelId="{6C1CB074-A8CE-452A-8DA5-0C8FC64C03E4}" type="pres">
      <dgm:prSet presAssocID="{B8AA547D-73AF-41BA-80E9-729646223564}" presName="accentRepeatNode" presStyleLbl="solidFgAcc1" presStyleIdx="2" presStyleCnt="5"/>
      <dgm:spPr/>
    </dgm:pt>
    <dgm:pt modelId="{923169CE-4602-4336-BA67-D5260FBC5E8C}" type="pres">
      <dgm:prSet presAssocID="{6E648C7A-EA3A-4A38-864C-B0264FBFEA99}" presName="text_4" presStyleLbl="node1" presStyleIdx="3" presStyleCnt="5">
        <dgm:presLayoutVars>
          <dgm:bulletEnabled val="1"/>
        </dgm:presLayoutVars>
      </dgm:prSet>
      <dgm:spPr/>
    </dgm:pt>
    <dgm:pt modelId="{86CBA29B-E81A-4A6A-A05B-62E54646BB10}" type="pres">
      <dgm:prSet presAssocID="{6E648C7A-EA3A-4A38-864C-B0264FBFEA99}" presName="accent_4" presStyleCnt="0"/>
      <dgm:spPr/>
    </dgm:pt>
    <dgm:pt modelId="{D5E99C7E-8895-4D86-B930-9CD151A9258B}" type="pres">
      <dgm:prSet presAssocID="{6E648C7A-EA3A-4A38-864C-B0264FBFEA99}" presName="accentRepeatNode" presStyleLbl="solidFgAcc1" presStyleIdx="3" presStyleCnt="5"/>
      <dgm:spPr/>
    </dgm:pt>
    <dgm:pt modelId="{608C3610-F3AE-4657-9C93-4D754EC6B565}" type="pres">
      <dgm:prSet presAssocID="{ED2A1B22-0191-45CF-92B7-4EC19D7D16E5}" presName="text_5" presStyleLbl="node1" presStyleIdx="4" presStyleCnt="5">
        <dgm:presLayoutVars>
          <dgm:bulletEnabled val="1"/>
        </dgm:presLayoutVars>
      </dgm:prSet>
      <dgm:spPr/>
    </dgm:pt>
    <dgm:pt modelId="{3BCE4B74-F76F-4996-9629-AD84EC1D234B}" type="pres">
      <dgm:prSet presAssocID="{ED2A1B22-0191-45CF-92B7-4EC19D7D16E5}" presName="accent_5" presStyleCnt="0"/>
      <dgm:spPr/>
    </dgm:pt>
    <dgm:pt modelId="{CEE32255-9003-45FA-8F93-6D8C85C6B24B}" type="pres">
      <dgm:prSet presAssocID="{ED2A1B22-0191-45CF-92B7-4EC19D7D16E5}" presName="accentRepeatNode" presStyleLbl="solidFgAcc1" presStyleIdx="4" presStyleCnt="5"/>
      <dgm:spPr/>
    </dgm:pt>
  </dgm:ptLst>
  <dgm:cxnLst>
    <dgm:cxn modelId="{30A2A71E-F06A-4220-A75F-82D10ADFCC2A}" srcId="{A441B782-3DE0-42C0-A2D0-105F3B7E5542}" destId="{622B3A4B-B316-4214-BDD8-F2415829725E}" srcOrd="1" destOrd="0" parTransId="{FF6C5041-EEAB-4363-8D59-02C61BCC1A44}" sibTransId="{6784695D-CFD9-4712-AF1A-91EA8704B904}"/>
    <dgm:cxn modelId="{70ACBD21-F4B6-41BE-B0F6-C6F6DE32D18F}" type="presOf" srcId="{37BFC6A9-6AB0-4C75-BEE6-B8987BC4AB9E}" destId="{B6B320A6-1E6E-4647-8A6C-87F35EFFCECA}" srcOrd="0" destOrd="0" presId="urn:microsoft.com/office/officeart/2008/layout/VerticalCurvedList"/>
    <dgm:cxn modelId="{51F35E5F-F637-47A3-9897-54762291A1DA}" type="presOf" srcId="{9BF03388-94C8-4E09-8984-D8AA05EA2562}" destId="{6F73C0F6-FF97-46F5-9817-BF02C5E4CF57}" srcOrd="0" destOrd="0" presId="urn:microsoft.com/office/officeart/2008/layout/VerticalCurvedList"/>
    <dgm:cxn modelId="{DE6B7E57-2285-404B-A86B-AC7696906BE6}" type="presOf" srcId="{B8AA547D-73AF-41BA-80E9-729646223564}" destId="{4E5B2890-035E-44A1-BB86-D7A1D1087966}" srcOrd="0" destOrd="0" presId="urn:microsoft.com/office/officeart/2008/layout/VerticalCurvedList"/>
    <dgm:cxn modelId="{AE13F078-1C66-4DE2-9E78-250D855C15D3}" type="presOf" srcId="{622B3A4B-B316-4214-BDD8-F2415829725E}" destId="{8827608D-DF0B-48C4-BE22-6BE00036BA13}" srcOrd="0" destOrd="0" presId="urn:microsoft.com/office/officeart/2008/layout/VerticalCurvedList"/>
    <dgm:cxn modelId="{1DB7BA5A-90D2-4FC5-AD09-7B95EDB892AD}" srcId="{A441B782-3DE0-42C0-A2D0-105F3B7E5542}" destId="{B8AA547D-73AF-41BA-80E9-729646223564}" srcOrd="2" destOrd="0" parTransId="{ECBB037B-2151-488A-955E-A46D7B50DF09}" sibTransId="{6ACA199C-E4B1-451F-B86A-3A6C9EE693EA}"/>
    <dgm:cxn modelId="{62C1157C-285F-4524-99AA-1FF958BEE2AF}" type="presOf" srcId="{6E648C7A-EA3A-4A38-864C-B0264FBFEA99}" destId="{923169CE-4602-4336-BA67-D5260FBC5E8C}" srcOrd="0" destOrd="0" presId="urn:microsoft.com/office/officeart/2008/layout/VerticalCurvedList"/>
    <dgm:cxn modelId="{A060FA92-0242-416D-81E7-EE8019F9A530}" srcId="{A441B782-3DE0-42C0-A2D0-105F3B7E5542}" destId="{6E648C7A-EA3A-4A38-864C-B0264FBFEA99}" srcOrd="3" destOrd="0" parTransId="{93B9871D-BA16-4A6D-B0FE-D9F63DD88456}" sibTransId="{E343E5BE-101A-4A11-A3F3-B93853F43156}"/>
    <dgm:cxn modelId="{CDAD8B99-78B5-4C20-B5E9-C538FC848782}" srcId="{A441B782-3DE0-42C0-A2D0-105F3B7E5542}" destId="{ED2A1B22-0191-45CF-92B7-4EC19D7D16E5}" srcOrd="4" destOrd="0" parTransId="{1ED441ED-F71D-4008-97A7-79AB36E4DA15}" sibTransId="{6F95051F-B7D6-4292-9478-CE5B6DEF4F29}"/>
    <dgm:cxn modelId="{449BF8B4-FFC9-423E-99AB-8F4BBCEE3627}" type="presOf" srcId="{ED2A1B22-0191-45CF-92B7-4EC19D7D16E5}" destId="{608C3610-F3AE-4657-9C93-4D754EC6B565}" srcOrd="0" destOrd="0" presId="urn:microsoft.com/office/officeart/2008/layout/VerticalCurvedList"/>
    <dgm:cxn modelId="{56F154C0-716D-421A-9332-18E2FCB6D30C}" srcId="{A441B782-3DE0-42C0-A2D0-105F3B7E5542}" destId="{9BF03388-94C8-4E09-8984-D8AA05EA2562}" srcOrd="0" destOrd="0" parTransId="{8DDE1214-8A39-4945-8527-934C6C435997}" sibTransId="{37BFC6A9-6AB0-4C75-BEE6-B8987BC4AB9E}"/>
    <dgm:cxn modelId="{0A2C36FB-3247-4E94-8A1B-417CC7ABF003}" type="presOf" srcId="{A441B782-3DE0-42C0-A2D0-105F3B7E5542}" destId="{FEE7E2B0-08AD-497C-88BC-8CC58AC43037}" srcOrd="0" destOrd="0" presId="urn:microsoft.com/office/officeart/2008/layout/VerticalCurvedList"/>
    <dgm:cxn modelId="{CA56C08E-AB6F-4820-9CAD-C5CFBA51CB25}" type="presParOf" srcId="{FEE7E2B0-08AD-497C-88BC-8CC58AC43037}" destId="{9E9B32BE-2DEB-4718-9A84-EE4F950B18C3}" srcOrd="0" destOrd="0" presId="urn:microsoft.com/office/officeart/2008/layout/VerticalCurvedList"/>
    <dgm:cxn modelId="{B945E955-8BB6-40DC-918F-1559284DF8C7}" type="presParOf" srcId="{9E9B32BE-2DEB-4718-9A84-EE4F950B18C3}" destId="{01507118-50B3-48EB-A6EC-0BF5EF6CD08F}" srcOrd="0" destOrd="0" presId="urn:microsoft.com/office/officeart/2008/layout/VerticalCurvedList"/>
    <dgm:cxn modelId="{B9715BFC-CC9E-4ED3-9E6F-E240E22C4FB7}" type="presParOf" srcId="{01507118-50B3-48EB-A6EC-0BF5EF6CD08F}" destId="{19777E9F-D267-4D5D-A460-8B5F78A48B4A}" srcOrd="0" destOrd="0" presId="urn:microsoft.com/office/officeart/2008/layout/VerticalCurvedList"/>
    <dgm:cxn modelId="{2ACB3D16-5724-4DBD-B408-FE4352BE5DFD}" type="presParOf" srcId="{01507118-50B3-48EB-A6EC-0BF5EF6CD08F}" destId="{B6B320A6-1E6E-4647-8A6C-87F35EFFCECA}" srcOrd="1" destOrd="0" presId="urn:microsoft.com/office/officeart/2008/layout/VerticalCurvedList"/>
    <dgm:cxn modelId="{94408301-2493-4CCC-ADF6-08ABF44B71BA}" type="presParOf" srcId="{01507118-50B3-48EB-A6EC-0BF5EF6CD08F}" destId="{515B9F7F-73B1-49AD-A038-B9E474DE288C}" srcOrd="2" destOrd="0" presId="urn:microsoft.com/office/officeart/2008/layout/VerticalCurvedList"/>
    <dgm:cxn modelId="{DD3CD05F-CF34-4B1C-BBA3-53D1D4066C71}" type="presParOf" srcId="{01507118-50B3-48EB-A6EC-0BF5EF6CD08F}" destId="{C81C403E-767B-45A1-A16B-BFC5B90F93C9}" srcOrd="3" destOrd="0" presId="urn:microsoft.com/office/officeart/2008/layout/VerticalCurvedList"/>
    <dgm:cxn modelId="{F930E45A-4633-47DA-B068-E9A0ED6007E9}" type="presParOf" srcId="{9E9B32BE-2DEB-4718-9A84-EE4F950B18C3}" destId="{6F73C0F6-FF97-46F5-9817-BF02C5E4CF57}" srcOrd="1" destOrd="0" presId="urn:microsoft.com/office/officeart/2008/layout/VerticalCurvedList"/>
    <dgm:cxn modelId="{3ED144E9-59E8-4594-9C42-320FE3128131}" type="presParOf" srcId="{9E9B32BE-2DEB-4718-9A84-EE4F950B18C3}" destId="{831161A0-6CBD-4961-B73D-68F20C8D2A14}" srcOrd="2" destOrd="0" presId="urn:microsoft.com/office/officeart/2008/layout/VerticalCurvedList"/>
    <dgm:cxn modelId="{B963D6FD-C408-4E8C-8307-7D804BE43192}" type="presParOf" srcId="{831161A0-6CBD-4961-B73D-68F20C8D2A14}" destId="{20B041AD-B292-4C08-BFE3-67280BAF66A1}" srcOrd="0" destOrd="0" presId="urn:microsoft.com/office/officeart/2008/layout/VerticalCurvedList"/>
    <dgm:cxn modelId="{45AC5001-987C-44E0-A1B7-7540B598A010}" type="presParOf" srcId="{9E9B32BE-2DEB-4718-9A84-EE4F950B18C3}" destId="{8827608D-DF0B-48C4-BE22-6BE00036BA13}" srcOrd="3" destOrd="0" presId="urn:microsoft.com/office/officeart/2008/layout/VerticalCurvedList"/>
    <dgm:cxn modelId="{A19165ED-5C27-4454-9BAF-54A53F23A01E}" type="presParOf" srcId="{9E9B32BE-2DEB-4718-9A84-EE4F950B18C3}" destId="{58346EE2-9749-4850-B9B1-898DE34CA8AF}" srcOrd="4" destOrd="0" presId="urn:microsoft.com/office/officeart/2008/layout/VerticalCurvedList"/>
    <dgm:cxn modelId="{4DCB05EB-64B5-48CC-B79D-C25C78EDBD29}" type="presParOf" srcId="{58346EE2-9749-4850-B9B1-898DE34CA8AF}" destId="{7E6AA524-C2D6-4C59-ABDD-365B9F520F9D}" srcOrd="0" destOrd="0" presId="urn:microsoft.com/office/officeart/2008/layout/VerticalCurvedList"/>
    <dgm:cxn modelId="{1B8DA1D4-BDA8-4F81-B0DC-351941141F76}" type="presParOf" srcId="{9E9B32BE-2DEB-4718-9A84-EE4F950B18C3}" destId="{4E5B2890-035E-44A1-BB86-D7A1D1087966}" srcOrd="5" destOrd="0" presId="urn:microsoft.com/office/officeart/2008/layout/VerticalCurvedList"/>
    <dgm:cxn modelId="{874083FF-B088-407C-AE75-D3EC097D7174}" type="presParOf" srcId="{9E9B32BE-2DEB-4718-9A84-EE4F950B18C3}" destId="{FFD1DD68-3512-4605-B00C-DD6B61F05DFF}" srcOrd="6" destOrd="0" presId="urn:microsoft.com/office/officeart/2008/layout/VerticalCurvedList"/>
    <dgm:cxn modelId="{15E2A205-8D95-4935-93F2-A7DB8334D525}" type="presParOf" srcId="{FFD1DD68-3512-4605-B00C-DD6B61F05DFF}" destId="{6C1CB074-A8CE-452A-8DA5-0C8FC64C03E4}" srcOrd="0" destOrd="0" presId="urn:microsoft.com/office/officeart/2008/layout/VerticalCurvedList"/>
    <dgm:cxn modelId="{F45A6D65-885C-42F8-B196-E5633D3C3AB5}" type="presParOf" srcId="{9E9B32BE-2DEB-4718-9A84-EE4F950B18C3}" destId="{923169CE-4602-4336-BA67-D5260FBC5E8C}" srcOrd="7" destOrd="0" presId="urn:microsoft.com/office/officeart/2008/layout/VerticalCurvedList"/>
    <dgm:cxn modelId="{2B52C501-714E-4FBF-BDE6-FCCCEB99E778}" type="presParOf" srcId="{9E9B32BE-2DEB-4718-9A84-EE4F950B18C3}" destId="{86CBA29B-E81A-4A6A-A05B-62E54646BB10}" srcOrd="8" destOrd="0" presId="urn:microsoft.com/office/officeart/2008/layout/VerticalCurvedList"/>
    <dgm:cxn modelId="{6EFC7228-EC10-40D1-B237-7961613AC9BA}" type="presParOf" srcId="{86CBA29B-E81A-4A6A-A05B-62E54646BB10}" destId="{D5E99C7E-8895-4D86-B930-9CD151A9258B}" srcOrd="0" destOrd="0" presId="urn:microsoft.com/office/officeart/2008/layout/VerticalCurvedList"/>
    <dgm:cxn modelId="{5A0B8722-47B8-4536-A3D1-A9A82855BCCF}" type="presParOf" srcId="{9E9B32BE-2DEB-4718-9A84-EE4F950B18C3}" destId="{608C3610-F3AE-4657-9C93-4D754EC6B565}" srcOrd="9" destOrd="0" presId="urn:microsoft.com/office/officeart/2008/layout/VerticalCurvedList"/>
    <dgm:cxn modelId="{8F6DDBF0-FE62-48DE-BB08-7AD6F4322072}" type="presParOf" srcId="{9E9B32BE-2DEB-4718-9A84-EE4F950B18C3}" destId="{3BCE4B74-F76F-4996-9629-AD84EC1D234B}" srcOrd="10" destOrd="0" presId="urn:microsoft.com/office/officeart/2008/layout/VerticalCurvedList"/>
    <dgm:cxn modelId="{3C52D9E6-FB59-4F3F-91E8-2F84567C9ED7}" type="presParOf" srcId="{3BCE4B74-F76F-4996-9629-AD84EC1D234B}" destId="{CEE32255-9003-45FA-8F93-6D8C85C6B24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320A6-1E6E-4647-8A6C-87F35EFFCECA}">
      <dsp:nvSpPr>
        <dsp:cNvPr id="0" name=""/>
        <dsp:cNvSpPr/>
      </dsp:nvSpPr>
      <dsp:spPr>
        <a:xfrm>
          <a:off x="-5599868" y="-857275"/>
          <a:ext cx="6667316" cy="6667316"/>
        </a:xfrm>
        <a:prstGeom prst="blockArc">
          <a:avLst>
            <a:gd name="adj1" fmla="val 18900000"/>
            <a:gd name="adj2" fmla="val 2700000"/>
            <a:gd name="adj3" fmla="val 32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73C0F6-FF97-46F5-9817-BF02C5E4CF57}">
      <dsp:nvSpPr>
        <dsp:cNvPr id="0" name=""/>
        <dsp:cNvSpPr/>
      </dsp:nvSpPr>
      <dsp:spPr>
        <a:xfrm>
          <a:off x="466665" y="309448"/>
          <a:ext cx="9384624"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t>Test</a:t>
          </a:r>
          <a:r>
            <a:rPr lang="en-GB" sz="2000" kern="1200" baseline="0" noProof="0" dirty="0"/>
            <a:t> Guidelines fall under the MAD, while other types of documents do not</a:t>
          </a:r>
          <a:endParaRPr lang="en-GB" sz="2000" kern="1200" noProof="0" dirty="0"/>
        </a:p>
      </dsp:txBody>
      <dsp:txXfrm>
        <a:off x="466665" y="309448"/>
        <a:ext cx="9384624" cy="619293"/>
      </dsp:txXfrm>
    </dsp:sp>
    <dsp:sp modelId="{20B041AD-B292-4C08-BFE3-67280BAF66A1}">
      <dsp:nvSpPr>
        <dsp:cNvPr id="0" name=""/>
        <dsp:cNvSpPr/>
      </dsp:nvSpPr>
      <dsp:spPr>
        <a:xfrm>
          <a:off x="79606" y="232037"/>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27608D-DF0B-48C4-BE22-6BE00036BA13}">
      <dsp:nvSpPr>
        <dsp:cNvPr id="0" name=""/>
        <dsp:cNvSpPr/>
      </dsp:nvSpPr>
      <dsp:spPr>
        <a:xfrm>
          <a:off x="910433" y="1238092"/>
          <a:ext cx="8940857"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t>A Test Guideline is accompanied by a validation report </a:t>
          </a:r>
        </a:p>
      </dsp:txBody>
      <dsp:txXfrm>
        <a:off x="910433" y="1238092"/>
        <a:ext cx="8940857" cy="619293"/>
      </dsp:txXfrm>
    </dsp:sp>
    <dsp:sp modelId="{7E6AA524-C2D6-4C59-ABDD-365B9F520F9D}">
      <dsp:nvSpPr>
        <dsp:cNvPr id="0" name=""/>
        <dsp:cNvSpPr/>
      </dsp:nvSpPr>
      <dsp:spPr>
        <a:xfrm>
          <a:off x="523374" y="1160680"/>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5B2890-035E-44A1-BB86-D7A1D1087966}">
      <dsp:nvSpPr>
        <dsp:cNvPr id="0" name=""/>
        <dsp:cNvSpPr/>
      </dsp:nvSpPr>
      <dsp:spPr>
        <a:xfrm>
          <a:off x="1046634" y="2166735"/>
          <a:ext cx="8804656"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t>The Mutual Acceptance of Data (MAD)</a:t>
          </a:r>
        </a:p>
      </dsp:txBody>
      <dsp:txXfrm>
        <a:off x="1046634" y="2166735"/>
        <a:ext cx="8804656" cy="619293"/>
      </dsp:txXfrm>
    </dsp:sp>
    <dsp:sp modelId="{6C1CB074-A8CE-452A-8DA5-0C8FC64C03E4}">
      <dsp:nvSpPr>
        <dsp:cNvPr id="0" name=""/>
        <dsp:cNvSpPr/>
      </dsp:nvSpPr>
      <dsp:spPr>
        <a:xfrm>
          <a:off x="659575" y="2089323"/>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3169CE-4602-4336-BA67-D5260FBC5E8C}">
      <dsp:nvSpPr>
        <dsp:cNvPr id="0" name=""/>
        <dsp:cNvSpPr/>
      </dsp:nvSpPr>
      <dsp:spPr>
        <a:xfrm>
          <a:off x="910433" y="3095379"/>
          <a:ext cx="8940857"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t>Guidance Documents can provide additional information towards OECD TGs</a:t>
          </a:r>
        </a:p>
      </dsp:txBody>
      <dsp:txXfrm>
        <a:off x="910433" y="3095379"/>
        <a:ext cx="8940857" cy="619293"/>
      </dsp:txXfrm>
    </dsp:sp>
    <dsp:sp modelId="{D5E99C7E-8895-4D86-B930-9CD151A9258B}">
      <dsp:nvSpPr>
        <dsp:cNvPr id="0" name=""/>
        <dsp:cNvSpPr/>
      </dsp:nvSpPr>
      <dsp:spPr>
        <a:xfrm>
          <a:off x="523374" y="3017967"/>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8C3610-F3AE-4657-9C93-4D754EC6B565}">
      <dsp:nvSpPr>
        <dsp:cNvPr id="0" name=""/>
        <dsp:cNvSpPr/>
      </dsp:nvSpPr>
      <dsp:spPr>
        <a:xfrm>
          <a:off x="466665" y="4024022"/>
          <a:ext cx="9384624"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t>Study reports and review reports provide state of the art information etc.</a:t>
          </a:r>
        </a:p>
      </dsp:txBody>
      <dsp:txXfrm>
        <a:off x="466665" y="4024022"/>
        <a:ext cx="9384624" cy="619293"/>
      </dsp:txXfrm>
    </dsp:sp>
    <dsp:sp modelId="{CEE32255-9003-45FA-8F93-6D8C85C6B24B}">
      <dsp:nvSpPr>
        <dsp:cNvPr id="0" name=""/>
        <dsp:cNvSpPr/>
      </dsp:nvSpPr>
      <dsp:spPr>
        <a:xfrm>
          <a:off x="79606" y="3946610"/>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E384A9-F9E5-4DD0-964B-79CA39678659}" type="datetimeFigureOut">
              <a:rPr lang="en-GB" smtClean="0"/>
              <a:t>22/09/2023</a:t>
            </a:fld>
            <a:endParaRPr lang="en-GB"/>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3B08FF-F301-46C6-821F-B492A0A4170B}" type="slidenum">
              <a:rPr lang="en-GB" smtClean="0"/>
              <a:t>‹#›</a:t>
            </a:fld>
            <a:endParaRPr lang="en-GB"/>
          </a:p>
        </p:txBody>
      </p:sp>
    </p:spTree>
    <p:extLst>
      <p:ext uri="{BB962C8B-B14F-4D97-AF65-F5344CB8AC3E}">
        <p14:creationId xmlns:p14="http://schemas.microsoft.com/office/powerpoint/2010/main" val="212322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E622E-F361-4426-B9CF-C3A03DAE11FF}" type="datetimeFigureOut">
              <a:rPr lang="en-GB" smtClean="0"/>
              <a:t>22/09/2023</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F632C-5961-4B4E-B68F-22B0F25E2835}" type="slidenum">
              <a:rPr lang="en-GB" smtClean="0"/>
              <a:t>‹#›</a:t>
            </a:fld>
            <a:endParaRPr lang="en-GB"/>
          </a:p>
        </p:txBody>
      </p:sp>
    </p:spTree>
    <p:extLst>
      <p:ext uri="{BB962C8B-B14F-4D97-AF65-F5344CB8AC3E}">
        <p14:creationId xmlns:p14="http://schemas.microsoft.com/office/powerpoint/2010/main" val="73150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galinstruments.oecd.org/en/instruments/263"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legalinstruments.oecd.org/en/instruments/58"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5F632C-5961-4B4E-B68F-22B0F25E2835}" type="slidenum">
              <a:rPr lang="en-GB" smtClean="0"/>
              <a:t>1</a:t>
            </a:fld>
            <a:endParaRPr lang="en-GB"/>
          </a:p>
        </p:txBody>
      </p:sp>
    </p:spTree>
    <p:extLst>
      <p:ext uri="{BB962C8B-B14F-4D97-AF65-F5344CB8AC3E}">
        <p14:creationId xmlns:p14="http://schemas.microsoft.com/office/powerpoint/2010/main" val="2634340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There is a template available</a:t>
            </a:r>
            <a:r>
              <a:rPr lang="en-GB" baseline="0" dirty="0"/>
              <a:t> for OECD TGs. However, the content can vary depending on the subject of the TG. </a:t>
            </a:r>
          </a:p>
          <a:p>
            <a:r>
              <a:rPr lang="en-GB" baseline="0" dirty="0"/>
              <a:t>Therefore it is important to discuss the content with regulators, industry, testing laboratories and other stakeholders in expert groups. </a:t>
            </a:r>
          </a:p>
          <a:p>
            <a:endParaRPr lang="en-GB" baseline="0" dirty="0"/>
          </a:p>
          <a:p>
            <a:r>
              <a:rPr lang="en-GB" dirty="0"/>
              <a:t>Drafting of the Test Guideline can be performed (at least partly) in parallel to the validation of the method.</a:t>
            </a:r>
          </a:p>
          <a:p>
            <a:endParaRPr lang="en-GB" dirty="0"/>
          </a:p>
          <a:p>
            <a:r>
              <a:rPr lang="en-GB" dirty="0"/>
              <a:t>While the specific scope and endpoint of the Test Guideline will determine its final for</a:t>
            </a:r>
            <a:r>
              <a:rPr lang="en-GB" b="0" dirty="0"/>
              <a:t>m</a:t>
            </a:r>
            <a:r>
              <a:rPr lang="en-GB" b="0" i="0" u="sng" dirty="0">
                <a:solidFill>
                  <a:srgbClr val="FFC000"/>
                </a:solidFill>
              </a:rPr>
              <a:t>,</a:t>
            </a:r>
            <a:r>
              <a:rPr lang="en-GB" b="0" baseline="0" dirty="0"/>
              <a:t> </a:t>
            </a:r>
            <a:r>
              <a:rPr lang="en-GB" b="0" dirty="0"/>
              <a:t>a</a:t>
            </a:r>
            <a:r>
              <a:rPr lang="en-GB" dirty="0"/>
              <a:t> general ‘table of contents’ is</a:t>
            </a:r>
            <a:r>
              <a:rPr lang="en-GB" b="0" dirty="0">
                <a:solidFill>
                  <a:srgbClr val="FF0000"/>
                </a:solidFill>
              </a:rPr>
              <a:t> </a:t>
            </a:r>
            <a:r>
              <a:rPr lang="en-GB" b="0" dirty="0"/>
              <a:t>sh</a:t>
            </a:r>
            <a:r>
              <a:rPr lang="en-GB" dirty="0"/>
              <a:t>own here.</a:t>
            </a:r>
          </a:p>
          <a:p>
            <a:endParaRPr lang="en-GB" dirty="0"/>
          </a:p>
          <a:p>
            <a:r>
              <a:rPr lang="en-GB" dirty="0"/>
              <a:t>Different drafting/commenting rounds are usually need at the Expert Group level:</a:t>
            </a:r>
          </a:p>
          <a:p>
            <a:pPr marL="171450" indent="-171450">
              <a:buFont typeface="Arial" panose="020B0604020202020204" pitchFamily="34" charset="0"/>
              <a:buChar char="•"/>
            </a:pPr>
            <a:r>
              <a:rPr lang="en-GB" dirty="0"/>
              <a:t>This will make sure that the results are useful and sufficiently robust for regulators.</a:t>
            </a:r>
          </a:p>
          <a:p>
            <a:pPr marL="171450" indent="-171450">
              <a:buFont typeface="Arial" panose="020B0604020202020204" pitchFamily="34" charset="0"/>
              <a:buChar char="•"/>
            </a:pPr>
            <a:r>
              <a:rPr lang="en-GB" dirty="0"/>
              <a:t>Also other issues, e.g. those coming up in validation, need to be discussed and may lead to adaptations of the test method (protocol). </a:t>
            </a:r>
          </a:p>
          <a:p>
            <a:endParaRPr lang="en-GB" dirty="0"/>
          </a:p>
          <a:p>
            <a:r>
              <a:rPr lang="en-GB" dirty="0"/>
              <a:t>To ensure a smooth process of development, a ‘solving attitude’ is need of all stakeholders.</a:t>
            </a:r>
          </a:p>
          <a:p>
            <a:endParaRPr lang="en-GB" baseline="0" dirty="0"/>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12</a:t>
            </a:fld>
            <a:endParaRPr lang="en-GB"/>
          </a:p>
        </p:txBody>
      </p:sp>
    </p:spTree>
    <p:extLst>
      <p:ext uri="{BB962C8B-B14F-4D97-AF65-F5344CB8AC3E}">
        <p14:creationId xmlns:p14="http://schemas.microsoft.com/office/powerpoint/2010/main" val="2265731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For a Test Guideline it is mandatory to provide the details of the validation studies in a “validation report”. This is made publicly available at the same time as the Test Guideline.</a:t>
            </a:r>
          </a:p>
          <a:p>
            <a:endParaRPr lang="en-GB" dirty="0"/>
          </a:p>
          <a:p>
            <a:r>
              <a:rPr lang="en-GB" dirty="0"/>
              <a:t>The document should answer critical questions on how validation was performed and what results were.</a:t>
            </a:r>
          </a:p>
          <a:p>
            <a:endParaRPr lang="en-GB" dirty="0"/>
          </a:p>
          <a:p>
            <a:r>
              <a:rPr lang="en-GB" dirty="0"/>
              <a:t>Generally, general descriptions in the main text are accompanied by (an overview of) the raw data in Annexes (example given on the right)</a:t>
            </a:r>
          </a:p>
          <a:p>
            <a:endParaRPr lang="en-GB" baseline="0" dirty="0"/>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13</a:t>
            </a:fld>
            <a:endParaRPr lang="en-GB"/>
          </a:p>
        </p:txBody>
      </p:sp>
    </p:spTree>
    <p:extLst>
      <p:ext uri="{BB962C8B-B14F-4D97-AF65-F5344CB8AC3E}">
        <p14:creationId xmlns:p14="http://schemas.microsoft.com/office/powerpoint/2010/main" val="797684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u="none" strike="noStrike" kern="1200" baseline="0" noProof="0" dirty="0">
                <a:solidFill>
                  <a:schemeClr val="tx1"/>
                </a:solidFill>
                <a:latin typeface="+mn-lt"/>
                <a:ea typeface="+mn-ea"/>
                <a:cs typeface="+mn-cs"/>
              </a:rPr>
              <a:t>Guidance Documents are developed either to supplement a Test Guideline or to provide assistance in the Test Guideline development. Like other Test Guidelines related</a:t>
            </a:r>
          </a:p>
          <a:p>
            <a:r>
              <a:rPr lang="en-GB" sz="1200" b="0" i="0" u="none" strike="noStrike" kern="1200" baseline="0" noProof="0" dirty="0">
                <a:solidFill>
                  <a:schemeClr val="tx1"/>
                </a:solidFill>
                <a:latin typeface="+mn-lt"/>
                <a:ea typeface="+mn-ea"/>
                <a:cs typeface="+mn-cs"/>
              </a:rPr>
              <a:t>documents they are advisory in nature. Consequently, the procedure for their adoption and further publication is slightly different from that for Test Guidelines (e.g. less need for validation). </a:t>
            </a:r>
          </a:p>
          <a:p>
            <a:endParaRPr lang="en-GB" sz="1200" b="0" i="0" u="none" strike="noStrike" kern="1200" baseline="0" noProof="0" dirty="0">
              <a:solidFill>
                <a:schemeClr val="tx1"/>
              </a:solidFill>
              <a:latin typeface="+mn-lt"/>
              <a:ea typeface="+mn-ea"/>
              <a:cs typeface="+mn-cs"/>
            </a:endParaRPr>
          </a:p>
          <a:p>
            <a:r>
              <a:rPr lang="en-GB" sz="1200" b="0" i="0" u="none" strike="noStrike" kern="1200" baseline="0" noProof="0" dirty="0">
                <a:solidFill>
                  <a:schemeClr val="tx1"/>
                </a:solidFill>
                <a:latin typeface="+mn-lt"/>
                <a:ea typeface="+mn-ea"/>
                <a:cs typeface="+mn-cs"/>
              </a:rPr>
              <a:t>Situations where the development of a Guidance Document is deemed appropriate include:</a:t>
            </a:r>
          </a:p>
          <a:p>
            <a:endParaRPr lang="en-GB" sz="1200" b="0" i="0" u="none" strike="noStrike" kern="1200" baseline="0" noProof="0" dirty="0">
              <a:solidFill>
                <a:schemeClr val="tx1"/>
              </a:solidFill>
              <a:latin typeface="+mn-lt"/>
              <a:ea typeface="+mn-ea"/>
              <a:cs typeface="+mn-cs"/>
            </a:endParaRPr>
          </a:p>
          <a:p>
            <a:r>
              <a:rPr lang="en-GB" sz="1200" b="0" i="0" u="none" strike="noStrike" kern="1200" baseline="0" noProof="0" dirty="0">
                <a:solidFill>
                  <a:schemeClr val="tx1"/>
                </a:solidFill>
                <a:latin typeface="+mn-lt"/>
                <a:ea typeface="+mn-ea"/>
                <a:cs typeface="+mn-cs"/>
              </a:rPr>
              <a:t>• Guidance for the conduct of field or semi-field studies;;</a:t>
            </a:r>
          </a:p>
          <a:p>
            <a:r>
              <a:rPr lang="en-GB" sz="1200" b="0" i="0" u="none" strike="noStrike" kern="1200" baseline="0" noProof="0" dirty="0">
                <a:solidFill>
                  <a:schemeClr val="tx1"/>
                </a:solidFill>
                <a:latin typeface="+mn-lt"/>
                <a:ea typeface="+mn-ea"/>
                <a:cs typeface="+mn-cs"/>
              </a:rPr>
              <a:t>• Guidance for the conduct of specific studies;</a:t>
            </a:r>
          </a:p>
          <a:p>
            <a:r>
              <a:rPr lang="en-GB" sz="1200" b="0" i="0" u="none" strike="noStrike" kern="1200" baseline="0" noProof="0" dirty="0">
                <a:solidFill>
                  <a:schemeClr val="tx1"/>
                </a:solidFill>
                <a:latin typeface="+mn-lt"/>
                <a:ea typeface="+mn-ea"/>
                <a:cs typeface="+mn-cs"/>
              </a:rPr>
              <a:t>• Guidance concerning the analysis of specific studies;</a:t>
            </a:r>
          </a:p>
          <a:p>
            <a:r>
              <a:rPr lang="en-GB" sz="1200" b="0" i="0" u="none" strike="noStrike" kern="1200" baseline="0" noProof="0" dirty="0">
                <a:solidFill>
                  <a:schemeClr val="tx1"/>
                </a:solidFill>
                <a:latin typeface="+mn-lt"/>
                <a:ea typeface="+mn-ea"/>
                <a:cs typeface="+mn-cs"/>
              </a:rPr>
              <a:t>• Guidance concerning suggested testing strategies;</a:t>
            </a:r>
          </a:p>
          <a:p>
            <a:r>
              <a:rPr lang="en-GB" sz="1200" b="0" i="0" u="none" strike="noStrike" kern="1200" baseline="0" noProof="0" dirty="0">
                <a:solidFill>
                  <a:schemeClr val="tx1"/>
                </a:solidFill>
                <a:latin typeface="+mn-lt"/>
                <a:ea typeface="+mn-ea"/>
                <a:cs typeface="+mn-cs"/>
              </a:rPr>
              <a:t>• Guidance on issues common to certain Test Guidelines</a:t>
            </a:r>
          </a:p>
          <a:p>
            <a:endParaRPr lang="en-GB" sz="1200" b="0" i="0" u="none" strike="noStrike" kern="1200" baseline="0" noProof="0" dirty="0">
              <a:solidFill>
                <a:schemeClr val="tx1"/>
              </a:solidFill>
              <a:latin typeface="+mn-lt"/>
              <a:ea typeface="+mn-ea"/>
              <a:cs typeface="+mn-cs"/>
            </a:endParaRPr>
          </a:p>
          <a:p>
            <a:r>
              <a:rPr lang="en-GB" sz="1200" b="0" i="0" u="none" strike="noStrike" kern="1200" baseline="0" noProof="0" dirty="0">
                <a:solidFill>
                  <a:schemeClr val="tx1"/>
                </a:solidFill>
                <a:latin typeface="+mn-lt"/>
                <a:ea typeface="+mn-ea"/>
                <a:cs typeface="+mn-cs"/>
              </a:rPr>
              <a:t>Proposals for Guidance Documents can be prepared by a member country, a scientific organisation, industry associations or other stakeholders. A schedule of work for their preparation should be agreed, and deadlines should be respected as far as possible. This information should be provided in the SPSF for such a project.</a:t>
            </a:r>
            <a:endParaRPr lang="en-GB" noProof="0" dirty="0"/>
          </a:p>
        </p:txBody>
      </p:sp>
      <p:sp>
        <p:nvSpPr>
          <p:cNvPr id="4" name="Foliennummernplatzhalter 3"/>
          <p:cNvSpPr>
            <a:spLocks noGrp="1"/>
          </p:cNvSpPr>
          <p:nvPr>
            <p:ph type="sldNum" sz="quarter" idx="10"/>
          </p:nvPr>
        </p:nvSpPr>
        <p:spPr/>
        <p:txBody>
          <a:bodyPr/>
          <a:lstStyle/>
          <a:p>
            <a:fld id="{C35F632C-5961-4B4E-B68F-22B0F25E2835}" type="slidenum">
              <a:rPr lang="en-GB" smtClean="0"/>
              <a:t>14</a:t>
            </a:fld>
            <a:endParaRPr lang="en-GB"/>
          </a:p>
        </p:txBody>
      </p:sp>
    </p:spTree>
    <p:extLst>
      <p:ext uri="{BB962C8B-B14F-4D97-AF65-F5344CB8AC3E}">
        <p14:creationId xmlns:p14="http://schemas.microsoft.com/office/powerpoint/2010/main" val="128881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provides some examples.</a:t>
            </a:r>
          </a:p>
        </p:txBody>
      </p:sp>
      <p:sp>
        <p:nvSpPr>
          <p:cNvPr id="4" name="Slide Number Placeholder 3"/>
          <p:cNvSpPr>
            <a:spLocks noGrp="1"/>
          </p:cNvSpPr>
          <p:nvPr>
            <p:ph type="sldNum" sz="quarter" idx="5"/>
          </p:nvPr>
        </p:nvSpPr>
        <p:spPr/>
        <p:txBody>
          <a:bodyPr/>
          <a:lstStyle/>
          <a:p>
            <a:fld id="{C35F632C-5961-4B4E-B68F-22B0F25E2835}" type="slidenum">
              <a:rPr lang="en-GB" smtClean="0"/>
              <a:t>15</a:t>
            </a:fld>
            <a:endParaRPr lang="en-GB"/>
          </a:p>
        </p:txBody>
      </p:sp>
    </p:spTree>
    <p:extLst>
      <p:ext uri="{BB962C8B-B14F-4D97-AF65-F5344CB8AC3E}">
        <p14:creationId xmlns:p14="http://schemas.microsoft.com/office/powerpoint/2010/main" val="2207831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short summary of the difference between the two types of documents.</a:t>
            </a:r>
          </a:p>
        </p:txBody>
      </p:sp>
      <p:sp>
        <p:nvSpPr>
          <p:cNvPr id="4" name="Slide Number Placeholder 3"/>
          <p:cNvSpPr>
            <a:spLocks noGrp="1"/>
          </p:cNvSpPr>
          <p:nvPr>
            <p:ph type="sldNum" sz="quarter" idx="5"/>
          </p:nvPr>
        </p:nvSpPr>
        <p:spPr/>
        <p:txBody>
          <a:bodyPr/>
          <a:lstStyle/>
          <a:p>
            <a:fld id="{C35F632C-5961-4B4E-B68F-22B0F25E2835}" type="slidenum">
              <a:rPr lang="en-GB" smtClean="0"/>
              <a:t>16</a:t>
            </a:fld>
            <a:endParaRPr lang="en-GB"/>
          </a:p>
        </p:txBody>
      </p:sp>
    </p:spTree>
    <p:extLst>
      <p:ext uri="{BB962C8B-B14F-4D97-AF65-F5344CB8AC3E}">
        <p14:creationId xmlns:p14="http://schemas.microsoft.com/office/powerpoint/2010/main" val="667055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5F632C-5961-4B4E-B68F-22B0F25E2835}" type="slidenum">
              <a:rPr lang="en-GB" smtClean="0"/>
              <a:t>17</a:t>
            </a:fld>
            <a:endParaRPr lang="en-GB"/>
          </a:p>
        </p:txBody>
      </p:sp>
    </p:spTree>
    <p:extLst>
      <p:ext uri="{BB962C8B-B14F-4D97-AF65-F5344CB8AC3E}">
        <p14:creationId xmlns:p14="http://schemas.microsoft.com/office/powerpoint/2010/main" val="2436404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5F632C-5961-4B4E-B68F-22B0F25E2835}" type="slidenum">
              <a:rPr lang="en-GB" smtClean="0"/>
              <a:t>18</a:t>
            </a:fld>
            <a:endParaRPr lang="en-GB"/>
          </a:p>
        </p:txBody>
      </p:sp>
    </p:spTree>
    <p:extLst>
      <p:ext uri="{BB962C8B-B14F-4D97-AF65-F5344CB8AC3E}">
        <p14:creationId xmlns:p14="http://schemas.microsoft.com/office/powerpoint/2010/main" val="78917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noProof="0" dirty="0">
                <a:solidFill>
                  <a:srgbClr val="0780A5"/>
                </a:solidFill>
                <a:effectLst/>
                <a:latin typeface="Montserrat" panose="00000500000000000000" pitchFamily="2" charset="0"/>
              </a:rPr>
              <a:t>The NanoHarmony project was funded through Europe’s Horizon 2020 research and innovation programme. Its mission has been to support the development of Test Guidelines and Guidance Documents for eight endpoints where nanomaterial-adapted test methods have been identified as a regulatory priority.  </a:t>
            </a:r>
            <a:r>
              <a:rPr lang="en-GB" sz="1200" noProof="0" dirty="0">
                <a:effectLst/>
                <a:latin typeface="Arial" panose="020B0604020202020204" pitchFamily="34" charset="0"/>
                <a:ea typeface="Times New Roman" panose="02020603050405020304" pitchFamily="18" charset="0"/>
                <a:cs typeface="Times New Roman" panose="02020603050405020304" pitchFamily="18" charset="0"/>
              </a:rPr>
              <a:t>These include endpoints on physicochemical properties (dissolution in water and biological media, surface chemistry, dustiness, and determination of nanomaterial concentrations in biological samples), on environmental endpoints (determining apparent bioaccumulation in fish, a scoping review on a tiered approach for bioaccumulation testing, recommendations for acute tests with nanomaterials in algae, daphnids and fish), and on human health endpoints (toxicokinetics, in vitro approach for intestinal fate). </a:t>
            </a:r>
            <a:r>
              <a:rPr lang="en-GB" b="0" i="0" noProof="0" dirty="0">
                <a:solidFill>
                  <a:srgbClr val="0780A5"/>
                </a:solidFill>
                <a:effectLst/>
                <a:latin typeface="Montserrat" panose="00000500000000000000" pitchFamily="2" charset="0"/>
              </a:rPr>
              <a:t>NanoHarmony coordinates the collection and use of available data and information to support the finalisation of these test method developments.</a:t>
            </a:r>
          </a:p>
          <a:p>
            <a:r>
              <a:rPr lang="en-GB" sz="1200" noProof="0" dirty="0">
                <a:effectLst/>
                <a:latin typeface="Arial" panose="020B0604020202020204" pitchFamily="34" charset="0"/>
                <a:ea typeface="Times New Roman" panose="02020603050405020304" pitchFamily="18" charset="0"/>
                <a:cs typeface="Times New Roman" panose="02020603050405020304" pitchFamily="18" charset="0"/>
              </a:rPr>
              <a:t>Furthermore, NanoHarmony has analysed processes in test method development to identify obstacles and options with the aim of further streamlining the TG development processes and to improve the engagement of key stakeholders therein. This has resulted in a White Paper with recommendations, and an online Process Mentor and Training Material to support stakeholders in the development of test guidelines.</a:t>
            </a:r>
          </a:p>
          <a:p>
            <a:endParaRPr lang="en-GB" sz="1200" noProof="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noProof="0" dirty="0">
                <a:effectLst/>
                <a:latin typeface="Arial" panose="020B0604020202020204" pitchFamily="34" charset="0"/>
                <a:cs typeface="Times New Roman" panose="02020603050405020304" pitchFamily="18" charset="0"/>
              </a:rPr>
              <a:t>This training material has been developed to increase awareness among the different stakeholders on OECD, the OECD test guidelines programme and the process of developing test guidelines.</a:t>
            </a:r>
            <a:endParaRPr lang="en-GB"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F632C-5961-4B4E-B68F-22B0F25E28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430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F632C-5961-4B4E-B68F-22B0F25E28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195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questions can be used for asking the audience prior</a:t>
            </a:r>
            <a:r>
              <a:rPr lang="en-GB" baseline="0" dirty="0"/>
              <a:t> to the training in order to learn more about the knowledge status of the audience. </a:t>
            </a:r>
            <a:endParaRPr lang="en-GB" dirty="0"/>
          </a:p>
          <a:p>
            <a:endParaRPr lang="en-GB" dirty="0"/>
          </a:p>
        </p:txBody>
      </p:sp>
      <p:sp>
        <p:nvSpPr>
          <p:cNvPr id="4" name="Slide Number Placeholder 3"/>
          <p:cNvSpPr>
            <a:spLocks noGrp="1"/>
          </p:cNvSpPr>
          <p:nvPr>
            <p:ph type="sldNum" sz="quarter" idx="5"/>
          </p:nvPr>
        </p:nvSpPr>
        <p:spPr/>
        <p:txBody>
          <a:bodyPr/>
          <a:lstStyle/>
          <a:p>
            <a:fld id="{C35F632C-5961-4B4E-B68F-22B0F25E2835}" type="slidenum">
              <a:rPr lang="en-GB" smtClean="0"/>
              <a:t>6</a:t>
            </a:fld>
            <a:endParaRPr lang="en-GB"/>
          </a:p>
        </p:txBody>
      </p:sp>
    </p:spTree>
    <p:extLst>
      <p:ext uri="{BB962C8B-B14F-4D97-AF65-F5344CB8AC3E}">
        <p14:creationId xmlns:p14="http://schemas.microsoft.com/office/powerpoint/2010/main" val="3749827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different outputs of the test guidelines </a:t>
            </a:r>
            <a:r>
              <a:rPr lang="en-US" dirty="0" err="1"/>
              <a:t>programme</a:t>
            </a:r>
            <a:r>
              <a:rPr lang="en-US" dirty="0"/>
              <a:t>: test guidelines (new, updated, corrected, deleted) and other documents.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others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GDs to support the adequate conduct of TG studies and provide </a:t>
            </a:r>
            <a:r>
              <a:rPr lang="en-US" dirty="0" err="1"/>
              <a:t>harmonisation</a:t>
            </a:r>
            <a:r>
              <a:rPr lang="en-US" dirty="0"/>
              <a:t> in necessary flexibility or possible adaptations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Validation and peer-review reports to establish the foundation of new methods covered by MAD,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Detailed review papers to explore a new area of testing.</a:t>
            </a:r>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7</a:t>
            </a:fld>
            <a:endParaRPr lang="en-GB"/>
          </a:p>
        </p:txBody>
      </p:sp>
    </p:spTree>
    <p:extLst>
      <p:ext uri="{BB962C8B-B14F-4D97-AF65-F5344CB8AC3E}">
        <p14:creationId xmlns:p14="http://schemas.microsoft.com/office/powerpoint/2010/main" val="1251696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mutual acceptance of data is an important cornerstone of the OECD chemicals programme. </a:t>
            </a:r>
          </a:p>
          <a:p>
            <a:endParaRPr lang="en-GB" dirty="0"/>
          </a:p>
          <a:p>
            <a:r>
              <a:rPr lang="en-GB" dirty="0"/>
              <a:t>It is a legally binding agreement</a:t>
            </a:r>
            <a:r>
              <a:rPr lang="en-US" sz="1800" b="0" i="0" dirty="0">
                <a:solidFill>
                  <a:srgbClr val="000000"/>
                </a:solidFill>
                <a:effectLst/>
                <a:latin typeface="Century Gothic" panose="020B0502020202020204" pitchFamily="34" charset="0"/>
              </a:rPr>
              <a:t> composed of three OECD Council Acts (adopted by OECD ambassadors):</a:t>
            </a:r>
            <a:endParaRPr lang="en-US" b="0" i="0" dirty="0">
              <a:solidFill>
                <a:srgbClr val="333333"/>
              </a:solidFill>
              <a:effectLst/>
              <a:latin typeface="Helvetica Neue"/>
            </a:endParaRPr>
          </a:p>
          <a:p>
            <a:pPr marL="285750" indent="-285750" algn="l">
              <a:buFont typeface="Arial" panose="020B0604020202020204" pitchFamily="34" charset="0"/>
              <a:buChar char="•"/>
            </a:pPr>
            <a:r>
              <a:rPr lang="en-US" sz="1800" b="0" i="0" dirty="0">
                <a:solidFill>
                  <a:srgbClr val="000000"/>
                </a:solidFill>
                <a:effectLst/>
                <a:latin typeface="Century Gothic" panose="020B0502020202020204" pitchFamily="34" charset="0"/>
              </a:rPr>
              <a:t>The 1981 </a:t>
            </a:r>
            <a:r>
              <a:rPr lang="en-US" sz="1800" b="0" i="0" u="sng" dirty="0">
                <a:solidFill>
                  <a:srgbClr val="2973BD"/>
                </a:solidFill>
                <a:effectLst/>
                <a:latin typeface="Century Gothic" panose="020B0502020202020204" pitchFamily="34" charset="0"/>
                <a:hlinkClick r:id="rId3" tooltip="Decision of the Council concerning the Mutual Acceptance of Data in the Assessment of Chemicals"/>
              </a:rPr>
              <a:t>Council Decision on the Mutual Acceptance of Data in the Assessment of Chemicals</a:t>
            </a:r>
            <a:r>
              <a:rPr lang="en-US" sz="1800" b="0" i="0" dirty="0">
                <a:solidFill>
                  <a:srgbClr val="000000"/>
                </a:solidFill>
                <a:effectLst/>
                <a:latin typeface="Century Gothic" panose="020B0502020202020204" pitchFamily="34" charset="0"/>
              </a:rPr>
              <a:t> (revised in 1997) that states that test study data generated in any member country in accordance with OECD Test Guidelines and Principles of Good Laboratory Practice (GLP) shall be accepted in other member countries for assessment purposes and other uses relating to the protection of human health and the environment.</a:t>
            </a:r>
            <a:endParaRPr lang="en-US" b="0" i="0" dirty="0">
              <a:solidFill>
                <a:srgbClr val="333333"/>
              </a:solidFill>
              <a:effectLst/>
              <a:latin typeface="Helvetica Neue"/>
            </a:endParaRPr>
          </a:p>
          <a:p>
            <a:pPr marL="285750" indent="-285750" algn="l">
              <a:buFont typeface="Arial" panose="020B0604020202020204" pitchFamily="34" charset="0"/>
              <a:buChar char="•"/>
            </a:pPr>
            <a:r>
              <a:rPr lang="en-US" sz="1800" b="0" i="0" dirty="0">
                <a:solidFill>
                  <a:srgbClr val="000000"/>
                </a:solidFill>
                <a:effectLst/>
                <a:latin typeface="Century Gothic" panose="020B0502020202020204" pitchFamily="34" charset="0"/>
              </a:rPr>
              <a:t>The 1989 </a:t>
            </a:r>
            <a:r>
              <a:rPr lang="en-US" sz="1800" b="0" i="0" u="sng" dirty="0">
                <a:solidFill>
                  <a:srgbClr val="2973BD"/>
                </a:solidFill>
                <a:effectLst/>
                <a:latin typeface="Century Gothic" panose="020B0502020202020204" pitchFamily="34" charset="0"/>
                <a:hlinkClick r:id="rId4" tooltip="Decision-Recommendation of the Council on Compliance with Principles of Good Laboratory Practice "/>
              </a:rPr>
              <a:t>Council Decision-Recommendation on Compliance with Principles of Good Laboratory Practices</a:t>
            </a:r>
            <a:r>
              <a:rPr lang="en-US" sz="1800" b="0" i="0" dirty="0">
                <a:solidFill>
                  <a:srgbClr val="000000"/>
                </a:solidFill>
                <a:effectLst/>
                <a:latin typeface="Century Gothic" panose="020B0502020202020204" pitchFamily="34" charset="0"/>
              </a:rPr>
              <a:t> which establishes procedures for monitoring GLP compliance through government inspections and study audits as well as a framework for international liaison among monitoring and data-receiving authorities.</a:t>
            </a:r>
            <a:endParaRPr lang="en-US" b="0" i="0" dirty="0">
              <a:solidFill>
                <a:srgbClr val="333333"/>
              </a:solidFill>
              <a:effectLst/>
              <a:latin typeface="Helvetica Neue"/>
            </a:endParaRPr>
          </a:p>
          <a:p>
            <a:pPr marL="285750" indent="-285750" algn="l">
              <a:buFont typeface="Arial" panose="020B0604020202020204" pitchFamily="34" charset="0"/>
              <a:buChar char="•"/>
            </a:pPr>
            <a:r>
              <a:rPr lang="en-US" sz="1800" b="0" i="0" dirty="0">
                <a:solidFill>
                  <a:srgbClr val="000000"/>
                </a:solidFill>
                <a:effectLst/>
                <a:latin typeface="Century Gothic" panose="020B0502020202020204" pitchFamily="34" charset="0"/>
              </a:rPr>
              <a:t>The 1997 Council Decision on the Adherence of Non-Member countries to the Council Acts related to the Mutual Acceptance of Data in the Assessment of Chemicals that sets out a step-wise procedure for non-OECD economies to take part as full members in this system. </a:t>
            </a:r>
          </a:p>
          <a:p>
            <a:pPr marL="0" indent="0" algn="l">
              <a:buFont typeface="Arial" panose="020B0604020202020204" pitchFamily="34" charset="0"/>
              <a:buNone/>
            </a:pPr>
            <a:endParaRPr lang="en-GB" dirty="0"/>
          </a:p>
          <a:p>
            <a:r>
              <a:rPr lang="en-GB" dirty="0"/>
              <a:t>On its website OECD states that “</a:t>
            </a:r>
            <a:r>
              <a:rPr lang="en-US" sz="1800" b="0" i="0" dirty="0">
                <a:solidFill>
                  <a:srgbClr val="FFFFFF"/>
                </a:solidFill>
                <a:effectLst/>
                <a:latin typeface="Century Gothic" panose="020B0502020202020204" pitchFamily="34" charset="0"/>
              </a:rPr>
              <a:t>By reducing duplication, and creating a framework for the sharing of work, the MAD system saves governments and industry around </a:t>
            </a:r>
            <a:r>
              <a:rPr lang="en-US" sz="1800" b="1" i="0" dirty="0">
                <a:solidFill>
                  <a:srgbClr val="FFFFFF"/>
                </a:solidFill>
                <a:effectLst/>
                <a:latin typeface="Century Gothic" panose="020B0502020202020204" pitchFamily="34" charset="0"/>
              </a:rPr>
              <a:t>€ 309 million each year, </a:t>
            </a:r>
            <a:r>
              <a:rPr lang="en-US" sz="1800" b="0" i="0" dirty="0">
                <a:solidFill>
                  <a:srgbClr val="FFFFFF"/>
                </a:solidFill>
                <a:effectLst/>
                <a:latin typeface="Century Gothic" panose="020B0502020202020204" pitchFamily="34" charset="0"/>
              </a:rPr>
              <a:t>as well as reduces the number of animals used in such testing.” </a:t>
            </a:r>
          </a:p>
          <a:p>
            <a:r>
              <a:rPr lang="en-US" sz="1800" b="0" i="0" dirty="0">
                <a:solidFill>
                  <a:srgbClr val="FFFFFF"/>
                </a:solidFill>
                <a:effectLst/>
                <a:latin typeface="Century Gothic" panose="020B0502020202020204" pitchFamily="34" charset="0"/>
              </a:rPr>
              <a:t>The website also provides a short </a:t>
            </a:r>
            <a:r>
              <a:rPr lang="en-US" sz="1800" b="0" i="0" dirty="0" err="1">
                <a:solidFill>
                  <a:srgbClr val="FFFFFF"/>
                </a:solidFill>
                <a:effectLst/>
                <a:latin typeface="Century Gothic" panose="020B0502020202020204" pitchFamily="34" charset="0"/>
              </a:rPr>
              <a:t>youtube</a:t>
            </a:r>
            <a:r>
              <a:rPr lang="en-US" sz="1800" b="0" i="0" dirty="0">
                <a:solidFill>
                  <a:srgbClr val="FFFFFF"/>
                </a:solidFill>
                <a:effectLst/>
                <a:latin typeface="Century Gothic" panose="020B0502020202020204" pitchFamily="34" charset="0"/>
              </a:rPr>
              <a:t>-video (2m44s) that explains the MAD.</a:t>
            </a:r>
            <a:endParaRPr lang="en-GB" dirty="0"/>
          </a:p>
        </p:txBody>
      </p:sp>
      <p:sp>
        <p:nvSpPr>
          <p:cNvPr id="4" name="Slide Number Placeholder 3"/>
          <p:cNvSpPr>
            <a:spLocks noGrp="1"/>
          </p:cNvSpPr>
          <p:nvPr>
            <p:ph type="sldNum" sz="quarter" idx="5"/>
          </p:nvPr>
        </p:nvSpPr>
        <p:spPr/>
        <p:txBody>
          <a:bodyPr/>
          <a:lstStyle/>
          <a:p>
            <a:fld id="{C35F632C-5961-4B4E-B68F-22B0F25E2835}" type="slidenum">
              <a:rPr lang="en-GB" smtClean="0"/>
              <a:t>8</a:t>
            </a:fld>
            <a:endParaRPr lang="en-GB"/>
          </a:p>
        </p:txBody>
      </p:sp>
    </p:spTree>
    <p:extLst>
      <p:ext uri="{BB962C8B-B14F-4D97-AF65-F5344CB8AC3E}">
        <p14:creationId xmlns:p14="http://schemas.microsoft.com/office/powerpoint/2010/main" val="323499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schematic summarises how both OECD Test Guidelines and OECD GLP form the cornerstones of the MAD agreement.</a:t>
            </a:r>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9</a:t>
            </a:fld>
            <a:endParaRPr lang="en-GB"/>
          </a:p>
        </p:txBody>
      </p:sp>
    </p:spTree>
    <p:extLst>
      <p:ext uri="{BB962C8B-B14F-4D97-AF65-F5344CB8AC3E}">
        <p14:creationId xmlns:p14="http://schemas.microsoft.com/office/powerpoint/2010/main" val="1330013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The OECD Guidelines for the testing of chemicals are a collection of the most relevant internationally agreed testing methods used by governments, industry and independent laboratories to assess the safety of chemicals. They are primarily used in regulatory safety testing and subsequent chemical notification and registration.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set of Test Guidelines is updated on a regular basis to keep pace with progress in science and countries’ regulatory needs.</a:t>
            </a:r>
          </a:p>
          <a:p>
            <a:r>
              <a:rPr lang="en-US" sz="1200" kern="1200" dirty="0">
                <a:solidFill>
                  <a:schemeClr val="tx1"/>
                </a:solidFill>
                <a:effectLst/>
                <a:latin typeface="+mn-lt"/>
                <a:ea typeface="+mn-ea"/>
                <a:cs typeface="+mn-cs"/>
              </a:rPr>
              <a:t>OECD-wide networks of national coordinators and national experts provide input from scientists in government, academia, and industry. </a:t>
            </a:r>
          </a:p>
          <a:p>
            <a:endParaRPr lang="en-US" sz="1200" kern="1200" dirty="0">
              <a:solidFill>
                <a:schemeClr val="tx1"/>
              </a:solidFill>
              <a:effectLst/>
              <a:latin typeface="+mn-lt"/>
              <a:ea typeface="+mn-ea"/>
              <a:cs typeface="+mn-cs"/>
            </a:endParaRPr>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10</a:t>
            </a:fld>
            <a:endParaRPr lang="en-GB"/>
          </a:p>
        </p:txBody>
      </p:sp>
    </p:spTree>
    <p:extLst>
      <p:ext uri="{BB962C8B-B14F-4D97-AF65-F5344CB8AC3E}">
        <p14:creationId xmlns:p14="http://schemas.microsoft.com/office/powerpoint/2010/main" val="2826831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t>TG 125: Includes several methods (e.g. Atomic Force Microscopy (AFM), Centrifugal Liquid Sedimentation (CLS)/Analytical Ultracentrifugation (AUC), Dynamic Light Scattering (DLS), Differential Mobility Analysis System (DMAS), (Nano)Particle Tracking Analysis (PTA/NTA), Small Angle X-Ray Scattering (SAXS), Scanning Electron Microscopy (SEM), and Transmission Electron Microscopy (TEM)</a:t>
            </a:r>
            <a:r>
              <a:rPr lang="en-GB" sz="1200" b="0" noProof="0" dirty="0"/>
              <a:t> and describes their pros and cons.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noProof="0" dirty="0"/>
              <a:t>TG211: Describes how to test for effects on reproduction of water fleas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noProof="0" dirty="0"/>
              <a:t>TG318: This includes a protocol for dispersion of the material.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noProof="0" dirty="0"/>
              <a:t>TG412: The 2017 update includes some specific (additional) mainly optional parameters for nanomaterials.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noProof="0" dirty="0"/>
          </a:p>
          <a:p>
            <a:endParaRPr lang="en-GB" noProof="0" dirty="0"/>
          </a:p>
          <a:p>
            <a:endParaRPr lang="en-GB" noProof="0" dirty="0"/>
          </a:p>
        </p:txBody>
      </p:sp>
      <p:sp>
        <p:nvSpPr>
          <p:cNvPr id="4" name="Foliennummernplatzhalter 3"/>
          <p:cNvSpPr>
            <a:spLocks noGrp="1"/>
          </p:cNvSpPr>
          <p:nvPr>
            <p:ph type="sldNum" sz="quarter" idx="10"/>
          </p:nvPr>
        </p:nvSpPr>
        <p:spPr/>
        <p:txBody>
          <a:bodyPr/>
          <a:lstStyle/>
          <a:p>
            <a:fld id="{C35F632C-5961-4B4E-B68F-22B0F25E2835}" type="slidenum">
              <a:rPr lang="en-GB" smtClean="0"/>
              <a:t>11</a:t>
            </a:fld>
            <a:endParaRPr lang="en-GB"/>
          </a:p>
        </p:txBody>
      </p:sp>
    </p:spTree>
    <p:extLst>
      <p:ext uri="{BB962C8B-B14F-4D97-AF65-F5344CB8AC3E}">
        <p14:creationId xmlns:p14="http://schemas.microsoft.com/office/powerpoint/2010/main" val="2968162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06000" y="1826945"/>
            <a:ext cx="5948885" cy="2387600"/>
          </a:xfrm>
        </p:spPr>
        <p:txBody>
          <a:bodyPr lIns="18000" tIns="18000" rIns="18000" bIns="18000" anchor="b">
            <a:noAutofit/>
          </a:bodyPr>
          <a:lstStyle>
            <a:lvl1pPr algn="ctr">
              <a:defRPr sz="44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r>
              <a:rPr lang="en-US"/>
              <a:t>From science to standards and harmonised OECD Test Guidelines</a:t>
            </a:r>
            <a:endParaRPr lang="de-DE"/>
          </a:p>
        </p:txBody>
      </p:sp>
      <p:sp>
        <p:nvSpPr>
          <p:cNvPr id="6" name="Foliennummernplatzhalter 5"/>
          <p:cNvSpPr>
            <a:spLocks noGrp="1"/>
          </p:cNvSpPr>
          <p:nvPr>
            <p:ph type="sldNum" sz="quarter" idx="12"/>
          </p:nvPr>
        </p:nvSpPr>
        <p:spPr/>
        <p:txBody>
          <a:bodyPr/>
          <a:lstStyle/>
          <a:p>
            <a:fld id="{D642EF81-E391-43A4-A2D1-0ECC9424490D}" type="slidenum">
              <a:rPr lang="de-DE" smtClean="0"/>
              <a:t>‹#›</a:t>
            </a:fld>
            <a:endParaRPr lang="de-DE"/>
          </a:p>
        </p:txBody>
      </p:sp>
      <p:sp>
        <p:nvSpPr>
          <p:cNvPr id="11" name="Flussdiagramm: Manuelle Verarbeitung 10"/>
          <p:cNvSpPr/>
          <p:nvPr userDrawn="1"/>
        </p:nvSpPr>
        <p:spPr>
          <a:xfrm>
            <a:off x="5934311" y="-188843"/>
            <a:ext cx="6469164" cy="719924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5" h="10000">
                <a:moveTo>
                  <a:pt x="0" y="0"/>
                </a:moveTo>
                <a:lnTo>
                  <a:pt x="6685" y="21"/>
                </a:lnTo>
                <a:cubicBezTo>
                  <a:pt x="6613" y="3343"/>
                  <a:pt x="6542" y="6664"/>
                  <a:pt x="6470" y="9986"/>
                </a:cubicBezTo>
                <a:lnTo>
                  <a:pt x="2000" y="10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1517" y="1071220"/>
            <a:ext cx="5158952" cy="3289929"/>
          </a:xfrm>
          <a:prstGeom prst="rect">
            <a:avLst/>
          </a:prstGeom>
        </p:spPr>
      </p:pic>
      <p:cxnSp>
        <p:nvCxnSpPr>
          <p:cNvPr id="15" name="Gerader Verbinder 14"/>
          <p:cNvCxnSpPr/>
          <p:nvPr userDrawn="1"/>
        </p:nvCxnSpPr>
        <p:spPr>
          <a:xfrm>
            <a:off x="5823374" y="-105640"/>
            <a:ext cx="1956287" cy="7231997"/>
          </a:xfrm>
          <a:prstGeom prst="line">
            <a:avLst/>
          </a:prstGeom>
          <a:ln w="76200">
            <a:solidFill>
              <a:schemeClr val="bg1"/>
            </a:solidFill>
          </a:ln>
        </p:spPr>
        <p:style>
          <a:lnRef idx="1">
            <a:schemeClr val="accent4"/>
          </a:lnRef>
          <a:fillRef idx="0">
            <a:schemeClr val="accent4"/>
          </a:fillRef>
          <a:effectRef idx="0">
            <a:schemeClr val="accent4"/>
          </a:effectRef>
          <a:fontRef idx="minor">
            <a:schemeClr val="tx1"/>
          </a:fontRef>
        </p:style>
      </p:cxnSp>
      <p:grpSp>
        <p:nvGrpSpPr>
          <p:cNvPr id="9" name="Gruppieren 8"/>
          <p:cNvGrpSpPr/>
          <p:nvPr userDrawn="1"/>
        </p:nvGrpSpPr>
        <p:grpSpPr>
          <a:xfrm>
            <a:off x="7343072" y="3725132"/>
            <a:ext cx="4617397" cy="685188"/>
            <a:chOff x="7343072" y="3725132"/>
            <a:chExt cx="4617397" cy="685188"/>
          </a:xfrm>
        </p:grpSpPr>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3072" y="3810195"/>
              <a:ext cx="693683" cy="463611"/>
            </a:xfrm>
            <a:prstGeom prst="rect">
              <a:avLst/>
            </a:prstGeom>
          </p:spPr>
        </p:pic>
        <p:sp>
          <p:nvSpPr>
            <p:cNvPr id="8" name="Textfeld 7"/>
            <p:cNvSpPr txBox="1"/>
            <p:nvPr userDrawn="1"/>
          </p:nvSpPr>
          <p:spPr>
            <a:xfrm>
              <a:off x="8036755" y="3725132"/>
              <a:ext cx="3923714" cy="68518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494"/>
                  </a:solidFill>
                  <a:effectLst/>
                  <a:uLnTx/>
                  <a:uFillTx/>
                  <a:latin typeface="+mn-lt"/>
                  <a:ea typeface="+mn-ea"/>
                  <a:cs typeface="+mn-cs"/>
                </a:rPr>
                <a:t>This project has received funding from the European Union's Horizon 2020 research and innovation programme under grant agreement No 885931</a:t>
              </a:r>
              <a:endParaRPr kumimoji="0" lang="de-DE" sz="1100" b="0" i="0" u="none" strike="noStrike" kern="1200" cap="none" spc="0" normalizeH="0" baseline="0" noProof="0" dirty="0">
                <a:ln>
                  <a:noFill/>
                </a:ln>
                <a:solidFill>
                  <a:srgbClr val="00549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Untertitel 2"/>
          <p:cNvSpPr>
            <a:spLocks noGrp="1"/>
          </p:cNvSpPr>
          <p:nvPr>
            <p:ph type="subTitle" idx="4294967295"/>
          </p:nvPr>
        </p:nvSpPr>
        <p:spPr>
          <a:xfrm>
            <a:off x="306000" y="4551343"/>
            <a:ext cx="5948885" cy="1655762"/>
          </a:xfrm>
        </p:spPr>
        <p:txBody>
          <a:bodyPr lIns="18000" tIns="18000" rIns="18000" bIns="18000">
            <a:noAutofit/>
          </a:bodyPr>
          <a:lstStyle>
            <a:lvl1pPr marL="0" indent="0" algn="ctr">
              <a:buNone/>
              <a:defRPr sz="3200">
                <a:solidFill>
                  <a:schemeClr val="bg1"/>
                </a:solidFill>
              </a:defRPr>
            </a:lvl1pPr>
          </a:lstStyle>
          <a:p>
            <a:endParaRPr lang="en-GB" noProof="0" dirty="0"/>
          </a:p>
        </p:txBody>
      </p:sp>
    </p:spTree>
    <p:extLst>
      <p:ext uri="{BB962C8B-B14F-4D97-AF65-F5344CB8AC3E}">
        <p14:creationId xmlns:p14="http://schemas.microsoft.com/office/powerpoint/2010/main" val="335427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bg>
      <p:bgRef idx="1001">
        <a:schemeClr val="bg1"/>
      </p:bgRef>
    </p:bg>
    <p:spTree>
      <p:nvGrpSpPr>
        <p:cNvPr id="1" name=""/>
        <p:cNvGrpSpPr/>
        <p:nvPr/>
      </p:nvGrpSpPr>
      <p:grpSpPr>
        <a:xfrm>
          <a:off x="0" y="0"/>
          <a:ext cx="0" cy="0"/>
          <a:chOff x="0" y="0"/>
          <a:chExt cx="0" cy="0"/>
        </a:xfrm>
      </p:grpSpPr>
      <p:sp>
        <p:nvSpPr>
          <p:cNvPr id="16" name="Rechteck 15"/>
          <p:cNvSpPr/>
          <p:nvPr userDrawn="1"/>
        </p:nvSpPr>
        <p:spPr>
          <a:xfrm>
            <a:off x="0" y="6182686"/>
            <a:ext cx="12192000" cy="67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0" name="Rechteck 9"/>
          <p:cNvSpPr/>
          <p:nvPr userDrawn="1"/>
        </p:nvSpPr>
        <p:spPr>
          <a:xfrm>
            <a:off x="0" y="1"/>
            <a:ext cx="12192000" cy="1266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2"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el 1"/>
          <p:cNvSpPr>
            <a:spLocks noGrp="1"/>
          </p:cNvSpPr>
          <p:nvPr userDrawn="1">
            <p:ph type="title" hasCustomPrompt="1"/>
          </p:nvPr>
        </p:nvSpPr>
        <p:spPr>
          <a:xfrm>
            <a:off x="304350" y="191154"/>
            <a:ext cx="7963374" cy="994414"/>
          </a:xfrm>
        </p:spPr>
        <p:txBody>
          <a:bodyPr lIns="36000" tIns="18000" rIns="36000" bIns="18000">
            <a:noAutofit/>
          </a:bodyPr>
          <a:lstStyle>
            <a:lvl1pPr>
              <a:defRPr sz="32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endParaRPr lang="en-GB" noProof="0" dirty="0"/>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
        <p:nvSpPr>
          <p:cNvPr id="14" name="Datumsplatzhalter 3">
            <a:extLst>
              <a:ext uri="{FF2B5EF4-FFF2-40B4-BE49-F238E27FC236}">
                <a16:creationId xmlns:a16="http://schemas.microsoft.com/office/drawing/2014/main" id="{A9C487D0-A2ED-444A-81D4-D666A0FD99AC}"/>
              </a:ext>
            </a:extLst>
          </p:cNvPr>
          <p:cNvSpPr>
            <a:spLocks noGrp="1"/>
          </p:cNvSpPr>
          <p:nvPr>
            <p:ph type="dt" sz="half" idx="10"/>
          </p:nvPr>
        </p:nvSpPr>
        <p:spPr>
          <a:xfrm>
            <a:off x="306000" y="6356350"/>
            <a:ext cx="1376885" cy="365125"/>
          </a:xfrm>
        </p:spPr>
        <p:txBody>
          <a:bodyPr/>
          <a:lstStyle>
            <a:lvl1pPr>
              <a:defRPr>
                <a:solidFill>
                  <a:schemeClr val="bg1"/>
                </a:solidFill>
              </a:defRPr>
            </a:lvl1pPr>
          </a:lstStyle>
          <a:p>
            <a:endParaRPr lang="de-DE" dirty="0"/>
          </a:p>
        </p:txBody>
      </p:sp>
      <p:sp>
        <p:nvSpPr>
          <p:cNvPr id="15" name="Fußzeilenplatzhalter 4">
            <a:extLst>
              <a:ext uri="{FF2B5EF4-FFF2-40B4-BE49-F238E27FC236}">
                <a16:creationId xmlns:a16="http://schemas.microsoft.com/office/drawing/2014/main" id="{1C5FC168-1CDE-42C6-B8F4-46F3A9869001}"/>
              </a:ext>
            </a:extLst>
          </p:cNvPr>
          <p:cNvSpPr>
            <a:spLocks noGrp="1"/>
          </p:cNvSpPr>
          <p:nvPr>
            <p:ph type="ftr" sz="quarter" idx="11"/>
          </p:nvPr>
        </p:nvSpPr>
        <p:spPr>
          <a:xfrm>
            <a:off x="1843391" y="6356350"/>
            <a:ext cx="8647889" cy="365125"/>
          </a:xfrm>
        </p:spPr>
        <p:txBody>
          <a:bodyPr/>
          <a:lstStyle>
            <a:lvl1pPr>
              <a:defRPr>
                <a:solidFill>
                  <a:schemeClr val="bg1"/>
                </a:solidFill>
              </a:defRPr>
            </a:lvl1pPr>
          </a:lstStyle>
          <a:p>
            <a:r>
              <a:rPr lang="en-US"/>
              <a:t>From science to standards and harmonised OECD Test Guidelines</a:t>
            </a:r>
            <a:endParaRPr lang="de-DE"/>
          </a:p>
        </p:txBody>
      </p:sp>
      <p:sp>
        <p:nvSpPr>
          <p:cNvPr id="17" name="Foliennummernplatzhalter 5">
            <a:extLst>
              <a:ext uri="{FF2B5EF4-FFF2-40B4-BE49-F238E27FC236}">
                <a16:creationId xmlns:a16="http://schemas.microsoft.com/office/drawing/2014/main" id="{2C824604-26F8-4DBE-8FB0-7BCA1A925284}"/>
              </a:ext>
            </a:extLst>
          </p:cNvPr>
          <p:cNvSpPr>
            <a:spLocks noGrp="1"/>
          </p:cNvSpPr>
          <p:nvPr>
            <p:ph type="sldNum" sz="quarter" idx="12"/>
          </p:nvPr>
        </p:nvSpPr>
        <p:spPr>
          <a:xfrm>
            <a:off x="10651786" y="6356350"/>
            <a:ext cx="1156213" cy="365125"/>
          </a:xfrm>
        </p:spPr>
        <p:txBody>
          <a:bodyPr/>
          <a:lstStyle>
            <a:lvl1pPr>
              <a:defRPr>
                <a:solidFill>
                  <a:schemeClr val="bg1"/>
                </a:solidFill>
              </a:defRPr>
            </a:lvl1pPr>
          </a:lstStyle>
          <a:p>
            <a:fld id="{D642EF81-E391-43A4-A2D1-0ECC9424490D}" type="slidenum">
              <a:rPr lang="de-DE" smtClean="0"/>
              <a:pPr/>
              <a:t>‹#›</a:t>
            </a:fld>
            <a:endParaRPr lang="de-DE"/>
          </a:p>
        </p:txBody>
      </p:sp>
      <p:sp>
        <p:nvSpPr>
          <p:cNvPr id="5" name="Text Placeholder 4">
            <a:extLst>
              <a:ext uri="{FF2B5EF4-FFF2-40B4-BE49-F238E27FC236}">
                <a16:creationId xmlns:a16="http://schemas.microsoft.com/office/drawing/2014/main" id="{54AF12F8-76FE-416C-A3B3-5D4235D7DE33}"/>
              </a:ext>
            </a:extLst>
          </p:cNvPr>
          <p:cNvSpPr>
            <a:spLocks noGrp="1"/>
          </p:cNvSpPr>
          <p:nvPr>
            <p:ph type="body" sz="quarter" idx="13"/>
          </p:nvPr>
        </p:nvSpPr>
        <p:spPr>
          <a:xfrm>
            <a:off x="304799" y="1364400"/>
            <a:ext cx="11487600" cy="4816800"/>
          </a:xfrm>
        </p:spPr>
        <p:txBody>
          <a:bodyPr/>
          <a:lstStyle>
            <a:lvl1pPr>
              <a:lnSpc>
                <a:spcPct val="100000"/>
              </a:lnSpc>
              <a:spcBef>
                <a:spcPts val="500"/>
              </a:spcBef>
              <a:defRPr/>
            </a:lvl1pPr>
            <a:lvl2pPr>
              <a:lnSpc>
                <a:spcPct val="100000"/>
              </a:lnSpc>
              <a:spcBef>
                <a:spcPts val="300"/>
              </a:spcBef>
              <a:defRPr/>
            </a:lvl2pPr>
            <a:lvl3pPr>
              <a:lnSpc>
                <a:spcPct val="100000"/>
              </a:lnSpc>
              <a:spcBef>
                <a:spcPts val="200"/>
              </a:spcBef>
              <a:defRPr/>
            </a:lvl3pPr>
          </a:lstStyle>
          <a:p>
            <a:pPr lvl="0"/>
            <a:r>
              <a:rPr lang="en-US" dirty="0"/>
              <a:t>Click to edit Master text styles</a:t>
            </a:r>
          </a:p>
          <a:p>
            <a:pPr lvl="1"/>
            <a:r>
              <a:rPr lang="en-US" dirty="0"/>
              <a:t>Second level</a:t>
            </a:r>
          </a:p>
          <a:p>
            <a:pPr lvl="2"/>
            <a:r>
              <a:rPr lang="en-US" dirty="0"/>
              <a:t>Third level</a:t>
            </a:r>
            <a:endParaRPr lang="en-GB" dirty="0"/>
          </a:p>
        </p:txBody>
      </p:sp>
    </p:spTree>
    <p:extLst>
      <p:ext uri="{BB962C8B-B14F-4D97-AF65-F5344CB8AC3E}">
        <p14:creationId xmlns:p14="http://schemas.microsoft.com/office/powerpoint/2010/main" val="342457565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3" name="Rechteck 12"/>
          <p:cNvSpPr/>
          <p:nvPr userDrawn="1"/>
        </p:nvSpPr>
        <p:spPr>
          <a:xfrm>
            <a:off x="0" y="6182686"/>
            <a:ext cx="12192000" cy="67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8"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Textplatzhalter 2"/>
          <p:cNvSpPr>
            <a:spLocks noGrp="1"/>
          </p:cNvSpPr>
          <p:nvPr>
            <p:ph type="body" idx="1" hasCustomPrompt="1"/>
          </p:nvPr>
        </p:nvSpPr>
        <p:spPr>
          <a:xfrm>
            <a:off x="305938" y="1324728"/>
            <a:ext cx="5691637" cy="823912"/>
          </a:xfrm>
        </p:spPr>
        <p:txBody>
          <a:bodyPr lIns="36000" tIns="18000" rIns="36000" bIns="18000"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p:txBody>
      </p:sp>
      <p:sp>
        <p:nvSpPr>
          <p:cNvPr id="4" name="Inhaltsplatzhalter 3"/>
          <p:cNvSpPr>
            <a:spLocks noGrp="1"/>
          </p:cNvSpPr>
          <p:nvPr>
            <p:ph sz="half" idx="2" hasCustomPrompt="1"/>
          </p:nvPr>
        </p:nvSpPr>
        <p:spPr>
          <a:xfrm>
            <a:off x="304350" y="2148640"/>
            <a:ext cx="5691637" cy="4041023"/>
          </a:xfrm>
        </p:spPr>
        <p:txBody>
          <a:bodyPr lIns="36000" tIns="18000" rIns="36000" bIns="18000">
            <a:noAutofit/>
          </a:bodyPr>
          <a:lstStyle>
            <a:lvl1pPr>
              <a:lnSpc>
                <a:spcPct val="100000"/>
              </a:lnSpc>
              <a:spcBef>
                <a:spcPts val="500"/>
              </a:spcBef>
              <a:defRPr lang="de-DE" sz="2400" kern="1200" dirty="0" smtClean="0">
                <a:solidFill>
                  <a:schemeClr val="tx1"/>
                </a:solidFill>
                <a:latin typeface="+mn-lt"/>
                <a:ea typeface="+mn-ea"/>
                <a:cs typeface="+mn-cs"/>
              </a:defRPr>
            </a:lvl1pPr>
            <a:lvl2pPr>
              <a:lnSpc>
                <a:spcPct val="100000"/>
              </a:lnSpc>
              <a:spcBef>
                <a:spcPts val="300"/>
              </a:spcBef>
              <a:defRPr/>
            </a:lvl2pPr>
            <a:lvl3pPr>
              <a:lnSpc>
                <a:spcPct val="100000"/>
              </a:lnSpc>
              <a:spcBef>
                <a:spcPts val="200"/>
              </a:spcBef>
              <a:defRPr/>
            </a:lvl3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p:txBody>
      </p:sp>
      <p:sp>
        <p:nvSpPr>
          <p:cNvPr id="5" name="Textplatzhalter 4"/>
          <p:cNvSpPr>
            <a:spLocks noGrp="1"/>
          </p:cNvSpPr>
          <p:nvPr>
            <p:ph type="body" sz="quarter" idx="3" hasCustomPrompt="1"/>
          </p:nvPr>
        </p:nvSpPr>
        <p:spPr>
          <a:xfrm>
            <a:off x="6120444" y="1324728"/>
            <a:ext cx="5691600" cy="823912"/>
          </a:xfrm>
        </p:spPr>
        <p:txBody>
          <a:bodyPr lIns="36000" tIns="18000" rIns="36000" bIns="18000"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p:txBody>
      </p:sp>
      <p:sp>
        <p:nvSpPr>
          <p:cNvPr id="6" name="Inhaltsplatzhalter 5"/>
          <p:cNvSpPr>
            <a:spLocks noGrp="1"/>
          </p:cNvSpPr>
          <p:nvPr>
            <p:ph sz="quarter" idx="4" hasCustomPrompt="1"/>
          </p:nvPr>
        </p:nvSpPr>
        <p:spPr>
          <a:xfrm>
            <a:off x="6120444" y="2148640"/>
            <a:ext cx="5691600" cy="4041023"/>
          </a:xfrm>
        </p:spPr>
        <p:txBody>
          <a:bodyPr lIns="36000" tIns="18000" rIns="36000" bIns="18000">
            <a:noAutofit/>
          </a:bodyPr>
          <a:lstStyle>
            <a:lvl1pPr marL="228600" indent="-228600">
              <a:lnSpc>
                <a:spcPct val="100000"/>
              </a:lnSpc>
              <a:spcBef>
                <a:spcPts val="500"/>
              </a:spcBef>
              <a:defRPr lang="de-DE" sz="2400" kern="1200" dirty="0" smtClean="0">
                <a:solidFill>
                  <a:schemeClr val="tx1"/>
                </a:solidFill>
                <a:latin typeface="+mn-lt"/>
                <a:ea typeface="+mn-ea"/>
                <a:cs typeface="+mn-cs"/>
              </a:defRPr>
            </a:lvl1pPr>
            <a:lvl2pPr>
              <a:lnSpc>
                <a:spcPct val="100000"/>
              </a:lnSpc>
              <a:spcBef>
                <a:spcPts val="300"/>
              </a:spcBef>
              <a:defRPr/>
            </a:lvl2pPr>
            <a:lvl3pPr>
              <a:lnSpc>
                <a:spcPct val="100000"/>
              </a:lnSpc>
              <a:spcBef>
                <a:spcPts val="200"/>
              </a:spcBef>
              <a:defRPr/>
            </a:lvl3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p:txBody>
      </p:sp>
      <p:sp>
        <p:nvSpPr>
          <p:cNvPr id="7" name="Datumsplatzhalter 6"/>
          <p:cNvSpPr>
            <a:spLocks noGrp="1"/>
          </p:cNvSpPr>
          <p:nvPr>
            <p:ph type="dt" sz="half" idx="10"/>
          </p:nvPr>
        </p:nvSpPr>
        <p:spPr/>
        <p:txBody>
          <a:bodyPr/>
          <a:lstStyle>
            <a:lvl1pPr>
              <a:defRPr>
                <a:solidFill>
                  <a:schemeClr val="bg1"/>
                </a:solidFill>
              </a:defRPr>
            </a:lvl1pPr>
          </a:lstStyle>
          <a:p>
            <a:endParaRPr lang="en-GB"/>
          </a:p>
        </p:txBody>
      </p:sp>
      <p:sp>
        <p:nvSpPr>
          <p:cNvPr id="8" name="Fußzeilenplatzhalter 7"/>
          <p:cNvSpPr>
            <a:spLocks noGrp="1"/>
          </p:cNvSpPr>
          <p:nvPr>
            <p:ph type="ftr" sz="quarter" idx="11"/>
          </p:nvPr>
        </p:nvSpPr>
        <p:spPr/>
        <p:txBody>
          <a:bodyPr/>
          <a:lstStyle>
            <a:lvl1pPr>
              <a:defRPr>
                <a:solidFill>
                  <a:schemeClr val="bg1"/>
                </a:solidFill>
              </a:defRPr>
            </a:lvl1pPr>
          </a:lstStyle>
          <a:p>
            <a:r>
              <a:rPr lang="en-US" dirty="0"/>
              <a:t>From science to standards and </a:t>
            </a:r>
            <a:r>
              <a:rPr lang="en-US" dirty="0" err="1"/>
              <a:t>harmonised</a:t>
            </a:r>
            <a:r>
              <a:rPr lang="en-US" dirty="0"/>
              <a:t> OECD Test Guidelines</a:t>
            </a:r>
            <a:endParaRPr lang="en-GB" dirty="0"/>
          </a:p>
        </p:txBody>
      </p:sp>
      <p:sp>
        <p:nvSpPr>
          <p:cNvPr id="9" name="Foliennummernplatzhalter 8"/>
          <p:cNvSpPr>
            <a:spLocks noGrp="1"/>
          </p:cNvSpPr>
          <p:nvPr>
            <p:ph type="sldNum" sz="quarter" idx="12"/>
          </p:nvPr>
        </p:nvSpPr>
        <p:spPr/>
        <p:txBody>
          <a:bodyPr/>
          <a:lstStyle>
            <a:lvl1pPr>
              <a:defRPr>
                <a:solidFill>
                  <a:schemeClr val="bg1"/>
                </a:solidFill>
              </a:defRPr>
            </a:lvl1pPr>
          </a:lstStyle>
          <a:p>
            <a:fld id="{D642EF81-E391-43A4-A2D1-0ECC9424490D}" type="slidenum">
              <a:rPr lang="en-GB" smtClean="0"/>
              <a:pPr/>
              <a:t>‹#›</a:t>
            </a:fld>
            <a:endParaRPr lang="en-GB"/>
          </a:p>
        </p:txBody>
      </p:sp>
      <p:sp>
        <p:nvSpPr>
          <p:cNvPr id="19" name="Rechteck 18"/>
          <p:cNvSpPr/>
          <p:nvPr userDrawn="1"/>
        </p:nvSpPr>
        <p:spPr>
          <a:xfrm>
            <a:off x="0" y="1"/>
            <a:ext cx="12192000" cy="1266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20"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1" name="Titel 1"/>
          <p:cNvSpPr>
            <a:spLocks noGrp="1"/>
          </p:cNvSpPr>
          <p:nvPr>
            <p:ph type="title" hasCustomPrompt="1"/>
          </p:nvPr>
        </p:nvSpPr>
        <p:spPr>
          <a:xfrm>
            <a:off x="304350" y="191154"/>
            <a:ext cx="7963200" cy="994414"/>
          </a:xfrm>
        </p:spPr>
        <p:txBody>
          <a:bodyPr lIns="36000" tIns="18000" rIns="36000" bIns="18000">
            <a:noAutofit/>
          </a:bodyPr>
          <a:lstStyle>
            <a:lvl1pPr algn="l" defTabSz="914400" rtl="0" eaLnBrk="1" latinLnBrk="0" hangingPunct="1">
              <a:lnSpc>
                <a:spcPct val="90000"/>
              </a:lnSpc>
              <a:spcBef>
                <a:spcPct val="0"/>
              </a:spcBef>
              <a:buNone/>
              <a:defRPr lang="de-DE" sz="3200" kern="1200" dirty="0">
                <a:solidFill>
                  <a:schemeClr val="bg1"/>
                </a:solidFill>
                <a:latin typeface="+mn-lt"/>
                <a:ea typeface="+mj-ea"/>
                <a:cs typeface="+mj-cs"/>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endParaRPr lang="en-GB" noProof="0" dirty="0"/>
          </a:p>
        </p:txBody>
      </p:sp>
      <p:pic>
        <p:nvPicPr>
          <p:cNvPr id="22" name="Grafik 21"/>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Tree>
    <p:extLst>
      <p:ext uri="{BB962C8B-B14F-4D97-AF65-F5344CB8AC3E}">
        <p14:creationId xmlns:p14="http://schemas.microsoft.com/office/powerpoint/2010/main" val="282729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und Inhalt">
    <p:bg>
      <p:bgRef idx="1001">
        <a:schemeClr val="bg1"/>
      </p:bgRef>
    </p:bg>
    <p:spTree>
      <p:nvGrpSpPr>
        <p:cNvPr id="1" name=""/>
        <p:cNvGrpSpPr/>
        <p:nvPr/>
      </p:nvGrpSpPr>
      <p:grpSpPr>
        <a:xfrm>
          <a:off x="0" y="0"/>
          <a:ext cx="0" cy="0"/>
          <a:chOff x="0" y="0"/>
          <a:chExt cx="0" cy="0"/>
        </a:xfrm>
      </p:grpSpPr>
      <p:sp>
        <p:nvSpPr>
          <p:cNvPr id="16" name="Rechteck 15"/>
          <p:cNvSpPr/>
          <p:nvPr userDrawn="1"/>
        </p:nvSpPr>
        <p:spPr>
          <a:xfrm>
            <a:off x="0" y="6182686"/>
            <a:ext cx="12192000" cy="6753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0" name="Rechteck 9"/>
          <p:cNvSpPr/>
          <p:nvPr userDrawn="1"/>
        </p:nvSpPr>
        <p:spPr>
          <a:xfrm>
            <a:off x="0" y="1"/>
            <a:ext cx="12192000" cy="12667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2"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userDrawn="1">
            <p:ph type="title"/>
          </p:nvPr>
        </p:nvSpPr>
        <p:spPr>
          <a:xfrm>
            <a:off x="304350" y="191154"/>
            <a:ext cx="7666832" cy="994414"/>
          </a:xfrm>
        </p:spPr>
        <p:txBody>
          <a:bodyPr>
            <a:normAutofit/>
          </a:bodyPr>
          <a:lstStyle>
            <a:lvl1pPr>
              <a:defRPr sz="32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endParaRPr lang="en-GB" noProof="0" dirty="0"/>
          </a:p>
        </p:txBody>
      </p:sp>
      <p:sp>
        <p:nvSpPr>
          <p:cNvPr id="6" name="Foliennummernplatzhalter 5"/>
          <p:cNvSpPr>
            <a:spLocks noGrp="1"/>
          </p:cNvSpPr>
          <p:nvPr userDrawn="1">
            <p:ph type="sldNum" sz="quarter" idx="12"/>
          </p:nvPr>
        </p:nvSpPr>
        <p:spPr/>
        <p:txBody>
          <a:bodyPr/>
          <a:lstStyle>
            <a:lvl1pPr>
              <a:defRPr>
                <a:solidFill>
                  <a:schemeClr val="bg1"/>
                </a:solidFill>
              </a:defRPr>
            </a:lvl1pPr>
          </a:lstStyle>
          <a:p>
            <a:fld id="{D642EF81-E391-43A4-A2D1-0ECC9424490D}" type="slidenum">
              <a:rPr lang="de-DE" smtClean="0"/>
              <a:pPr/>
              <a:t>‹#›</a:t>
            </a:fld>
            <a:endParaRPr lang="de-DE" dirty="0"/>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
        <p:nvSpPr>
          <p:cNvPr id="3" name="Inhaltsplatzhalter 2"/>
          <p:cNvSpPr>
            <a:spLocks noGrp="1"/>
          </p:cNvSpPr>
          <p:nvPr userDrawn="1">
            <p:ph idx="1"/>
          </p:nvPr>
        </p:nvSpPr>
        <p:spPr>
          <a:xfrm>
            <a:off x="304350" y="1359232"/>
            <a:ext cx="11501431" cy="4860591"/>
          </a:xfrm>
        </p:spPr>
        <p:txBody>
          <a:bodyPr/>
          <a:lstStyle>
            <a:lvl1pPr marL="180975" indent="-180975">
              <a:lnSpc>
                <a:spcPct val="110000"/>
              </a:lnSpc>
              <a:spcBef>
                <a:spcPts val="600"/>
              </a:spcBef>
              <a:spcAft>
                <a:spcPts val="0"/>
              </a:spcAft>
              <a:buFont typeface="Calibri" panose="020F0502020204030204" pitchFamily="34" charset="0"/>
              <a:buChar char="»"/>
              <a:defRPr sz="2400">
                <a:solidFill>
                  <a:schemeClr val="tx1"/>
                </a:solidFill>
              </a:defRPr>
            </a:lvl1pPr>
            <a:lvl2pPr marL="685800" indent="-228600">
              <a:lnSpc>
                <a:spcPct val="110000"/>
              </a:lnSpc>
              <a:spcBef>
                <a:spcPts val="0"/>
              </a:spcBef>
              <a:spcAft>
                <a:spcPts val="0"/>
              </a:spcAft>
              <a:buFont typeface="Arial" panose="020B0604020202020204" pitchFamily="34" charset="0"/>
              <a:buChar char="•"/>
              <a:defRPr sz="2000">
                <a:solidFill>
                  <a:schemeClr val="tx1"/>
                </a:solidFill>
              </a:defRPr>
            </a:lvl2pPr>
            <a:lvl3pPr marL="1143000" indent="-228600">
              <a:lnSpc>
                <a:spcPct val="110000"/>
              </a:lnSpc>
              <a:spcBef>
                <a:spcPts val="0"/>
              </a:spcBef>
              <a:spcAft>
                <a:spcPts val="0"/>
              </a:spcAft>
              <a:buFont typeface="Symbol" panose="05050102010706020507" pitchFamily="18" charset="2"/>
              <a:buChar char="-"/>
              <a:defRPr sz="1800">
                <a:solidFill>
                  <a:schemeClr val="tx1"/>
                </a:solidFill>
              </a:defRPr>
            </a:lvl3pPr>
            <a:lvl4pPr marL="1600200" indent="-228600">
              <a:buFont typeface="Calibri" panose="020F0502020204030204" pitchFamily="34" charset="0"/>
              <a:buChar char="»"/>
              <a:defRPr>
                <a:solidFill>
                  <a:schemeClr val="tx1"/>
                </a:solidFill>
              </a:defRPr>
            </a:lvl4pPr>
            <a:lvl5pPr marL="2057400" indent="-228600">
              <a:buFont typeface="Calibri" panose="020F0502020204030204" pitchFamily="34" charset="0"/>
              <a:buChar char="»"/>
              <a:defRPr>
                <a:solidFill>
                  <a:schemeClr val="tx1"/>
                </a:solidFill>
              </a:defRPr>
            </a:lvl5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p:txBody>
      </p:sp>
      <p:sp>
        <p:nvSpPr>
          <p:cNvPr id="11" name="Fußzeilenplatzhalter 7"/>
          <p:cNvSpPr>
            <a:spLocks noGrp="1"/>
          </p:cNvSpPr>
          <p:nvPr>
            <p:ph type="ftr" sz="quarter" idx="11"/>
          </p:nvPr>
        </p:nvSpPr>
        <p:spPr>
          <a:xfrm>
            <a:off x="1843391" y="6356350"/>
            <a:ext cx="8647889" cy="365125"/>
          </a:xfrm>
        </p:spPr>
        <p:txBody>
          <a:bodyPr/>
          <a:lstStyle>
            <a:lvl1pPr>
              <a:defRPr>
                <a:solidFill>
                  <a:schemeClr val="bg1"/>
                </a:solidFill>
              </a:defRPr>
            </a:lvl1pPr>
          </a:lstStyle>
          <a:p>
            <a:r>
              <a:rPr lang="en-US" dirty="0"/>
              <a:t>From science to standards and </a:t>
            </a:r>
            <a:r>
              <a:rPr lang="en-US" dirty="0" err="1"/>
              <a:t>harmonised</a:t>
            </a:r>
            <a:r>
              <a:rPr lang="en-US" dirty="0"/>
              <a:t> OECD Test Guidelines</a:t>
            </a:r>
            <a:endParaRPr lang="en-GB" dirty="0"/>
          </a:p>
        </p:txBody>
      </p:sp>
    </p:spTree>
    <p:extLst>
      <p:ext uri="{BB962C8B-B14F-4D97-AF65-F5344CB8AC3E}">
        <p14:creationId xmlns:p14="http://schemas.microsoft.com/office/powerpoint/2010/main" val="422139637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73379" y="1826945"/>
            <a:ext cx="5390707" cy="2387600"/>
          </a:xfrm>
        </p:spPr>
        <p:txBody>
          <a:bodyPr anchor="b"/>
          <a:lstStyle>
            <a:lvl1pPr algn="ctr">
              <a:defRPr sz="60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a:t>From science to standards and harmonised OECD Test Guidelines</a:t>
            </a:r>
            <a:endParaRPr lang="de-DE"/>
          </a:p>
        </p:txBody>
      </p:sp>
      <p:sp>
        <p:nvSpPr>
          <p:cNvPr id="6" name="Foliennummernplatzhalter 5"/>
          <p:cNvSpPr>
            <a:spLocks noGrp="1"/>
          </p:cNvSpPr>
          <p:nvPr>
            <p:ph type="sldNum" sz="quarter" idx="12"/>
          </p:nvPr>
        </p:nvSpPr>
        <p:spPr/>
        <p:txBody>
          <a:bodyPr/>
          <a:lstStyle/>
          <a:p>
            <a:fld id="{D642EF81-E391-43A4-A2D1-0ECC9424490D}" type="slidenum">
              <a:rPr lang="de-DE" smtClean="0"/>
              <a:t>‹#›</a:t>
            </a:fld>
            <a:endParaRPr lang="de-DE"/>
          </a:p>
        </p:txBody>
      </p:sp>
      <p:sp>
        <p:nvSpPr>
          <p:cNvPr id="11" name="Flussdiagramm: Manuelle Verarbeitung 10"/>
          <p:cNvSpPr/>
          <p:nvPr userDrawn="1"/>
        </p:nvSpPr>
        <p:spPr>
          <a:xfrm>
            <a:off x="5934311" y="-188843"/>
            <a:ext cx="6469164" cy="719924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5" h="10000">
                <a:moveTo>
                  <a:pt x="0" y="0"/>
                </a:moveTo>
                <a:lnTo>
                  <a:pt x="6685" y="21"/>
                </a:lnTo>
                <a:cubicBezTo>
                  <a:pt x="6613" y="3343"/>
                  <a:pt x="6542" y="6664"/>
                  <a:pt x="6470" y="9986"/>
                </a:cubicBezTo>
                <a:lnTo>
                  <a:pt x="2000" y="10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1517" y="1071220"/>
            <a:ext cx="5158952" cy="3289929"/>
          </a:xfrm>
          <a:prstGeom prst="rect">
            <a:avLst/>
          </a:prstGeom>
        </p:spPr>
      </p:pic>
      <p:cxnSp>
        <p:nvCxnSpPr>
          <p:cNvPr id="15" name="Gerader Verbinder 14"/>
          <p:cNvCxnSpPr/>
          <p:nvPr userDrawn="1"/>
        </p:nvCxnSpPr>
        <p:spPr>
          <a:xfrm>
            <a:off x="5823374" y="-105640"/>
            <a:ext cx="1956287" cy="7231997"/>
          </a:xfrm>
          <a:prstGeom prst="line">
            <a:avLst/>
          </a:prstGeom>
          <a:ln w="76200">
            <a:solidFill>
              <a:schemeClr val="bg1"/>
            </a:solidFill>
          </a:ln>
        </p:spPr>
        <p:style>
          <a:lnRef idx="1">
            <a:schemeClr val="accent4"/>
          </a:lnRef>
          <a:fillRef idx="0">
            <a:schemeClr val="accent4"/>
          </a:fillRef>
          <a:effectRef idx="0">
            <a:schemeClr val="accent4"/>
          </a:effectRef>
          <a:fontRef idx="minor">
            <a:schemeClr val="tx1"/>
          </a:fontRef>
        </p:style>
      </p:cxnSp>
      <p:grpSp>
        <p:nvGrpSpPr>
          <p:cNvPr id="9" name="Gruppieren 8"/>
          <p:cNvGrpSpPr/>
          <p:nvPr userDrawn="1"/>
        </p:nvGrpSpPr>
        <p:grpSpPr>
          <a:xfrm>
            <a:off x="7343072" y="3725132"/>
            <a:ext cx="4617397" cy="685188"/>
            <a:chOff x="7343072" y="3725132"/>
            <a:chExt cx="4617397" cy="685188"/>
          </a:xfrm>
        </p:grpSpPr>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3072" y="3810195"/>
              <a:ext cx="693683" cy="463611"/>
            </a:xfrm>
            <a:prstGeom prst="rect">
              <a:avLst/>
            </a:prstGeom>
          </p:spPr>
        </p:pic>
        <p:sp>
          <p:nvSpPr>
            <p:cNvPr id="8" name="Textfeld 7"/>
            <p:cNvSpPr txBox="1"/>
            <p:nvPr userDrawn="1"/>
          </p:nvSpPr>
          <p:spPr>
            <a:xfrm>
              <a:off x="8036755" y="3725132"/>
              <a:ext cx="3923714" cy="68518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494"/>
                  </a:solidFill>
                  <a:effectLst/>
                  <a:uLnTx/>
                  <a:uFillTx/>
                  <a:latin typeface="+mn-lt"/>
                  <a:ea typeface="+mn-ea"/>
                  <a:cs typeface="+mn-cs"/>
                </a:rPr>
                <a:t>This project has received funding from the European Union's Horizon 2020 research and innovation programme under grant agreement No 885931</a:t>
              </a:r>
              <a:endParaRPr kumimoji="0" lang="de-DE" sz="1100" b="0" i="0" u="none" strike="noStrike" kern="1200" cap="none" spc="0" normalizeH="0" baseline="0" noProof="0" dirty="0">
                <a:ln>
                  <a:noFill/>
                </a:ln>
                <a:solidFill>
                  <a:srgbClr val="00549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Untertitel 2"/>
          <p:cNvSpPr>
            <a:spLocks noGrp="1"/>
          </p:cNvSpPr>
          <p:nvPr>
            <p:ph type="subTitle" idx="4294967295"/>
          </p:nvPr>
        </p:nvSpPr>
        <p:spPr>
          <a:xfrm>
            <a:off x="473379" y="4551343"/>
            <a:ext cx="6369184" cy="1655762"/>
          </a:xfrm>
        </p:spPr>
        <p:txBody>
          <a:bodyPr/>
          <a:lstStyle>
            <a:lvl1pPr>
              <a:defRPr>
                <a:solidFill>
                  <a:schemeClr val="bg1"/>
                </a:solidFill>
              </a:defRPr>
            </a:lvl1pPr>
          </a:lstStyle>
          <a:p>
            <a:endParaRPr lang="en-GB" noProof="0" dirty="0"/>
          </a:p>
        </p:txBody>
      </p:sp>
    </p:spTree>
    <p:extLst>
      <p:ext uri="{BB962C8B-B14F-4D97-AF65-F5344CB8AC3E}">
        <p14:creationId xmlns:p14="http://schemas.microsoft.com/office/powerpoint/2010/main" val="30433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16" name="Rechteck 15"/>
          <p:cNvSpPr/>
          <p:nvPr userDrawn="1"/>
        </p:nvSpPr>
        <p:spPr>
          <a:xfrm>
            <a:off x="0" y="6182686"/>
            <a:ext cx="12192000" cy="67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0" name="Rechteck 9"/>
          <p:cNvSpPr/>
          <p:nvPr userDrawn="1"/>
        </p:nvSpPr>
        <p:spPr>
          <a:xfrm>
            <a:off x="0" y="1"/>
            <a:ext cx="12192000" cy="1266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2"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userDrawn="1">
            <p:ph type="title"/>
          </p:nvPr>
        </p:nvSpPr>
        <p:spPr>
          <a:xfrm>
            <a:off x="304350" y="191154"/>
            <a:ext cx="7666832" cy="994414"/>
          </a:xfrm>
        </p:spPr>
        <p:txBody>
          <a:bodyPr>
            <a:normAutofit/>
          </a:bodyPr>
          <a:lstStyle>
            <a:lvl1pPr>
              <a:defRPr sz="32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endParaRPr lang="en-GB" noProof="0" dirty="0"/>
          </a:p>
        </p:txBody>
      </p:sp>
      <p:sp>
        <p:nvSpPr>
          <p:cNvPr id="6" name="Foliennummernplatzhalter 5"/>
          <p:cNvSpPr>
            <a:spLocks noGrp="1"/>
          </p:cNvSpPr>
          <p:nvPr userDrawn="1">
            <p:ph type="sldNum" sz="quarter" idx="12"/>
          </p:nvPr>
        </p:nvSpPr>
        <p:spPr/>
        <p:txBody>
          <a:bodyPr/>
          <a:lstStyle>
            <a:lvl1pPr>
              <a:defRPr>
                <a:solidFill>
                  <a:schemeClr val="bg1"/>
                </a:solidFill>
              </a:defRPr>
            </a:lvl1pPr>
          </a:lstStyle>
          <a:p>
            <a:fld id="{D642EF81-E391-43A4-A2D1-0ECC9424490D}" type="slidenum">
              <a:rPr lang="de-DE" smtClean="0"/>
              <a:pPr/>
              <a:t>‹#›</a:t>
            </a:fld>
            <a:endParaRPr lang="de-DE" dirty="0"/>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
        <p:nvSpPr>
          <p:cNvPr id="3" name="Inhaltsplatzhalter 2"/>
          <p:cNvSpPr>
            <a:spLocks noGrp="1"/>
          </p:cNvSpPr>
          <p:nvPr userDrawn="1">
            <p:ph idx="1"/>
          </p:nvPr>
        </p:nvSpPr>
        <p:spPr>
          <a:xfrm>
            <a:off x="304350" y="1359232"/>
            <a:ext cx="11501431" cy="4860591"/>
          </a:xfrm>
        </p:spPr>
        <p:txBody>
          <a:bodyPr/>
          <a:lstStyle>
            <a:lvl1pPr marL="180975" indent="-180975">
              <a:lnSpc>
                <a:spcPct val="110000"/>
              </a:lnSpc>
              <a:spcBef>
                <a:spcPts val="600"/>
              </a:spcBef>
              <a:spcAft>
                <a:spcPts val="0"/>
              </a:spcAft>
              <a:buFont typeface="Calibri" panose="020F0502020204030204" pitchFamily="34" charset="0"/>
              <a:buChar char="»"/>
              <a:defRPr sz="2400">
                <a:solidFill>
                  <a:schemeClr val="tx1"/>
                </a:solidFill>
              </a:defRPr>
            </a:lvl1pPr>
            <a:lvl2pPr marL="685800" indent="-228600">
              <a:lnSpc>
                <a:spcPct val="110000"/>
              </a:lnSpc>
              <a:spcBef>
                <a:spcPts val="0"/>
              </a:spcBef>
              <a:spcAft>
                <a:spcPts val="0"/>
              </a:spcAft>
              <a:buFont typeface="Arial" panose="020B0604020202020204" pitchFamily="34" charset="0"/>
              <a:buChar char="•"/>
              <a:defRPr sz="2000">
                <a:solidFill>
                  <a:schemeClr val="tx1"/>
                </a:solidFill>
              </a:defRPr>
            </a:lvl2pPr>
            <a:lvl3pPr marL="1143000" indent="-228600">
              <a:lnSpc>
                <a:spcPct val="110000"/>
              </a:lnSpc>
              <a:spcBef>
                <a:spcPts val="0"/>
              </a:spcBef>
              <a:spcAft>
                <a:spcPts val="0"/>
              </a:spcAft>
              <a:buFont typeface="Symbol" panose="05050102010706020507" pitchFamily="18" charset="2"/>
              <a:buChar char="-"/>
              <a:defRPr sz="1800">
                <a:solidFill>
                  <a:schemeClr val="tx1"/>
                </a:solidFill>
              </a:defRPr>
            </a:lvl3pPr>
            <a:lvl4pPr marL="1600200" indent="-228600">
              <a:buFont typeface="Calibri" panose="020F0502020204030204" pitchFamily="34" charset="0"/>
              <a:buChar char="»"/>
              <a:defRPr>
                <a:solidFill>
                  <a:schemeClr val="tx1"/>
                </a:solidFill>
              </a:defRPr>
            </a:lvl4pPr>
            <a:lvl5pPr marL="2057400" indent="-228600">
              <a:buFont typeface="Calibri" panose="020F0502020204030204" pitchFamily="34" charset="0"/>
              <a:buChar char="»"/>
              <a:defRPr>
                <a:solidFill>
                  <a:schemeClr val="tx1"/>
                </a:solidFill>
              </a:defRPr>
            </a:lvl5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p:txBody>
      </p:sp>
    </p:spTree>
    <p:extLst>
      <p:ext uri="{BB962C8B-B14F-4D97-AF65-F5344CB8AC3E}">
        <p14:creationId xmlns:p14="http://schemas.microsoft.com/office/powerpoint/2010/main" val="8735073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8"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8200" y="2505075"/>
            <a:ext cx="5157787" cy="3684588"/>
          </a:xfrm>
        </p:spPr>
        <p:txBody>
          <a:bodyPr/>
          <a:lstStyle>
            <a:lvl1pPr>
              <a:defRPr lang="de-DE" sz="2400" kern="1200" dirty="0" smtClean="0">
                <a:solidFill>
                  <a:schemeClr val="tx1"/>
                </a:solidFill>
                <a:latin typeface="+mn-lt"/>
                <a:ea typeface="+mn-ea"/>
                <a:cs typeface="+mn-cs"/>
              </a:defRPr>
            </a:lvl1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lvl1pPr marL="228600" indent="-228600">
              <a:defRPr lang="de-DE" sz="2400" kern="1200" dirty="0" smtClean="0">
                <a:solidFill>
                  <a:schemeClr val="tx1"/>
                </a:solidFill>
                <a:latin typeface="+mn-lt"/>
                <a:ea typeface="+mn-ea"/>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Char char="•"/>
            </a:pPr>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r>
              <a:rPr lang="en-US"/>
              <a:t>From science to standards and harmonised OECD Test Guidelines</a:t>
            </a:r>
            <a:endParaRPr lang="de-DE"/>
          </a:p>
        </p:txBody>
      </p:sp>
      <p:sp>
        <p:nvSpPr>
          <p:cNvPr id="9" name="Foliennummernplatzhalter 8"/>
          <p:cNvSpPr>
            <a:spLocks noGrp="1"/>
          </p:cNvSpPr>
          <p:nvPr>
            <p:ph type="sldNum" sz="quarter" idx="12"/>
          </p:nvPr>
        </p:nvSpPr>
        <p:spPr/>
        <p:txBody>
          <a:bodyPr/>
          <a:lstStyle/>
          <a:p>
            <a:fld id="{D642EF81-E391-43A4-A2D1-0ECC9424490D}" type="slidenum">
              <a:rPr lang="de-DE" smtClean="0"/>
              <a:t>‹#›</a:t>
            </a:fld>
            <a:endParaRPr lang="de-DE"/>
          </a:p>
        </p:txBody>
      </p:sp>
      <p:sp>
        <p:nvSpPr>
          <p:cNvPr id="13" name="Rechteck 12"/>
          <p:cNvSpPr/>
          <p:nvPr userDrawn="1"/>
        </p:nvSpPr>
        <p:spPr>
          <a:xfrm>
            <a:off x="0" y="6182686"/>
            <a:ext cx="12192000" cy="67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9" name="Rechteck 18"/>
          <p:cNvSpPr/>
          <p:nvPr userDrawn="1"/>
        </p:nvSpPr>
        <p:spPr>
          <a:xfrm>
            <a:off x="0" y="1"/>
            <a:ext cx="12192000" cy="1266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0"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Titel 1"/>
          <p:cNvSpPr>
            <a:spLocks noGrp="1"/>
          </p:cNvSpPr>
          <p:nvPr>
            <p:ph type="title"/>
          </p:nvPr>
        </p:nvSpPr>
        <p:spPr>
          <a:xfrm>
            <a:off x="304350" y="191154"/>
            <a:ext cx="7666832" cy="994414"/>
          </a:xfrm>
        </p:spPr>
        <p:txBody>
          <a:bodyPr>
            <a:normAutofit/>
          </a:bodyPr>
          <a:lstStyle>
            <a:lvl1pPr algn="l" defTabSz="914400" rtl="0" eaLnBrk="1" latinLnBrk="0" hangingPunct="1">
              <a:lnSpc>
                <a:spcPct val="90000"/>
              </a:lnSpc>
              <a:spcBef>
                <a:spcPct val="0"/>
              </a:spcBef>
              <a:buNone/>
              <a:defRPr lang="de-DE" sz="3200" kern="1200" dirty="0">
                <a:solidFill>
                  <a:schemeClr val="bg1"/>
                </a:solidFill>
                <a:latin typeface="+mj-lt"/>
                <a:ea typeface="+mj-ea"/>
                <a:cs typeface="+mj-cs"/>
              </a:defRPr>
            </a:lvl1pPr>
          </a:lstStyle>
          <a:p>
            <a:r>
              <a:rPr lang="de-DE" dirty="0"/>
              <a:t>Titelmasterformat durch Klicken</a:t>
            </a:r>
          </a:p>
        </p:txBody>
      </p:sp>
      <p:pic>
        <p:nvPicPr>
          <p:cNvPr id="22" name="Grafik 21"/>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Tree>
    <p:extLst>
      <p:ext uri="{BB962C8B-B14F-4D97-AF65-F5344CB8AC3E}">
        <p14:creationId xmlns:p14="http://schemas.microsoft.com/office/powerpoint/2010/main" val="763504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06000" y="365125"/>
            <a:ext cx="11502000" cy="1325563"/>
          </a:xfrm>
          <a:prstGeom prst="rect">
            <a:avLst/>
          </a:prstGeom>
        </p:spPr>
        <p:txBody>
          <a:bodyPr vert="horz" lIns="36000" tIns="18000" rIns="36000" bIns="18000" rtlCol="0" anchor="ctr">
            <a:noAutofit/>
          </a:bodyPr>
          <a:lstStyle/>
          <a:p>
            <a:r>
              <a:rPr lang="en-GB" noProof="0"/>
              <a:t>Titelmasterformat durch Klicken bearbeiten</a:t>
            </a:r>
          </a:p>
        </p:txBody>
      </p:sp>
      <p:sp>
        <p:nvSpPr>
          <p:cNvPr id="3" name="Textplatzhalter 2"/>
          <p:cNvSpPr>
            <a:spLocks noGrp="1"/>
          </p:cNvSpPr>
          <p:nvPr>
            <p:ph type="body" idx="1"/>
          </p:nvPr>
        </p:nvSpPr>
        <p:spPr>
          <a:xfrm>
            <a:off x="306000" y="1825625"/>
            <a:ext cx="11502000" cy="4351338"/>
          </a:xfrm>
          <a:prstGeom prst="rect">
            <a:avLst/>
          </a:prstGeom>
        </p:spPr>
        <p:txBody>
          <a:bodyPr vert="horz" lIns="36000" tIns="18000" rIns="36000" bIns="18000" rtlCol="0">
            <a:noAutofit/>
          </a:body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p:txBody>
      </p:sp>
      <p:sp>
        <p:nvSpPr>
          <p:cNvPr id="4" name="Datumsplatzhalter 3"/>
          <p:cNvSpPr>
            <a:spLocks noGrp="1"/>
          </p:cNvSpPr>
          <p:nvPr>
            <p:ph type="dt" sz="half" idx="2"/>
          </p:nvPr>
        </p:nvSpPr>
        <p:spPr>
          <a:xfrm>
            <a:off x="306000" y="6356350"/>
            <a:ext cx="1376885" cy="365125"/>
          </a:xfrm>
          <a:prstGeom prst="rect">
            <a:avLst/>
          </a:prstGeom>
        </p:spPr>
        <p:txBody>
          <a:bodyPr vert="horz" lIns="36000" tIns="18000" rIns="36000" bIns="18000" rtlCol="0" anchor="ctr">
            <a:noAutofit/>
          </a:bodyPr>
          <a:lstStyle>
            <a:lvl1pPr algn="l">
              <a:defRPr sz="1200">
                <a:solidFill>
                  <a:schemeClr val="tx1">
                    <a:tint val="75000"/>
                  </a:schemeClr>
                </a:solidFill>
                <a:latin typeface="+mn-lt"/>
              </a:defRPr>
            </a:lvl1pPr>
          </a:lstStyle>
          <a:p>
            <a:endParaRPr lang="en-GB" dirty="0"/>
          </a:p>
        </p:txBody>
      </p:sp>
      <p:sp>
        <p:nvSpPr>
          <p:cNvPr id="5" name="Fußzeilenplatzhalter 4"/>
          <p:cNvSpPr>
            <a:spLocks noGrp="1"/>
          </p:cNvSpPr>
          <p:nvPr>
            <p:ph type="ftr" sz="quarter" idx="3"/>
          </p:nvPr>
        </p:nvSpPr>
        <p:spPr>
          <a:xfrm>
            <a:off x="1843391" y="6356350"/>
            <a:ext cx="8647889" cy="365125"/>
          </a:xfrm>
          <a:prstGeom prst="rect">
            <a:avLst/>
          </a:prstGeom>
        </p:spPr>
        <p:txBody>
          <a:bodyPr vert="horz" lIns="36000" tIns="18000" rIns="36000" bIns="18000" rtlCol="0" anchor="ctr">
            <a:noAutofit/>
          </a:bodyPr>
          <a:lstStyle>
            <a:lvl1pPr algn="ctr">
              <a:defRPr sz="1200">
                <a:solidFill>
                  <a:schemeClr val="tx1">
                    <a:tint val="75000"/>
                  </a:schemeClr>
                </a:solidFill>
                <a:latin typeface="+mn-lt"/>
              </a:defRPr>
            </a:lvl1pPr>
          </a:lstStyle>
          <a:p>
            <a:r>
              <a:rPr lang="en-US"/>
              <a:t>From science to standards and harmonised OECD Test Guidelines</a:t>
            </a:r>
            <a:endParaRPr lang="en-GB" dirty="0"/>
          </a:p>
        </p:txBody>
      </p:sp>
      <p:sp>
        <p:nvSpPr>
          <p:cNvPr id="6" name="Foliennummernplatzhalter 5"/>
          <p:cNvSpPr>
            <a:spLocks noGrp="1"/>
          </p:cNvSpPr>
          <p:nvPr>
            <p:ph type="sldNum" sz="quarter" idx="4"/>
          </p:nvPr>
        </p:nvSpPr>
        <p:spPr>
          <a:xfrm>
            <a:off x="10651786" y="6356350"/>
            <a:ext cx="1156213" cy="365125"/>
          </a:xfrm>
          <a:prstGeom prst="rect">
            <a:avLst/>
          </a:prstGeom>
        </p:spPr>
        <p:txBody>
          <a:bodyPr vert="horz" lIns="36000" tIns="18000" rIns="36000" bIns="18000" rtlCol="0" anchor="ctr">
            <a:noAutofit/>
          </a:bodyPr>
          <a:lstStyle>
            <a:lvl1pPr algn="r">
              <a:defRPr sz="1200">
                <a:solidFill>
                  <a:schemeClr val="tx1">
                    <a:tint val="75000"/>
                  </a:schemeClr>
                </a:solidFill>
                <a:latin typeface="+mn-lt"/>
              </a:defRPr>
            </a:lvl1pPr>
          </a:lstStyle>
          <a:p>
            <a:fld id="{D642EF81-E391-43A4-A2D1-0ECC9424490D}" type="slidenum">
              <a:rPr lang="en-GB" smtClean="0"/>
              <a:pPr/>
              <a:t>‹#›</a:t>
            </a:fld>
            <a:endParaRPr lang="en-GB"/>
          </a:p>
        </p:txBody>
      </p:sp>
    </p:spTree>
    <p:extLst>
      <p:ext uri="{BB962C8B-B14F-4D97-AF65-F5344CB8AC3E}">
        <p14:creationId xmlns:p14="http://schemas.microsoft.com/office/powerpoint/2010/main" val="577037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Calibri" panose="020F0502020204030204" pitchFamily="34" charset="0"/>
        <a:buChar char="»"/>
        <a:defRPr sz="2400" kern="120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From science to standards and harmonised OECD Test Guidelines</a:t>
            </a:r>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2EF81-E391-43A4-A2D1-0ECC9424490D}" type="slidenum">
              <a:rPr lang="de-DE" smtClean="0"/>
              <a:t>‹#›</a:t>
            </a:fld>
            <a:endParaRPr lang="de-DE"/>
          </a:p>
        </p:txBody>
      </p:sp>
    </p:spTree>
    <p:extLst>
      <p:ext uri="{BB962C8B-B14F-4D97-AF65-F5344CB8AC3E}">
        <p14:creationId xmlns:p14="http://schemas.microsoft.com/office/powerpoint/2010/main" val="39133586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hyperlink" Target="http://www.oecd.org/chemicalsafety/testing/oecdguidelinesforthetestingofchemicals.htm" TargetMode="External"/><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www.oecd.org/chemicalsafety/testing/seriesontestingandassessmentadoptedguidanceandreviewdocuments.htm" TargetMode="Externa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hyperlink" Target="http://www.oecd.org/officialdocuments/displaydocument/?cote=ENV/JM/MONO(2017)16&amp;doclanguage=en"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ww.oecd.org/officialdocuments/publicdisplaydocumentpdf/?cote=env/cbc/mono(2022)16&amp;doclanguage=en" TargetMode="External"/><Relationship Id="rId5" Type="http://schemas.openxmlformats.org/officeDocument/2006/relationships/hyperlink" Target="https://one.oecd.org/document/ENV/CBC/MONO(2021)15/en/pdf" TargetMode="External"/><Relationship Id="rId4" Type="http://schemas.openxmlformats.org/officeDocument/2006/relationships/hyperlink" Target="http://www.oecd.org/officialdocuments/publicdisplaydocumentpdf/?cote=env/jm/mono(2020)8&amp;doclanguage=e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www.testguideline-development.org/"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oecd.org/science/nanosafety" TargetMode="External"/><Relationship Id="rId13" Type="http://schemas.openxmlformats.org/officeDocument/2006/relationships/image" Target="../media/image37.png"/><Relationship Id="rId3" Type="http://schemas.openxmlformats.org/officeDocument/2006/relationships/hyperlink" Target="http://www.oecd.org/env/ehs/mutualacceptanceofdatamad.htm" TargetMode="External"/><Relationship Id="rId7" Type="http://schemas.openxmlformats.org/officeDocument/2006/relationships/hyperlink" Target="http://www.oecd.org/chemicalsafety/testing/seriesontestingandassessmentadoptedguidanceandreviewdocuments.htm" TargetMode="External"/><Relationship Id="rId12" Type="http://schemas.openxmlformats.org/officeDocument/2006/relationships/hyperlink" Target="https://www.oecd.org/chemicalsafety/nanomet/"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www.oecd.org/chemicalsafety/testing/oecdguidelinesforthetestingofchemicals.htm" TargetMode="External"/><Relationship Id="rId11" Type="http://schemas.openxmlformats.org/officeDocument/2006/relationships/hyperlink" Target="http://www.testguideline-development.org/" TargetMode="External"/><Relationship Id="rId5" Type="http://schemas.openxmlformats.org/officeDocument/2006/relationships/hyperlink" Target="http://www.oecd.org/chemicalsafety/testing/oecd-guidelines-testing-chemicals-related-documents.htm" TargetMode="External"/><Relationship Id="rId10" Type="http://schemas.openxmlformats.org/officeDocument/2006/relationships/hyperlink" Target="https://www.youtube.com/playlist?list=PLl8XHGDKVfG7jZ0i0mkXOua3YLkMLSCSh" TargetMode="External"/><Relationship Id="rId4" Type="http://schemas.openxmlformats.org/officeDocument/2006/relationships/hyperlink" Target="https://www.youtube.com/watch?v=dD7e1sfsh3A&amp;t=6s" TargetMode="External"/><Relationship Id="rId9" Type="http://schemas.openxmlformats.org/officeDocument/2006/relationships/hyperlink" Target="http://www.nanoharmony.eu/" TargetMode="External"/><Relationship Id="rId1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hyperlink" Target="https://creativecommons.org/licenses/by-nc/4.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hyperlink" Target="http://www.nanoharmony.eu/" TargetMode="Externa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hyperlink" Target="http://www.testguideline-development.or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oe.cd/chemicals-costs" TargetMode="External"/><Relationship Id="rId5" Type="http://schemas.openxmlformats.org/officeDocument/2006/relationships/image" Target="../media/image20.png"/><Relationship Id="rId4" Type="http://schemas.openxmlformats.org/officeDocument/2006/relationships/hyperlink" Target="http://www.oecd.org/chemicalsafety/testing/mutualacceptanceofdatamad.ht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oecd.org/chemicalsafety/testing/mutualacceptanceofdatamad.ht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chor="ctr"/>
          <a:lstStyle/>
          <a:p>
            <a:r>
              <a:rPr lang="en-GB" sz="3600" dirty="0"/>
              <a:t>From science to standards and </a:t>
            </a:r>
            <a:br>
              <a:rPr lang="en-GB" sz="3600" dirty="0"/>
            </a:br>
            <a:r>
              <a:rPr lang="en-GB" sz="3600" dirty="0"/>
              <a:t>harmonised OECD Test Guidelines</a:t>
            </a:r>
            <a:br>
              <a:rPr lang="en-GB" dirty="0"/>
            </a:br>
            <a:br>
              <a:rPr lang="en-GB" dirty="0"/>
            </a:br>
            <a:r>
              <a:rPr lang="en-GB" sz="3200" dirty="0"/>
              <a:t>NanoHarmony Training</a:t>
            </a:r>
          </a:p>
        </p:txBody>
      </p:sp>
    </p:spTree>
    <p:extLst>
      <p:ext uri="{BB962C8B-B14F-4D97-AF65-F5344CB8AC3E}">
        <p14:creationId xmlns:p14="http://schemas.microsoft.com/office/powerpoint/2010/main" val="3504828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OECD Test Guidelines</a:t>
            </a:r>
            <a:r>
              <a:rPr lang="en-US" dirty="0"/>
              <a:t> for the Testing of Chemicals</a:t>
            </a:r>
            <a:endParaRPr lang="en-GB" dirty="0"/>
          </a:p>
        </p:txBody>
      </p:sp>
      <p:sp>
        <p:nvSpPr>
          <p:cNvPr id="3" name="Inhaltsplatzhalter 2"/>
          <p:cNvSpPr>
            <a:spLocks noGrp="1"/>
          </p:cNvSpPr>
          <p:nvPr>
            <p:ph idx="4294967295"/>
          </p:nvPr>
        </p:nvSpPr>
        <p:spPr>
          <a:xfrm>
            <a:off x="377504" y="1363663"/>
            <a:ext cx="11109645" cy="4818062"/>
          </a:xfrm>
        </p:spPr>
        <p:txBody>
          <a:bodyPr/>
          <a:lstStyle/>
          <a:p>
            <a:r>
              <a:rPr lang="en-GB" dirty="0"/>
              <a:t>A unique tool for </a:t>
            </a:r>
            <a:r>
              <a:rPr lang="en-GB" b="1" dirty="0"/>
              <a:t>assessing the potential effects of chemicals</a:t>
            </a:r>
            <a:r>
              <a:rPr lang="en-GB" dirty="0"/>
              <a:t> </a:t>
            </a:r>
            <a:br>
              <a:rPr lang="en-GB" dirty="0"/>
            </a:br>
            <a:r>
              <a:rPr lang="en-GB" dirty="0"/>
              <a:t>on human health and the environment</a:t>
            </a:r>
          </a:p>
          <a:p>
            <a:r>
              <a:rPr lang="en-GB" b="1" dirty="0"/>
              <a:t>Accepted internationally</a:t>
            </a:r>
            <a:r>
              <a:rPr lang="en-GB" dirty="0"/>
              <a:t> as standard methods for safety testing</a:t>
            </a:r>
          </a:p>
          <a:p>
            <a:r>
              <a:rPr lang="en-GB" b="1" dirty="0"/>
              <a:t>Used by professionals</a:t>
            </a:r>
            <a:r>
              <a:rPr lang="en-GB" dirty="0"/>
              <a:t> in industry, academia and governments</a:t>
            </a:r>
            <a:br>
              <a:rPr lang="en-GB" dirty="0"/>
            </a:br>
            <a:r>
              <a:rPr lang="en-GB" dirty="0"/>
              <a:t>(industrial chemicals, pesticides, personal care products, etc.)</a:t>
            </a:r>
          </a:p>
          <a:p>
            <a:r>
              <a:rPr lang="en-GB" dirty="0"/>
              <a:t>Form a </a:t>
            </a:r>
            <a:r>
              <a:rPr lang="en-GB" b="1" dirty="0"/>
              <a:t>cornerstone under the MAD system</a:t>
            </a:r>
            <a:r>
              <a:rPr lang="en-GB" dirty="0"/>
              <a:t> (OECD Mutual Acceptance of Data)</a:t>
            </a:r>
          </a:p>
          <a:p>
            <a:r>
              <a:rPr lang="en-GB" b="1" dirty="0"/>
              <a:t>Five different categories</a:t>
            </a:r>
            <a:r>
              <a:rPr lang="en-GB" dirty="0"/>
              <a:t>: </a:t>
            </a:r>
          </a:p>
          <a:p>
            <a:pPr lvl="1"/>
            <a:r>
              <a:rPr lang="en-GB" dirty="0"/>
              <a:t>Section 1: Physical-Chemical properties</a:t>
            </a:r>
          </a:p>
          <a:p>
            <a:pPr lvl="1"/>
            <a:r>
              <a:rPr lang="en-GB" dirty="0"/>
              <a:t>Section 2: Effects on Biotic Systems</a:t>
            </a:r>
          </a:p>
          <a:p>
            <a:pPr lvl="1"/>
            <a:r>
              <a:rPr lang="en-GB" dirty="0"/>
              <a:t>Section 3: Environmental fate and behaviour</a:t>
            </a:r>
          </a:p>
          <a:p>
            <a:pPr lvl="1"/>
            <a:r>
              <a:rPr lang="en-GB" dirty="0"/>
              <a:t>Section 4: Health Effects</a:t>
            </a:r>
          </a:p>
          <a:p>
            <a:pPr lvl="1"/>
            <a:r>
              <a:rPr lang="en-GB" dirty="0"/>
              <a:t>Section 5: Other Test Guidelines (pesticides and their residues)</a:t>
            </a:r>
          </a:p>
        </p:txBody>
      </p:sp>
      <p:pic>
        <p:nvPicPr>
          <p:cNvPr id="4" name="Picture 3">
            <a:extLst>
              <a:ext uri="{FF2B5EF4-FFF2-40B4-BE49-F238E27FC236}">
                <a16:creationId xmlns:a16="http://schemas.microsoft.com/office/drawing/2014/main" id="{678169CD-A4F1-453F-A95A-2818C3C8EE33}"/>
              </a:ext>
            </a:extLst>
          </p:cNvPr>
          <p:cNvPicPr>
            <a:picLocks noChangeAspect="1"/>
          </p:cNvPicPr>
          <p:nvPr/>
        </p:nvPicPr>
        <p:blipFill>
          <a:blip r:embed="rId3"/>
          <a:stretch>
            <a:fillRect/>
          </a:stretch>
        </p:blipFill>
        <p:spPr>
          <a:xfrm>
            <a:off x="11364167" y="1372482"/>
            <a:ext cx="427781" cy="846462"/>
          </a:xfrm>
          <a:prstGeom prst="rect">
            <a:avLst/>
          </a:prstGeom>
        </p:spPr>
      </p:pic>
      <p:pic>
        <p:nvPicPr>
          <p:cNvPr id="5" name="Picture 4">
            <a:extLst>
              <a:ext uri="{FF2B5EF4-FFF2-40B4-BE49-F238E27FC236}">
                <a16:creationId xmlns:a16="http://schemas.microsoft.com/office/drawing/2014/main" id="{9354DE07-5914-486D-9531-AC73B0EA6C8A}"/>
              </a:ext>
            </a:extLst>
          </p:cNvPr>
          <p:cNvPicPr>
            <a:picLocks noChangeAspect="1"/>
          </p:cNvPicPr>
          <p:nvPr/>
        </p:nvPicPr>
        <p:blipFill>
          <a:blip r:embed="rId4"/>
          <a:stretch>
            <a:fillRect/>
          </a:stretch>
        </p:blipFill>
        <p:spPr>
          <a:xfrm>
            <a:off x="11364167" y="2277145"/>
            <a:ext cx="427781" cy="846462"/>
          </a:xfrm>
          <a:prstGeom prst="rect">
            <a:avLst/>
          </a:prstGeom>
        </p:spPr>
      </p:pic>
      <p:pic>
        <p:nvPicPr>
          <p:cNvPr id="6" name="Picture 5">
            <a:extLst>
              <a:ext uri="{FF2B5EF4-FFF2-40B4-BE49-F238E27FC236}">
                <a16:creationId xmlns:a16="http://schemas.microsoft.com/office/drawing/2014/main" id="{52124DC6-D1E6-4DC0-A8D1-838C9114551A}"/>
              </a:ext>
            </a:extLst>
          </p:cNvPr>
          <p:cNvPicPr>
            <a:picLocks noChangeAspect="1"/>
          </p:cNvPicPr>
          <p:nvPr/>
        </p:nvPicPr>
        <p:blipFill>
          <a:blip r:embed="rId5"/>
          <a:stretch>
            <a:fillRect/>
          </a:stretch>
        </p:blipFill>
        <p:spPr>
          <a:xfrm>
            <a:off x="11364167" y="3181808"/>
            <a:ext cx="427781" cy="846462"/>
          </a:xfrm>
          <a:prstGeom prst="rect">
            <a:avLst/>
          </a:prstGeom>
        </p:spPr>
      </p:pic>
      <p:pic>
        <p:nvPicPr>
          <p:cNvPr id="7" name="Picture 6">
            <a:extLst>
              <a:ext uri="{FF2B5EF4-FFF2-40B4-BE49-F238E27FC236}">
                <a16:creationId xmlns:a16="http://schemas.microsoft.com/office/drawing/2014/main" id="{D4EB23F4-BC40-4391-BF9F-769AB9D08FC9}"/>
              </a:ext>
            </a:extLst>
          </p:cNvPr>
          <p:cNvPicPr>
            <a:picLocks noChangeAspect="1"/>
          </p:cNvPicPr>
          <p:nvPr/>
        </p:nvPicPr>
        <p:blipFill>
          <a:blip r:embed="rId6"/>
          <a:stretch>
            <a:fillRect/>
          </a:stretch>
        </p:blipFill>
        <p:spPr>
          <a:xfrm>
            <a:off x="11364167" y="4086471"/>
            <a:ext cx="427781" cy="846462"/>
          </a:xfrm>
          <a:prstGeom prst="rect">
            <a:avLst/>
          </a:prstGeom>
        </p:spPr>
      </p:pic>
      <p:pic>
        <p:nvPicPr>
          <p:cNvPr id="8" name="Picture 7">
            <a:extLst>
              <a:ext uri="{FF2B5EF4-FFF2-40B4-BE49-F238E27FC236}">
                <a16:creationId xmlns:a16="http://schemas.microsoft.com/office/drawing/2014/main" id="{9EFC828D-79E6-485F-B3AB-EC1E3C94CAB2}"/>
              </a:ext>
            </a:extLst>
          </p:cNvPr>
          <p:cNvPicPr>
            <a:picLocks noChangeAspect="1"/>
          </p:cNvPicPr>
          <p:nvPr/>
        </p:nvPicPr>
        <p:blipFill rotWithShape="1">
          <a:blip r:embed="rId7"/>
          <a:srcRect t="4363"/>
          <a:stretch/>
        </p:blipFill>
        <p:spPr>
          <a:xfrm>
            <a:off x="11364167" y="4991135"/>
            <a:ext cx="427781" cy="846462"/>
          </a:xfrm>
          <a:prstGeom prst="rect">
            <a:avLst/>
          </a:prstGeom>
        </p:spPr>
      </p:pic>
      <p:pic>
        <p:nvPicPr>
          <p:cNvPr id="12" name="Grafik 4">
            <a:extLst>
              <a:ext uri="{FF2B5EF4-FFF2-40B4-BE49-F238E27FC236}">
                <a16:creationId xmlns:a16="http://schemas.microsoft.com/office/drawing/2014/main" id="{4B3495F8-C310-4E0F-9224-BA755A25373D}"/>
              </a:ext>
            </a:extLst>
          </p:cNvPr>
          <p:cNvPicPr>
            <a:picLocks noChangeAspect="1"/>
          </p:cNvPicPr>
          <p:nvPr/>
        </p:nvPicPr>
        <p:blipFill>
          <a:blip r:embed="rId8"/>
          <a:stretch>
            <a:fillRect/>
          </a:stretch>
        </p:blipFill>
        <p:spPr>
          <a:xfrm rot="20579832">
            <a:off x="9123625" y="1360334"/>
            <a:ext cx="1292576" cy="1855403"/>
          </a:xfrm>
          <a:prstGeom prst="rect">
            <a:avLst/>
          </a:prstGeom>
          <a:ln>
            <a:solidFill>
              <a:schemeClr val="tx1"/>
            </a:solidFill>
          </a:ln>
        </p:spPr>
      </p:pic>
      <p:pic>
        <p:nvPicPr>
          <p:cNvPr id="13" name="Picture 12">
            <a:extLst>
              <a:ext uri="{FF2B5EF4-FFF2-40B4-BE49-F238E27FC236}">
                <a16:creationId xmlns:a16="http://schemas.microsoft.com/office/drawing/2014/main" id="{DE5D8ED4-94B9-4012-866A-904DEF0CEDEE}"/>
              </a:ext>
            </a:extLst>
          </p:cNvPr>
          <p:cNvPicPr>
            <a:picLocks noChangeAspect="1"/>
          </p:cNvPicPr>
          <p:nvPr/>
        </p:nvPicPr>
        <p:blipFill rotWithShape="1">
          <a:blip r:embed="rId9"/>
          <a:srcRect t="559" b="1153"/>
          <a:stretch/>
        </p:blipFill>
        <p:spPr>
          <a:xfrm rot="1020000">
            <a:off x="9331632" y="4101079"/>
            <a:ext cx="1213953" cy="1703952"/>
          </a:xfrm>
          <a:prstGeom prst="rect">
            <a:avLst/>
          </a:prstGeom>
          <a:ln>
            <a:solidFill>
              <a:schemeClr val="tx1"/>
            </a:solidFill>
          </a:ln>
        </p:spPr>
      </p:pic>
      <p:sp>
        <p:nvSpPr>
          <p:cNvPr id="10" name="Fußzeilenplatzhalter 9"/>
          <p:cNvSpPr>
            <a:spLocks noGrp="1"/>
          </p:cNvSpPr>
          <p:nvPr>
            <p:ph type="ftr" sz="quarter" idx="11"/>
          </p:nvPr>
        </p:nvSpPr>
        <p:spPr/>
        <p:txBody>
          <a:bodyPr/>
          <a:lstStyle/>
          <a:p>
            <a:r>
              <a:rPr lang="en-US"/>
              <a:t>From science to standards and harmonised OECD Test Guidelines</a:t>
            </a:r>
            <a:endParaRPr lang="en-GB" dirty="0"/>
          </a:p>
        </p:txBody>
      </p:sp>
      <p:sp>
        <p:nvSpPr>
          <p:cNvPr id="14" name="Rechteck 3">
            <a:extLst>
              <a:ext uri="{FF2B5EF4-FFF2-40B4-BE49-F238E27FC236}">
                <a16:creationId xmlns:a16="http://schemas.microsoft.com/office/drawing/2014/main" id="{D7B3F279-7AA1-44AE-8E8E-577997FFD195}"/>
              </a:ext>
            </a:extLst>
          </p:cNvPr>
          <p:cNvSpPr/>
          <p:nvPr/>
        </p:nvSpPr>
        <p:spPr>
          <a:xfrm>
            <a:off x="6857384" y="5837597"/>
            <a:ext cx="4934566" cy="344128"/>
          </a:xfrm>
          <a:prstGeom prst="rect">
            <a:avLst/>
          </a:prstGeom>
        </p:spPr>
        <p:txBody>
          <a:bodyPr wrap="square" lIns="18000" tIns="18000" rIns="18000" bIns="18000">
            <a:spAutoFit/>
          </a:bodyPr>
          <a:lstStyle/>
          <a:p>
            <a:pPr lvl="0" algn="r" fontAlgn="base">
              <a:spcBef>
                <a:spcPts val="700"/>
              </a:spcBef>
              <a:defRPr/>
            </a:pPr>
            <a:r>
              <a:rPr lang="en-US" sz="1000" dirty="0">
                <a:solidFill>
                  <a:srgbClr val="FF0066"/>
                </a:solidFill>
              </a:rPr>
              <a:t>Test Guidelines</a:t>
            </a:r>
            <a:br>
              <a:rPr lang="en-GB" sz="1000" dirty="0">
                <a:solidFill>
                  <a:srgbClr val="FF0066"/>
                </a:solidFill>
              </a:rPr>
            </a:br>
            <a:r>
              <a:rPr lang="en-GB" sz="1000" dirty="0">
                <a:solidFill>
                  <a:srgbClr val="FF0066"/>
                </a:solidFill>
                <a:hlinkClick r:id="rId10"/>
              </a:rPr>
              <a:t>www.oecd.org/chemicalsafety/testing/oecdguidelinesforthetestingofchemicals.htm</a:t>
            </a:r>
            <a:endParaRPr lang="en-GB" sz="1000" dirty="0">
              <a:solidFill>
                <a:srgbClr val="FF0066"/>
              </a:solidFill>
            </a:endParaRPr>
          </a:p>
        </p:txBody>
      </p:sp>
    </p:spTree>
    <p:extLst>
      <p:ext uri="{BB962C8B-B14F-4D97-AF65-F5344CB8AC3E}">
        <p14:creationId xmlns:p14="http://schemas.microsoft.com/office/powerpoint/2010/main" val="997410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Example OECD TGs</a:t>
            </a:r>
          </a:p>
        </p:txBody>
      </p:sp>
      <p:sp>
        <p:nvSpPr>
          <p:cNvPr id="3" name="Inhaltsplatzhalter 2"/>
          <p:cNvSpPr>
            <a:spLocks noGrp="1"/>
          </p:cNvSpPr>
          <p:nvPr>
            <p:ph idx="1"/>
          </p:nvPr>
        </p:nvSpPr>
        <p:spPr>
          <a:xfrm>
            <a:off x="304350" y="1359232"/>
            <a:ext cx="11487600" cy="4860591"/>
          </a:xfrm>
        </p:spPr>
        <p:txBody>
          <a:bodyPr/>
          <a:lstStyle/>
          <a:p>
            <a:r>
              <a:rPr lang="en-GB" sz="2000" b="1" dirty="0"/>
              <a:t>Test Guideline No. 125 </a:t>
            </a:r>
            <a:r>
              <a:rPr lang="en-GB" sz="2000" dirty="0"/>
              <a:t>Nanomaterial Particle Size and Size Distribution of Nanomaterials </a:t>
            </a:r>
          </a:p>
          <a:p>
            <a:pPr lvl="1"/>
            <a:r>
              <a:rPr lang="en-GB" sz="1400" dirty="0"/>
              <a:t>Particle size and particle size distribution measurements of nanomaterials spanning from 1 nm to 1000 nm</a:t>
            </a:r>
          </a:p>
          <a:p>
            <a:pPr lvl="1"/>
            <a:r>
              <a:rPr lang="en-GB" sz="1400" dirty="0"/>
              <a:t>Includes several methods (e.g. Atomic Force Microscopy, Small Angle X-Ray Scattering, Scanning Electron Microscopy)</a:t>
            </a:r>
          </a:p>
          <a:p>
            <a:r>
              <a:rPr lang="en-GB" sz="2000" b="1" dirty="0"/>
              <a:t>Test Guideline No. 211 </a:t>
            </a:r>
            <a:r>
              <a:rPr lang="en-GB" sz="2000" i="1" dirty="0"/>
              <a:t>Daphnia magna </a:t>
            </a:r>
            <a:r>
              <a:rPr lang="en-GB" sz="2000" dirty="0"/>
              <a:t>reproduction test</a:t>
            </a:r>
            <a:endParaRPr lang="en-GB" dirty="0"/>
          </a:p>
          <a:p>
            <a:pPr lvl="1"/>
            <a:r>
              <a:rPr lang="en-GB" sz="1400" dirty="0"/>
              <a:t>Assess the effect of chemicals on the reproductive output of </a:t>
            </a:r>
            <a:r>
              <a:rPr lang="en-GB" sz="1400" i="1" dirty="0"/>
              <a:t>Daphnia magna</a:t>
            </a:r>
            <a:r>
              <a:rPr lang="en-GB" sz="1400" dirty="0"/>
              <a:t>. </a:t>
            </a:r>
          </a:p>
          <a:p>
            <a:pPr lvl="1"/>
            <a:r>
              <a:rPr lang="en-GB" sz="1400" dirty="0"/>
              <a:t>Young female </a:t>
            </a:r>
            <a:r>
              <a:rPr lang="en-GB" sz="1400" i="1" dirty="0"/>
              <a:t>Daphnia </a:t>
            </a:r>
            <a:r>
              <a:rPr lang="en-GB" sz="1400" dirty="0"/>
              <a:t>(the parent animals), aged less than 24 hours at the start of the test, are exposed to the test substance </a:t>
            </a:r>
            <a:br>
              <a:rPr lang="en-GB" sz="1400" dirty="0"/>
            </a:br>
            <a:r>
              <a:rPr lang="en-GB" sz="1400" dirty="0"/>
              <a:t>added to water at a range of concentrations. </a:t>
            </a:r>
          </a:p>
          <a:p>
            <a:pPr lvl="1"/>
            <a:r>
              <a:rPr lang="en-GB" sz="1400" dirty="0"/>
              <a:t>The test duration is 21 days. At the end of the test, the total number of living offspring produced is assessed.</a:t>
            </a:r>
          </a:p>
          <a:p>
            <a:pPr>
              <a:spcBef>
                <a:spcPts val="1200"/>
              </a:spcBef>
            </a:pPr>
            <a:r>
              <a:rPr lang="en-GB" sz="2000" b="1" dirty="0"/>
              <a:t>Test Guideline No. 318 </a:t>
            </a:r>
            <a:r>
              <a:rPr lang="en-GB" sz="2000" dirty="0"/>
              <a:t>Dispersion Stability of Nanomaterials in Simulated Environmental Media </a:t>
            </a:r>
            <a:endParaRPr lang="en-GB" dirty="0"/>
          </a:p>
          <a:p>
            <a:pPr lvl="1"/>
            <a:r>
              <a:rPr lang="en-GB" sz="1400" dirty="0"/>
              <a:t>Gain information on dispersion stability of manufactured nanomaterials in simulated environmental media. </a:t>
            </a:r>
          </a:p>
          <a:p>
            <a:pPr lvl="1"/>
            <a:r>
              <a:rPr lang="en-GB" sz="1400" dirty="0"/>
              <a:t>Categorise tested nanomaterials into three different classes according to their dispersion stability in tested aqueous media.</a:t>
            </a:r>
          </a:p>
          <a:p>
            <a:r>
              <a:rPr lang="en-GB" sz="2000" b="1" dirty="0"/>
              <a:t>Test Guideline No. 412 </a:t>
            </a:r>
            <a:r>
              <a:rPr lang="en-GB" sz="2000" dirty="0"/>
              <a:t>Subacute Inhalation Toxicity: 28-Day Study </a:t>
            </a:r>
          </a:p>
          <a:p>
            <a:pPr lvl="1"/>
            <a:r>
              <a:rPr lang="en-GB" sz="1400" dirty="0"/>
              <a:t>Fully characterize test article toxicity by the inhalation route following repeated exposure for a limited period of time (28 days)</a:t>
            </a:r>
          </a:p>
          <a:p>
            <a:pPr lvl="1"/>
            <a:r>
              <a:rPr lang="en-GB" sz="1400" dirty="0"/>
              <a:t>Provide data for quantitative inhalation risk assessments. </a:t>
            </a:r>
          </a:p>
          <a:p>
            <a:pPr lvl="1"/>
            <a:r>
              <a:rPr lang="en-GB" sz="1400" dirty="0"/>
              <a:t>It was updated in 2017 to enable the testing and characterisation of effects of nanomaterials tested.</a:t>
            </a:r>
          </a:p>
          <a:p>
            <a:pPr lvl="1"/>
            <a:r>
              <a:rPr lang="en-GB" sz="1400" dirty="0"/>
              <a:t>Groups of at least 5 male and 5 female rodents are exposed 6 hours per day for 28 days to a) the test chemical at three or more </a:t>
            </a:r>
            <a:br>
              <a:rPr lang="en-GB" sz="1400" dirty="0"/>
            </a:br>
            <a:r>
              <a:rPr lang="en-GB" sz="1400" dirty="0"/>
              <a:t>concentration levels, b) filtered air (negative control), and/or c) the vehicle (vehicle control). </a:t>
            </a:r>
            <a:endParaRPr lang="en-GB" sz="1800" dirty="0"/>
          </a:p>
        </p:txBody>
      </p:sp>
      <p:sp>
        <p:nvSpPr>
          <p:cNvPr id="4" name="Fußzeilenplatzhalter 3"/>
          <p:cNvSpPr>
            <a:spLocks noGrp="1"/>
          </p:cNvSpPr>
          <p:nvPr>
            <p:ph type="ftr" sz="quarter" idx="11"/>
          </p:nvPr>
        </p:nvSpPr>
        <p:spPr/>
        <p:txBody>
          <a:bodyPr/>
          <a:lstStyle/>
          <a:p>
            <a:r>
              <a:rPr lang="en-US"/>
              <a:t>From science to standards and harmonised OECD Test Guidelines</a:t>
            </a:r>
            <a:endParaRPr lang="en-GB" dirty="0"/>
          </a:p>
        </p:txBody>
      </p:sp>
      <p:pic>
        <p:nvPicPr>
          <p:cNvPr id="1030" name="Picture 6" descr="image of Test No. 318: Dispersion Stability of Nanomaterials in Simulated Environmental Media">
            <a:extLst>
              <a:ext uri="{FF2B5EF4-FFF2-40B4-BE49-F238E27FC236}">
                <a16:creationId xmlns:a16="http://schemas.microsoft.com/office/drawing/2014/main" id="{4F88B71A-6C72-4266-9553-535248380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00000">
            <a:off x="10745671" y="4791511"/>
            <a:ext cx="864000" cy="121824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image of Test No. 412: Subacute Inhalation Toxicity: 28-Day Study">
            <a:extLst>
              <a:ext uri="{FF2B5EF4-FFF2-40B4-BE49-F238E27FC236}">
                <a16:creationId xmlns:a16="http://schemas.microsoft.com/office/drawing/2014/main" id="{0A39468F-D0AE-4D26-B527-6E48781B0F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00000">
            <a:off x="10667138" y="3678253"/>
            <a:ext cx="864000" cy="122688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image of Test No. 211: Daphnia magna Reproduction Test">
            <a:extLst>
              <a:ext uri="{FF2B5EF4-FFF2-40B4-BE49-F238E27FC236}">
                <a16:creationId xmlns:a16="http://schemas.microsoft.com/office/drawing/2014/main" id="{6688E089-3F48-4A92-A762-7E0845B6FB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00000">
            <a:off x="10745671" y="2573634"/>
            <a:ext cx="864000" cy="121824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image of Test No. 125: Nanomaterial Particle Size and Size Distribution of Nanomaterials">
            <a:extLst>
              <a:ext uri="{FF2B5EF4-FFF2-40B4-BE49-F238E27FC236}">
                <a16:creationId xmlns:a16="http://schemas.microsoft.com/office/drawing/2014/main" id="{15BBAFC5-B089-4CEA-BBCE-24CC9426B7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00000">
            <a:off x="10336916" y="1469015"/>
            <a:ext cx="864000" cy="121824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775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4D28-7FE9-404A-803A-4383CA0A085B}"/>
              </a:ext>
            </a:extLst>
          </p:cNvPr>
          <p:cNvSpPr>
            <a:spLocks noGrp="1"/>
          </p:cNvSpPr>
          <p:nvPr>
            <p:ph type="title"/>
          </p:nvPr>
        </p:nvSpPr>
        <p:spPr/>
        <p:txBody>
          <a:bodyPr/>
          <a:lstStyle/>
          <a:p>
            <a:r>
              <a:rPr lang="en-GB" dirty="0"/>
              <a:t>Drafting of TG</a:t>
            </a:r>
          </a:p>
        </p:txBody>
      </p:sp>
      <p:sp>
        <p:nvSpPr>
          <p:cNvPr id="4" name="Footer Placeholder 3">
            <a:extLst>
              <a:ext uri="{FF2B5EF4-FFF2-40B4-BE49-F238E27FC236}">
                <a16:creationId xmlns:a16="http://schemas.microsoft.com/office/drawing/2014/main" id="{AFC9F550-7353-4B46-BE3E-046D0E750EF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From science to standards and harmonised OECD Test Guidelines</a:t>
            </a:r>
            <a:endParaRPr kumimoji="0" lang="de-DE"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949BE175-C543-4E3C-82C0-EDFE4B416FDD}"/>
              </a:ext>
            </a:extLst>
          </p:cNvPr>
          <p:cNvSpPr>
            <a:spLocks noGrp="1"/>
          </p:cNvSpPr>
          <p:nvPr>
            <p:ph type="body" sz="quarter" idx="4294967295"/>
          </p:nvPr>
        </p:nvSpPr>
        <p:spPr>
          <a:xfrm>
            <a:off x="520116" y="1363663"/>
            <a:ext cx="10967033" cy="4818062"/>
          </a:xfrm>
        </p:spPr>
        <p:txBody>
          <a:bodyPr/>
          <a:lstStyle/>
          <a:p>
            <a:pPr>
              <a:lnSpc>
                <a:spcPct val="120000"/>
              </a:lnSpc>
              <a:spcBef>
                <a:spcPts val="0"/>
              </a:spcBef>
            </a:pPr>
            <a:r>
              <a:rPr lang="en-GB" sz="2400" dirty="0"/>
              <a:t>Introduction / scope</a:t>
            </a:r>
          </a:p>
          <a:p>
            <a:pPr>
              <a:lnSpc>
                <a:spcPct val="120000"/>
              </a:lnSpc>
              <a:spcBef>
                <a:spcPts val="0"/>
              </a:spcBef>
            </a:pPr>
            <a:r>
              <a:rPr lang="en-GB" dirty="0"/>
              <a:t>Initial considerations and limitations / </a:t>
            </a:r>
            <a:r>
              <a:rPr lang="en-GB" sz="2400" dirty="0"/>
              <a:t>applicability domain</a:t>
            </a:r>
          </a:p>
          <a:p>
            <a:pPr>
              <a:lnSpc>
                <a:spcPct val="120000"/>
              </a:lnSpc>
              <a:spcBef>
                <a:spcPts val="0"/>
              </a:spcBef>
            </a:pPr>
            <a:r>
              <a:rPr lang="en-GB" sz="2400" dirty="0"/>
              <a:t>Principle of the test</a:t>
            </a:r>
          </a:p>
          <a:p>
            <a:pPr>
              <a:lnSpc>
                <a:spcPct val="120000"/>
              </a:lnSpc>
              <a:spcBef>
                <a:spcPts val="0"/>
              </a:spcBef>
            </a:pPr>
            <a:r>
              <a:rPr lang="en-GB" sz="2400" dirty="0"/>
              <a:t>Information on the tes</a:t>
            </a:r>
            <a:r>
              <a:rPr lang="en-GB" dirty="0"/>
              <a:t>t substance</a:t>
            </a:r>
            <a:endParaRPr lang="en-GB" sz="2400" dirty="0"/>
          </a:p>
          <a:p>
            <a:pPr>
              <a:lnSpc>
                <a:spcPct val="120000"/>
              </a:lnSpc>
              <a:spcBef>
                <a:spcPts val="0"/>
              </a:spcBef>
            </a:pPr>
            <a:r>
              <a:rPr lang="en-GB" dirty="0"/>
              <a:t>Validity of the test</a:t>
            </a:r>
            <a:endParaRPr lang="en-GB" sz="2400" dirty="0"/>
          </a:p>
          <a:p>
            <a:pPr>
              <a:lnSpc>
                <a:spcPct val="120000"/>
              </a:lnSpc>
              <a:spcBef>
                <a:spcPts val="0"/>
              </a:spcBef>
            </a:pPr>
            <a:r>
              <a:rPr lang="en-GB" sz="2400" dirty="0"/>
              <a:t>Short description of the method</a:t>
            </a:r>
          </a:p>
          <a:p>
            <a:pPr>
              <a:lnSpc>
                <a:spcPct val="120000"/>
              </a:lnSpc>
              <a:spcBef>
                <a:spcPts val="0"/>
              </a:spcBef>
            </a:pPr>
            <a:r>
              <a:rPr lang="en-GB" sz="2400" dirty="0"/>
              <a:t>Detailed procedure</a:t>
            </a:r>
          </a:p>
          <a:p>
            <a:pPr>
              <a:lnSpc>
                <a:spcPct val="120000"/>
              </a:lnSpc>
              <a:spcBef>
                <a:spcPts val="0"/>
              </a:spcBef>
            </a:pPr>
            <a:r>
              <a:rPr lang="en-GB" sz="2400" dirty="0"/>
              <a:t>Data to gather and interpretation</a:t>
            </a:r>
          </a:p>
          <a:p>
            <a:pPr>
              <a:lnSpc>
                <a:spcPct val="120000"/>
              </a:lnSpc>
              <a:spcBef>
                <a:spcPts val="0"/>
              </a:spcBef>
            </a:pPr>
            <a:r>
              <a:rPr lang="en-GB" sz="2400" dirty="0"/>
              <a:t>Minimal reporting requirements</a:t>
            </a:r>
          </a:p>
          <a:p>
            <a:pPr>
              <a:lnSpc>
                <a:spcPct val="120000"/>
              </a:lnSpc>
              <a:spcBef>
                <a:spcPts val="0"/>
              </a:spcBef>
            </a:pPr>
            <a:r>
              <a:rPr lang="en-GB" dirty="0"/>
              <a:t>...</a:t>
            </a:r>
            <a:endParaRPr lang="en-GB" sz="2400" dirty="0"/>
          </a:p>
          <a:p>
            <a:endParaRPr lang="en-GB" dirty="0"/>
          </a:p>
        </p:txBody>
      </p:sp>
      <p:sp>
        <p:nvSpPr>
          <p:cNvPr id="7" name="Oval 6">
            <a:extLst>
              <a:ext uri="{FF2B5EF4-FFF2-40B4-BE49-F238E27FC236}">
                <a16:creationId xmlns:a16="http://schemas.microsoft.com/office/drawing/2014/main" id="{6FE3529E-DF93-4382-B1CD-DC2616DEFA33}"/>
              </a:ext>
            </a:extLst>
          </p:cNvPr>
          <p:cNvSpPr/>
          <p:nvPr/>
        </p:nvSpPr>
        <p:spPr>
          <a:xfrm>
            <a:off x="5668823" y="4601530"/>
            <a:ext cx="4109451" cy="1089818"/>
          </a:xfrm>
          <a:prstGeom prst="ellipse">
            <a:avLst/>
          </a:prstGeom>
          <a:solidFill>
            <a:srgbClr val="E2F6FD">
              <a:alpha val="80000"/>
            </a:srgbClr>
          </a:solidFill>
          <a:ln>
            <a:solidFill>
              <a:srgbClr val="11B3E8"/>
            </a:solidFill>
          </a:ln>
        </p:spPr>
        <p:txBody>
          <a:bodyPr wrap="square" lIns="36000" tIns="18000" rIns="36000" bIns="18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005494"/>
                </a:solidFill>
                <a:effectLst/>
                <a:uLnTx/>
                <a:uFillTx/>
                <a:latin typeface="Calibri" panose="020F0502020204030204"/>
                <a:ea typeface="+mn-ea"/>
                <a:cs typeface="+mn-cs"/>
              </a:rPr>
              <a:t>Issue solving attitude of all stakeholders</a:t>
            </a:r>
          </a:p>
        </p:txBody>
      </p:sp>
      <p:sp>
        <p:nvSpPr>
          <p:cNvPr id="8" name="Oval 7">
            <a:extLst>
              <a:ext uri="{FF2B5EF4-FFF2-40B4-BE49-F238E27FC236}">
                <a16:creationId xmlns:a16="http://schemas.microsoft.com/office/drawing/2014/main" id="{F2600F21-FF5E-4434-96C6-3A13840C4D2E}"/>
              </a:ext>
            </a:extLst>
          </p:cNvPr>
          <p:cNvSpPr/>
          <p:nvPr/>
        </p:nvSpPr>
        <p:spPr>
          <a:xfrm>
            <a:off x="7494104" y="1918705"/>
            <a:ext cx="4109451" cy="2128520"/>
          </a:xfrm>
          <a:prstGeom prst="ellipse">
            <a:avLst/>
          </a:prstGeom>
          <a:solidFill>
            <a:srgbClr val="E2F6FD">
              <a:alpha val="80000"/>
            </a:srgbClr>
          </a:solidFill>
          <a:ln>
            <a:solidFill>
              <a:srgbClr val="11B3E8"/>
            </a:solidFill>
          </a:ln>
        </p:spPr>
        <p:txBody>
          <a:bodyPr wrap="square" lIns="36000" tIns="18000" rIns="36000" bIns="18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005494"/>
                </a:solidFill>
                <a:effectLst/>
                <a:uLnTx/>
                <a:uFillTx/>
                <a:latin typeface="Calibri" panose="020F0502020204030204"/>
                <a:ea typeface="+mn-ea"/>
                <a:cs typeface="+mn-cs"/>
              </a:rPr>
              <a:t>Discussions between method developers and regulators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005494"/>
                </a:solidFill>
                <a:effectLst/>
                <a:uLnTx/>
                <a:uFillTx/>
                <a:latin typeface="Calibri" panose="020F0502020204030204"/>
                <a:ea typeface="+mn-ea"/>
                <a:cs typeface="+mn-cs"/>
              </a:rPr>
              <a:t>(in expert group)</a:t>
            </a:r>
          </a:p>
        </p:txBody>
      </p:sp>
    </p:spTree>
    <p:extLst>
      <p:ext uri="{BB962C8B-B14F-4D97-AF65-F5344CB8AC3E}">
        <p14:creationId xmlns:p14="http://schemas.microsoft.com/office/powerpoint/2010/main" val="1860004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Validation report</a:t>
            </a:r>
          </a:p>
        </p:txBody>
      </p:sp>
      <p:sp>
        <p:nvSpPr>
          <p:cNvPr id="11" name="Footer Placeholder 10">
            <a:extLst>
              <a:ext uri="{FF2B5EF4-FFF2-40B4-BE49-F238E27FC236}">
                <a16:creationId xmlns:a16="http://schemas.microsoft.com/office/drawing/2014/main" id="{BCC2ACD3-137C-43C4-9331-FACD56A1CE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From science to standards and harmonised OECD Test Guidelines</a:t>
            </a:r>
            <a:endParaRPr kumimoji="0" lang="de-DE"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nhaltsplatzhalter 2"/>
          <p:cNvSpPr>
            <a:spLocks noGrp="1"/>
          </p:cNvSpPr>
          <p:nvPr>
            <p:ph idx="4294967295"/>
          </p:nvPr>
        </p:nvSpPr>
        <p:spPr>
          <a:xfrm>
            <a:off x="377505" y="1363663"/>
            <a:ext cx="11109644" cy="4818062"/>
          </a:xfrm>
        </p:spPr>
        <p:txBody>
          <a:bodyPr/>
          <a:lstStyle/>
          <a:p>
            <a:r>
              <a:rPr lang="en-US" dirty="0"/>
              <a:t>Underpins applicability and accuracy of a TG</a:t>
            </a:r>
            <a:br>
              <a:rPr lang="en-US" dirty="0"/>
            </a:br>
            <a:r>
              <a:rPr lang="en-US" dirty="0"/>
              <a:t>Accompanies the TG at the end as supporting information</a:t>
            </a:r>
          </a:p>
          <a:p>
            <a:r>
              <a:rPr lang="en-US" dirty="0"/>
              <a:t>Details on Inter-Laboratory Comparisons (ILCs):</a:t>
            </a:r>
          </a:p>
          <a:p>
            <a:pPr lvl="1"/>
            <a:r>
              <a:rPr lang="en-US" dirty="0"/>
              <a:t>How was the round robin test designed?</a:t>
            </a:r>
          </a:p>
          <a:p>
            <a:pPr lvl="1"/>
            <a:r>
              <a:rPr lang="en-US" dirty="0"/>
              <a:t>Was it a validation of the results?</a:t>
            </a:r>
          </a:p>
          <a:p>
            <a:pPr lvl="1"/>
            <a:r>
              <a:rPr lang="en-US" dirty="0"/>
              <a:t>Laboratories participating</a:t>
            </a:r>
          </a:p>
          <a:p>
            <a:pPr lvl="1"/>
            <a:r>
              <a:rPr lang="en-US" dirty="0"/>
              <a:t>Chemicals tested</a:t>
            </a:r>
          </a:p>
          <a:p>
            <a:pPr lvl="1"/>
            <a:r>
              <a:rPr lang="en-US" dirty="0"/>
              <a:t>Conclusions</a:t>
            </a:r>
          </a:p>
          <a:p>
            <a:pPr lvl="1"/>
            <a:r>
              <a:rPr lang="en-US" dirty="0"/>
              <a:t>…</a:t>
            </a:r>
          </a:p>
          <a:p>
            <a:endParaRPr lang="en-GB" dirty="0"/>
          </a:p>
        </p:txBody>
      </p:sp>
      <p:grpSp>
        <p:nvGrpSpPr>
          <p:cNvPr id="8" name="Gruppieren 7"/>
          <p:cNvGrpSpPr/>
          <p:nvPr/>
        </p:nvGrpSpPr>
        <p:grpSpPr>
          <a:xfrm>
            <a:off x="8412480" y="1302082"/>
            <a:ext cx="3474720" cy="4293125"/>
            <a:chOff x="8445500" y="1771133"/>
            <a:chExt cx="3572944" cy="4414483"/>
          </a:xfrm>
        </p:grpSpPr>
        <p:pic>
          <p:nvPicPr>
            <p:cNvPr id="4" name="Grafik 3"/>
            <p:cNvPicPr>
              <a:picLocks noChangeAspect="1"/>
            </p:cNvPicPr>
            <p:nvPr/>
          </p:nvPicPr>
          <p:blipFill rotWithShape="1">
            <a:blip r:embed="rId3"/>
            <a:srcRect t="18549" b="28809"/>
            <a:stretch/>
          </p:blipFill>
          <p:spPr>
            <a:xfrm>
              <a:off x="8445500" y="2381250"/>
              <a:ext cx="3572944" cy="3203280"/>
            </a:xfrm>
            <a:prstGeom prst="rect">
              <a:avLst/>
            </a:prstGeom>
          </p:spPr>
        </p:pic>
        <p:pic>
          <p:nvPicPr>
            <p:cNvPr id="5" name="Grafik 4"/>
            <p:cNvPicPr>
              <a:picLocks noChangeAspect="1"/>
            </p:cNvPicPr>
            <p:nvPr/>
          </p:nvPicPr>
          <p:blipFill rotWithShape="1">
            <a:blip r:embed="rId3"/>
            <a:srcRect t="89468"/>
            <a:stretch/>
          </p:blipFill>
          <p:spPr>
            <a:xfrm>
              <a:off x="8445500" y="5544764"/>
              <a:ext cx="3572944" cy="640852"/>
            </a:xfrm>
            <a:prstGeom prst="rect">
              <a:avLst/>
            </a:prstGeom>
          </p:spPr>
        </p:pic>
        <p:pic>
          <p:nvPicPr>
            <p:cNvPr id="7" name="Grafik 6"/>
            <p:cNvPicPr>
              <a:picLocks noChangeAspect="1"/>
            </p:cNvPicPr>
            <p:nvPr/>
          </p:nvPicPr>
          <p:blipFill rotWithShape="1">
            <a:blip r:embed="rId3"/>
            <a:srcRect b="91401"/>
            <a:stretch/>
          </p:blipFill>
          <p:spPr>
            <a:xfrm>
              <a:off x="8445500" y="1771133"/>
              <a:ext cx="3572944" cy="523285"/>
            </a:xfrm>
            <a:prstGeom prst="rect">
              <a:avLst/>
            </a:prstGeom>
          </p:spPr>
        </p:pic>
      </p:grpSp>
      <p:pic>
        <p:nvPicPr>
          <p:cNvPr id="9" name="Picture 8">
            <a:extLst>
              <a:ext uri="{FF2B5EF4-FFF2-40B4-BE49-F238E27FC236}">
                <a16:creationId xmlns:a16="http://schemas.microsoft.com/office/drawing/2014/main" id="{F6EBB65D-ED37-41AF-AAFC-AF898B46D115}"/>
              </a:ext>
            </a:extLst>
          </p:cNvPr>
          <p:cNvPicPr>
            <a:picLocks noChangeAspect="1"/>
          </p:cNvPicPr>
          <p:nvPr/>
        </p:nvPicPr>
        <p:blipFill>
          <a:blip r:embed="rId4"/>
          <a:stretch>
            <a:fillRect/>
          </a:stretch>
        </p:blipFill>
        <p:spPr>
          <a:xfrm rot="674272">
            <a:off x="5064219" y="2830861"/>
            <a:ext cx="2206230" cy="3124559"/>
          </a:xfrm>
          <a:prstGeom prst="rect">
            <a:avLst/>
          </a:prstGeom>
          <a:ln>
            <a:solidFill>
              <a:schemeClr val="tx1"/>
            </a:solidFill>
          </a:ln>
        </p:spPr>
      </p:pic>
    </p:spTree>
    <p:extLst>
      <p:ext uri="{BB962C8B-B14F-4D97-AF65-F5344CB8AC3E}">
        <p14:creationId xmlns:p14="http://schemas.microsoft.com/office/powerpoint/2010/main" val="3346246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OECD Guidance &amp; Review Documents</a:t>
            </a:r>
          </a:p>
        </p:txBody>
      </p:sp>
      <p:sp>
        <p:nvSpPr>
          <p:cNvPr id="3" name="Inhaltsplatzhalter 2"/>
          <p:cNvSpPr>
            <a:spLocks noGrp="1"/>
          </p:cNvSpPr>
          <p:nvPr>
            <p:ph idx="4294967295"/>
          </p:nvPr>
        </p:nvSpPr>
        <p:spPr>
          <a:xfrm>
            <a:off x="304350" y="1363663"/>
            <a:ext cx="11182800" cy="4818062"/>
          </a:xfrm>
        </p:spPr>
        <p:txBody>
          <a:bodyPr/>
          <a:lstStyle/>
          <a:p>
            <a:r>
              <a:rPr lang="en-US" sz="2000" dirty="0"/>
              <a:t>Provide </a:t>
            </a:r>
            <a:r>
              <a:rPr lang="en-US" sz="2000" b="1" dirty="0"/>
              <a:t>further support</a:t>
            </a:r>
            <a:r>
              <a:rPr lang="en-US" sz="2000" dirty="0"/>
              <a:t> in assessing the potential effects of chemicals </a:t>
            </a:r>
            <a:br>
              <a:rPr lang="en-US" sz="2000" dirty="0"/>
            </a:br>
            <a:r>
              <a:rPr lang="en-US" sz="2000" dirty="0"/>
              <a:t>on human health and the environment</a:t>
            </a:r>
          </a:p>
          <a:p>
            <a:pPr lvl="1"/>
            <a:r>
              <a:rPr lang="en-US" sz="1800" dirty="0"/>
              <a:t>A (more flexible/advisory) test method</a:t>
            </a:r>
          </a:p>
          <a:p>
            <a:pPr lvl="1"/>
            <a:r>
              <a:rPr lang="en-US" sz="1800" dirty="0"/>
              <a:t>Supplement one or more TGs to provide technical guidance in its/their use</a:t>
            </a:r>
          </a:p>
          <a:p>
            <a:r>
              <a:rPr lang="en-GB" sz="2000" dirty="0"/>
              <a:t>Provide the </a:t>
            </a:r>
            <a:r>
              <a:rPr lang="en-GB" sz="2000" b="1" dirty="0"/>
              <a:t>state of the art of a scientific topic </a:t>
            </a:r>
            <a:r>
              <a:rPr lang="en-GB" sz="2000" dirty="0"/>
              <a:t>that might not be (yet) sufficiently </a:t>
            </a:r>
            <a:br>
              <a:rPr lang="en-GB" sz="2000" dirty="0"/>
            </a:br>
            <a:r>
              <a:rPr lang="en-GB" sz="2000" dirty="0"/>
              <a:t>mature for a TG</a:t>
            </a:r>
          </a:p>
          <a:p>
            <a:r>
              <a:rPr lang="en-GB" sz="2000" b="1" dirty="0"/>
              <a:t>Not covered by the MAD system</a:t>
            </a:r>
            <a:endParaRPr lang="en-US" sz="2000" b="1" dirty="0"/>
          </a:p>
          <a:p>
            <a:endParaRPr lang="en-GB" sz="2000" dirty="0"/>
          </a:p>
        </p:txBody>
      </p:sp>
      <p:pic>
        <p:nvPicPr>
          <p:cNvPr id="4" name="Picture 6">
            <a:extLst>
              <a:ext uri="{FF2B5EF4-FFF2-40B4-BE49-F238E27FC236}">
                <a16:creationId xmlns:a16="http://schemas.microsoft.com/office/drawing/2014/main" id="{58E014B7-5306-4637-8876-8632B198425C}"/>
              </a:ext>
            </a:extLst>
          </p:cNvPr>
          <p:cNvPicPr>
            <a:picLocks noChangeAspect="1"/>
          </p:cNvPicPr>
          <p:nvPr/>
        </p:nvPicPr>
        <p:blipFill>
          <a:blip r:embed="rId3"/>
          <a:stretch>
            <a:fillRect/>
          </a:stretch>
        </p:blipFill>
        <p:spPr>
          <a:xfrm rot="20547569">
            <a:off x="9381350" y="2302638"/>
            <a:ext cx="1422933" cy="2012400"/>
          </a:xfrm>
          <a:prstGeom prst="rect">
            <a:avLst/>
          </a:prstGeom>
          <a:ln>
            <a:solidFill>
              <a:schemeClr val="tx1"/>
            </a:solidFill>
          </a:ln>
        </p:spPr>
      </p:pic>
      <p:pic>
        <p:nvPicPr>
          <p:cNvPr id="5" name="Picture 4">
            <a:extLst>
              <a:ext uri="{FF2B5EF4-FFF2-40B4-BE49-F238E27FC236}">
                <a16:creationId xmlns:a16="http://schemas.microsoft.com/office/drawing/2014/main" id="{DB6EEA29-0BDD-496A-9656-A1C3B1A8708F}"/>
              </a:ext>
            </a:extLst>
          </p:cNvPr>
          <p:cNvPicPr>
            <a:picLocks noChangeAspect="1"/>
          </p:cNvPicPr>
          <p:nvPr/>
        </p:nvPicPr>
        <p:blipFill>
          <a:blip r:embed="rId4"/>
          <a:stretch>
            <a:fillRect/>
          </a:stretch>
        </p:blipFill>
        <p:spPr>
          <a:xfrm rot="1249595">
            <a:off x="10263648" y="3651893"/>
            <a:ext cx="1418407" cy="2010814"/>
          </a:xfrm>
          <a:prstGeom prst="rect">
            <a:avLst/>
          </a:prstGeom>
          <a:ln>
            <a:solidFill>
              <a:schemeClr val="tx1"/>
            </a:solidFill>
          </a:ln>
        </p:spPr>
      </p:pic>
      <p:sp>
        <p:nvSpPr>
          <p:cNvPr id="7" name="Fußzeilenplatzhalter 6"/>
          <p:cNvSpPr>
            <a:spLocks noGrp="1"/>
          </p:cNvSpPr>
          <p:nvPr>
            <p:ph type="ftr" sz="quarter" idx="11"/>
          </p:nvPr>
        </p:nvSpPr>
        <p:spPr/>
        <p:txBody>
          <a:bodyPr/>
          <a:lstStyle/>
          <a:p>
            <a:r>
              <a:rPr lang="en-US"/>
              <a:t>From science to standards and harmonised OECD Test Guidelines</a:t>
            </a:r>
            <a:endParaRPr lang="en-GB" dirty="0"/>
          </a:p>
        </p:txBody>
      </p:sp>
      <p:sp>
        <p:nvSpPr>
          <p:cNvPr id="8" name="Rechteck 3">
            <a:extLst>
              <a:ext uri="{FF2B5EF4-FFF2-40B4-BE49-F238E27FC236}">
                <a16:creationId xmlns:a16="http://schemas.microsoft.com/office/drawing/2014/main" id="{A9392291-9B0B-424E-AE52-32E588B2B69F}"/>
              </a:ext>
            </a:extLst>
          </p:cNvPr>
          <p:cNvSpPr/>
          <p:nvPr/>
        </p:nvSpPr>
        <p:spPr>
          <a:xfrm>
            <a:off x="6857384" y="5837597"/>
            <a:ext cx="4934566" cy="498016"/>
          </a:xfrm>
          <a:prstGeom prst="rect">
            <a:avLst/>
          </a:prstGeom>
        </p:spPr>
        <p:txBody>
          <a:bodyPr wrap="square" lIns="18000" tIns="18000" rIns="18000" bIns="18000">
            <a:spAutoFit/>
          </a:bodyPr>
          <a:lstStyle/>
          <a:p>
            <a:pPr lvl="0" algn="r" fontAlgn="base">
              <a:spcBef>
                <a:spcPts val="700"/>
              </a:spcBef>
              <a:defRPr/>
            </a:pPr>
            <a:r>
              <a:rPr lang="en-US" sz="1000" dirty="0">
                <a:solidFill>
                  <a:srgbClr val="FF0066"/>
                </a:solidFill>
              </a:rPr>
              <a:t>Guidance and Review in the Series on Testing and Assessment</a:t>
            </a:r>
            <a:br>
              <a:rPr lang="en-GB" sz="1000" dirty="0">
                <a:solidFill>
                  <a:srgbClr val="FF0066"/>
                </a:solidFill>
              </a:rPr>
            </a:br>
            <a:r>
              <a:rPr lang="en-GB" sz="1000" dirty="0">
                <a:solidFill>
                  <a:srgbClr val="FF0066"/>
                </a:solidFill>
                <a:hlinkClick r:id="rId5"/>
              </a:rPr>
              <a:t>www.oecd.org/chemicalsafety/testing/seriesontestingandassessmentadoptedguidanceandreviewdocuments.htm</a:t>
            </a:r>
            <a:endParaRPr lang="en-GB" sz="1000" dirty="0">
              <a:solidFill>
                <a:srgbClr val="FF0066"/>
              </a:solidFill>
            </a:endParaRPr>
          </a:p>
        </p:txBody>
      </p:sp>
    </p:spTree>
    <p:extLst>
      <p:ext uri="{BB962C8B-B14F-4D97-AF65-F5344CB8AC3E}">
        <p14:creationId xmlns:p14="http://schemas.microsoft.com/office/powerpoint/2010/main" val="2575180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OECD Guidance &amp; Review Documents</a:t>
            </a:r>
          </a:p>
        </p:txBody>
      </p:sp>
      <p:sp>
        <p:nvSpPr>
          <p:cNvPr id="3" name="Inhaltsplatzhalter 2"/>
          <p:cNvSpPr>
            <a:spLocks noGrp="1"/>
          </p:cNvSpPr>
          <p:nvPr>
            <p:ph idx="1"/>
          </p:nvPr>
        </p:nvSpPr>
        <p:spPr/>
        <p:txBody>
          <a:bodyPr/>
          <a:lstStyle/>
          <a:p>
            <a:r>
              <a:rPr lang="en-US" sz="2000" dirty="0"/>
              <a:t>Guidance Documents can refer to one specific OECD Test Guideline and provide further details or explanations</a:t>
            </a:r>
            <a:endParaRPr lang="en-US" sz="2000" dirty="0">
              <a:hlinkClick r:id="rId3">
                <a:extLst>
                  <a:ext uri="{A12FA001-AC4F-418D-AE19-62706E023703}">
                    <ahyp:hlinkClr xmlns:ahyp="http://schemas.microsoft.com/office/drawing/2018/hyperlinkcolor" val="tx"/>
                  </a:ext>
                </a:extLst>
              </a:hlinkClick>
            </a:endParaRPr>
          </a:p>
          <a:p>
            <a:pPr lvl="1"/>
            <a:r>
              <a:rPr lang="en-US" sz="1600" dirty="0">
                <a:highlight>
                  <a:srgbClr val="A6DB95"/>
                </a:highlight>
                <a:hlinkClick r:id="rId3">
                  <a:extLst>
                    <a:ext uri="{A12FA001-AC4F-418D-AE19-62706E023703}">
                      <ahyp:hlinkClr xmlns:ahyp="http://schemas.microsoft.com/office/drawing/2018/hyperlinkcolor" val="tx"/>
                    </a:ext>
                  </a:extLst>
                </a:hlinkClick>
              </a:rPr>
              <a:t>No. 264</a:t>
            </a:r>
            <a:r>
              <a:rPr lang="en-US" sz="1600" dirty="0">
                <a:highlight>
                  <a:srgbClr val="A6DB95"/>
                </a:highlight>
              </a:rPr>
              <a:t> </a:t>
            </a:r>
            <a:r>
              <a:rPr lang="en-US" sz="1600" dirty="0"/>
              <a:t>Guidance Document on Aspects of OECD TG 305 on Fish Bioaccumulation (further details on data interpretation)</a:t>
            </a:r>
          </a:p>
          <a:p>
            <a:pPr>
              <a:spcBef>
                <a:spcPts val="1200"/>
              </a:spcBef>
            </a:pPr>
            <a:r>
              <a:rPr lang="en-US" sz="2000" dirty="0"/>
              <a:t>Guidance Documents can further support several OECD Test Guidelines and act as overarching documents</a:t>
            </a:r>
          </a:p>
          <a:p>
            <a:pPr lvl="1"/>
            <a:r>
              <a:rPr lang="en-US" sz="1600" dirty="0">
                <a:highlight>
                  <a:srgbClr val="A6DB95"/>
                </a:highlight>
                <a:hlinkClick r:id="rId4">
                  <a:extLst>
                    <a:ext uri="{A12FA001-AC4F-418D-AE19-62706E023703}">
                      <ahyp:hlinkClr xmlns:ahyp="http://schemas.microsoft.com/office/drawing/2018/hyperlinkcolor" val="tx"/>
                    </a:ext>
                  </a:extLst>
                </a:hlinkClick>
              </a:rPr>
              <a:t>No. 317</a:t>
            </a:r>
            <a:r>
              <a:rPr lang="en-US" sz="1600" dirty="0">
                <a:highlight>
                  <a:srgbClr val="A6DB95"/>
                </a:highlight>
              </a:rPr>
              <a:t> </a:t>
            </a:r>
            <a:r>
              <a:rPr lang="en-US" sz="1600" dirty="0"/>
              <a:t>Guidance Document on Aquatic and Sediment Toxicological Testing of Nanomaterials</a:t>
            </a:r>
            <a:br>
              <a:rPr lang="en-US" sz="1600" dirty="0"/>
            </a:br>
            <a:r>
              <a:rPr lang="en-US" sz="1600" dirty="0"/>
              <a:t>(further support for a range of TGs for a specific group of test materials)</a:t>
            </a:r>
          </a:p>
          <a:p>
            <a:pPr>
              <a:spcBef>
                <a:spcPts val="1200"/>
              </a:spcBef>
            </a:pPr>
            <a:endParaRPr lang="en-US" sz="2000" dirty="0"/>
          </a:p>
          <a:p>
            <a:pPr>
              <a:spcBef>
                <a:spcPts val="1200"/>
              </a:spcBef>
            </a:pPr>
            <a:r>
              <a:rPr lang="en-US" sz="2000" dirty="0"/>
              <a:t>Study Reports can summarize small validation studies, which can form a starting point for TG development </a:t>
            </a:r>
          </a:p>
          <a:p>
            <a:pPr lvl="1"/>
            <a:r>
              <a:rPr lang="en-US" sz="1600" u="sng" dirty="0">
                <a:highlight>
                  <a:srgbClr val="B3DB31"/>
                </a:highlight>
                <a:hlinkClick r:id="rId5">
                  <a:extLst>
                    <a:ext uri="{A12FA001-AC4F-418D-AE19-62706E023703}">
                      <ahyp:hlinkClr xmlns:ahyp="http://schemas.microsoft.com/office/drawing/2018/hyperlinkcolor" val="tx"/>
                    </a:ext>
                  </a:extLst>
                </a:hlinkClick>
              </a:rPr>
              <a:t>No. 340</a:t>
            </a:r>
            <a:r>
              <a:rPr lang="en-US" sz="1600" dirty="0">
                <a:highlight>
                  <a:srgbClr val="B3DB31"/>
                </a:highlight>
              </a:rPr>
              <a:t> </a:t>
            </a:r>
            <a:r>
              <a:rPr lang="en-US" sz="1600" dirty="0"/>
              <a:t>Study Report on a test for removal in wastewater treatment plants of gold manufactured nanomaterial (</a:t>
            </a:r>
            <a:r>
              <a:rPr lang="en-US" sz="1600" dirty="0" err="1"/>
              <a:t>mn</a:t>
            </a:r>
            <a:r>
              <a:rPr lang="en-US" sz="1600" dirty="0"/>
              <a:t>): activated sludge sorption isotherm</a:t>
            </a:r>
          </a:p>
          <a:p>
            <a:pPr>
              <a:spcBef>
                <a:spcPts val="1200"/>
              </a:spcBef>
            </a:pPr>
            <a:r>
              <a:rPr lang="en-US" sz="2000" dirty="0"/>
              <a:t>Review Reports describe the latest state of the art towards a specific scientific topic </a:t>
            </a:r>
          </a:p>
          <a:p>
            <a:pPr lvl="1"/>
            <a:r>
              <a:rPr lang="en-US" sz="1600" u="sng" dirty="0">
                <a:highlight>
                  <a:srgbClr val="B3DB31"/>
                </a:highlight>
                <a:hlinkClick r:id="rId6" tooltip="Detailed Review Paper on In Vitro Test Addressing Immunotoxicity With a Focus on Immunosuppression">
                  <a:extLst>
                    <a:ext uri="{A12FA001-AC4F-418D-AE19-62706E023703}">
                      <ahyp:hlinkClr xmlns:ahyp="http://schemas.microsoft.com/office/drawing/2018/hyperlinkcolor" val="tx"/>
                    </a:ext>
                  </a:extLst>
                </a:hlinkClick>
              </a:rPr>
              <a:t>No. 360</a:t>
            </a:r>
            <a:r>
              <a:rPr lang="en-US" sz="1600" dirty="0">
                <a:highlight>
                  <a:srgbClr val="B3DB31"/>
                </a:highlight>
              </a:rPr>
              <a:t> </a:t>
            </a:r>
            <a:r>
              <a:rPr lang="en-US" sz="1600" dirty="0"/>
              <a:t>Detailed Review Paper on In Vitro Test Addressing </a:t>
            </a:r>
            <a:r>
              <a:rPr lang="en-US" sz="1600" dirty="0" err="1"/>
              <a:t>Immunotoxicity</a:t>
            </a:r>
            <a:r>
              <a:rPr lang="en-US" sz="1600" dirty="0"/>
              <a:t> With a Focus on Immunosuppression</a:t>
            </a:r>
          </a:p>
          <a:p>
            <a:endParaRPr lang="en-GB" dirty="0"/>
          </a:p>
        </p:txBody>
      </p:sp>
      <p:sp>
        <p:nvSpPr>
          <p:cNvPr id="4" name="Fußzeilenplatzhalter 3"/>
          <p:cNvSpPr>
            <a:spLocks noGrp="1"/>
          </p:cNvSpPr>
          <p:nvPr>
            <p:ph type="ftr" sz="quarter" idx="11"/>
          </p:nvPr>
        </p:nvSpPr>
        <p:spPr/>
        <p:txBody>
          <a:bodyPr/>
          <a:lstStyle/>
          <a:p>
            <a:r>
              <a:rPr lang="en-US"/>
              <a:t>From science to standards and harmonised OECD Test Guidelines</a:t>
            </a:r>
            <a:endParaRPr lang="en-GB" dirty="0"/>
          </a:p>
        </p:txBody>
      </p:sp>
    </p:spTree>
    <p:extLst>
      <p:ext uri="{BB962C8B-B14F-4D97-AF65-F5344CB8AC3E}">
        <p14:creationId xmlns:p14="http://schemas.microsoft.com/office/powerpoint/2010/main" val="4186417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Test Guideline vs. Guidance Document</a:t>
            </a:r>
          </a:p>
        </p:txBody>
      </p:sp>
      <p:graphicFrame>
        <p:nvGraphicFramePr>
          <p:cNvPr id="6" name="Tabelle 5"/>
          <p:cNvGraphicFramePr>
            <a:graphicFrameLocks noGrp="1"/>
          </p:cNvGraphicFramePr>
          <p:nvPr>
            <p:extLst>
              <p:ext uri="{D42A27DB-BD31-4B8C-83A1-F6EECF244321}">
                <p14:modId xmlns:p14="http://schemas.microsoft.com/office/powerpoint/2010/main" val="865570505"/>
              </p:ext>
            </p:extLst>
          </p:nvPr>
        </p:nvGraphicFramePr>
        <p:xfrm>
          <a:off x="306000" y="1505277"/>
          <a:ext cx="11502000" cy="4520135"/>
        </p:xfrm>
        <a:graphic>
          <a:graphicData uri="http://schemas.openxmlformats.org/drawingml/2006/table">
            <a:tbl>
              <a:tblPr firstRow="1">
                <a:tableStyleId>{69012ECD-51FC-41F1-AA8D-1B2483CD663E}</a:tableStyleId>
              </a:tblPr>
              <a:tblGrid>
                <a:gridCol w="4548102">
                  <a:extLst>
                    <a:ext uri="{9D8B030D-6E8A-4147-A177-3AD203B41FA5}">
                      <a16:colId xmlns:a16="http://schemas.microsoft.com/office/drawing/2014/main" val="1925780069"/>
                    </a:ext>
                  </a:extLst>
                </a:gridCol>
                <a:gridCol w="1964987">
                  <a:extLst>
                    <a:ext uri="{9D8B030D-6E8A-4147-A177-3AD203B41FA5}">
                      <a16:colId xmlns:a16="http://schemas.microsoft.com/office/drawing/2014/main" val="905063577"/>
                    </a:ext>
                  </a:extLst>
                </a:gridCol>
                <a:gridCol w="4988911">
                  <a:extLst>
                    <a:ext uri="{9D8B030D-6E8A-4147-A177-3AD203B41FA5}">
                      <a16:colId xmlns:a16="http://schemas.microsoft.com/office/drawing/2014/main" val="3003424439"/>
                    </a:ext>
                  </a:extLst>
                </a:gridCol>
              </a:tblGrid>
              <a:tr h="904027">
                <a:tc>
                  <a:txBody>
                    <a:bodyPr/>
                    <a:lstStyle/>
                    <a:p>
                      <a:endParaRPr lang="en-GB" sz="3200" b="1" dirty="0"/>
                    </a:p>
                  </a:txBody>
                  <a:tcPr anchor="ctr">
                    <a:lnR w="12700" cap="flat" cmpd="sng" algn="ctr">
                      <a:solidFill>
                        <a:schemeClr val="accent1"/>
                      </a:solidFill>
                      <a:prstDash val="solid"/>
                      <a:round/>
                      <a:headEnd type="none" w="med" len="med"/>
                      <a:tailEnd type="none" w="med" len="med"/>
                    </a:lnR>
                  </a:tcPr>
                </a:tc>
                <a:tc>
                  <a:txBody>
                    <a:bodyPr/>
                    <a:lstStyle/>
                    <a:p>
                      <a:pPr algn="ctr"/>
                      <a:r>
                        <a:rPr lang="en-GB" sz="2400" dirty="0"/>
                        <a:t>Test Guideline</a:t>
                      </a:r>
                    </a:p>
                  </a:txBody>
                  <a:tcPr marL="36000" marR="36000" marT="18000" marB="1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0ABFC8"/>
                    </a:solidFill>
                  </a:tcPr>
                </a:tc>
                <a:tc>
                  <a:txBody>
                    <a:bodyPr/>
                    <a:lstStyle/>
                    <a:p>
                      <a:pPr algn="ctr"/>
                      <a:r>
                        <a:rPr lang="en-GB" sz="2400" dirty="0"/>
                        <a:t>Guidance Document</a:t>
                      </a:r>
                    </a:p>
                  </a:txBody>
                  <a:tcPr marL="36000" marR="36000" marT="18000" marB="1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A6DB95"/>
                    </a:solidFill>
                  </a:tcPr>
                </a:tc>
                <a:extLst>
                  <a:ext uri="{0D108BD9-81ED-4DB2-BD59-A6C34878D82A}">
                    <a16:rowId xmlns:a16="http://schemas.microsoft.com/office/drawing/2014/main" val="671283296"/>
                  </a:ext>
                </a:extLst>
              </a:tr>
              <a:tr h="904027">
                <a:tc>
                  <a:txBody>
                    <a:bodyPr/>
                    <a:lstStyle/>
                    <a:p>
                      <a:r>
                        <a:rPr lang="en-GB" sz="2400" b="1" dirty="0"/>
                        <a:t>Mutual Acceptance</a:t>
                      </a:r>
                      <a:r>
                        <a:rPr lang="en-GB" sz="2400" b="1" baseline="0" dirty="0"/>
                        <a:t> of Data</a:t>
                      </a:r>
                      <a:endParaRPr lang="en-GB" sz="2400" b="1" dirty="0"/>
                    </a:p>
                  </a:txBody>
                  <a:tcPr anchor="ctr">
                    <a:lnR w="12700" cap="flat" cmpd="sng" algn="ctr">
                      <a:solidFill>
                        <a:schemeClr val="accent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srgbClr val="00B050"/>
                          </a:solidFill>
                          <a:sym typeface="Wingdings" panose="05000000000000000000" pitchFamily="2" charset="2"/>
                        </a:rPr>
                        <a:t></a:t>
                      </a:r>
                      <a:endParaRPr lang="en-GB" sz="4000" dirty="0">
                        <a:solidFill>
                          <a:srgbClr val="00B05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lang="en-GB" sz="4000" dirty="0">
                          <a:solidFill>
                            <a:srgbClr val="FF0000"/>
                          </a:solidFill>
                        </a:rPr>
                        <a:t>X</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795772348"/>
                  </a:ext>
                </a:extLst>
              </a:tr>
              <a:tr h="904027">
                <a:tc>
                  <a:txBody>
                    <a:bodyPr/>
                    <a:lstStyle/>
                    <a:p>
                      <a:r>
                        <a:rPr lang="en-GB" sz="2400" b="1" dirty="0"/>
                        <a:t>Standard</a:t>
                      </a:r>
                      <a:r>
                        <a:rPr lang="en-GB" sz="2400" b="1" baseline="0" dirty="0"/>
                        <a:t> Project Submission Form</a:t>
                      </a:r>
                      <a:endParaRPr lang="en-GB" sz="2400" b="1" dirty="0"/>
                    </a:p>
                  </a:txBody>
                  <a:tcPr anchor="ctr">
                    <a:lnR w="12700" cap="flat" cmpd="sng" algn="ctr">
                      <a:solidFill>
                        <a:schemeClr val="accent1"/>
                      </a:solidFill>
                      <a:prstDash val="solid"/>
                      <a:round/>
                      <a:headEnd type="none" w="med" len="med"/>
                      <a:tailEnd type="none" w="med" len="med"/>
                    </a:lnR>
                  </a:tcPr>
                </a:tc>
                <a:tc>
                  <a:txBody>
                    <a:bodyPr/>
                    <a:lstStyle/>
                    <a:p>
                      <a:pPr algn="ctr"/>
                      <a:r>
                        <a:rPr lang="en-GB" sz="4000" dirty="0">
                          <a:solidFill>
                            <a:srgbClr val="00B050"/>
                          </a:solidFill>
                          <a:sym typeface="Wingdings" panose="05000000000000000000" pitchFamily="2" charset="2"/>
                        </a:rPr>
                        <a:t></a:t>
                      </a:r>
                      <a:endParaRPr lang="en-GB" sz="4000" dirty="0">
                        <a:solidFill>
                          <a:srgbClr val="00B05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lang="en-GB" sz="4000" dirty="0">
                          <a:solidFill>
                            <a:srgbClr val="00B050"/>
                          </a:solidFill>
                          <a:sym typeface="Wingdings" panose="05000000000000000000" pitchFamily="2" charset="2"/>
                        </a:rPr>
                        <a:t></a:t>
                      </a:r>
                      <a:endParaRPr lang="en-GB" sz="4000" dirty="0">
                        <a:solidFill>
                          <a:srgbClr val="00B050"/>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126450963"/>
                  </a:ext>
                </a:extLst>
              </a:tr>
              <a:tr h="904027">
                <a:tc>
                  <a:txBody>
                    <a:bodyPr/>
                    <a:lstStyle/>
                    <a:p>
                      <a:r>
                        <a:rPr lang="en-GB" sz="2400" b="1" dirty="0"/>
                        <a:t>Content</a:t>
                      </a:r>
                    </a:p>
                  </a:txBody>
                  <a:tcPr anchor="ctr">
                    <a:lnR w="12700" cap="flat" cmpd="sng" algn="ctr">
                      <a:solidFill>
                        <a:schemeClr val="accent1"/>
                      </a:solidFill>
                      <a:prstDash val="solid"/>
                      <a:round/>
                      <a:headEnd type="none" w="med" len="med"/>
                      <a:tailEnd type="none" w="med" len="med"/>
                    </a:lnR>
                  </a:tcPr>
                </a:tc>
                <a:tc>
                  <a:txBody>
                    <a:bodyPr/>
                    <a:lstStyle/>
                    <a:p>
                      <a:pPr algn="ctr"/>
                      <a:r>
                        <a:rPr lang="en-GB" sz="2400" dirty="0"/>
                        <a:t>Test method</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lang="en-GB" sz="2400" dirty="0"/>
                        <a:t>Guidance for one / more test methods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194954314"/>
                  </a:ext>
                </a:extLst>
              </a:tr>
              <a:tr h="904027">
                <a:tc>
                  <a:txBody>
                    <a:bodyPr/>
                    <a:lstStyle/>
                    <a:p>
                      <a:r>
                        <a:rPr lang="en-GB" sz="2400" b="1" dirty="0"/>
                        <a:t>Validation</a:t>
                      </a:r>
                    </a:p>
                  </a:txBody>
                  <a:tcPr anchor="ctr">
                    <a:lnR w="12700" cap="flat" cmpd="sng" algn="ctr">
                      <a:solidFill>
                        <a:schemeClr val="accent1"/>
                      </a:solidFill>
                      <a:prstDash val="solid"/>
                      <a:round/>
                      <a:headEnd type="none" w="med" len="med"/>
                      <a:tailEnd type="none" w="med" len="med"/>
                    </a:lnR>
                  </a:tcPr>
                </a:tc>
                <a:tc>
                  <a:txBody>
                    <a:bodyPr/>
                    <a:lstStyle/>
                    <a:p>
                      <a:pPr algn="ctr"/>
                      <a:r>
                        <a:rPr lang="en-GB" sz="2400" dirty="0"/>
                        <a:t>Prerequisite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lang="en-GB" sz="2400" dirty="0"/>
                        <a:t>Generally limited or not necessary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777188330"/>
                  </a:ext>
                </a:extLst>
              </a:tr>
            </a:tbl>
          </a:graphicData>
        </a:graphic>
      </p:graphicFrame>
      <p:sp>
        <p:nvSpPr>
          <p:cNvPr id="4" name="Fußzeilenplatzhalter 3"/>
          <p:cNvSpPr>
            <a:spLocks noGrp="1"/>
          </p:cNvSpPr>
          <p:nvPr>
            <p:ph type="ftr" sz="quarter" idx="11"/>
          </p:nvPr>
        </p:nvSpPr>
        <p:spPr/>
        <p:txBody>
          <a:bodyPr/>
          <a:lstStyle/>
          <a:p>
            <a:r>
              <a:rPr lang="en-US"/>
              <a:t>From science to standards and harmonised OECD Test Guidelines</a:t>
            </a:r>
            <a:endParaRPr lang="en-GB" dirty="0"/>
          </a:p>
        </p:txBody>
      </p:sp>
    </p:spTree>
    <p:extLst>
      <p:ext uri="{BB962C8B-B14F-4D97-AF65-F5344CB8AC3E}">
        <p14:creationId xmlns:p14="http://schemas.microsoft.com/office/powerpoint/2010/main" val="2710431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Take Home Messages</a:t>
            </a:r>
          </a:p>
        </p:txBody>
      </p:sp>
      <p:graphicFrame>
        <p:nvGraphicFramePr>
          <p:cNvPr id="7" name="Diagramm 6"/>
          <p:cNvGraphicFramePr/>
          <p:nvPr>
            <p:extLst>
              <p:ext uri="{D42A27DB-BD31-4B8C-83A1-F6EECF244321}">
                <p14:modId xmlns:p14="http://schemas.microsoft.com/office/powerpoint/2010/main" val="1760625459"/>
              </p:ext>
            </p:extLst>
          </p:nvPr>
        </p:nvGraphicFramePr>
        <p:xfrm>
          <a:off x="2032000" y="1185568"/>
          <a:ext cx="9920514" cy="4952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ußzeilenplatzhalter 4"/>
          <p:cNvSpPr>
            <a:spLocks noGrp="1"/>
          </p:cNvSpPr>
          <p:nvPr>
            <p:ph type="ftr" sz="quarter" idx="11"/>
          </p:nvPr>
        </p:nvSpPr>
        <p:spPr/>
        <p:txBody>
          <a:bodyPr/>
          <a:lstStyle/>
          <a:p>
            <a:r>
              <a:rPr lang="en-US"/>
              <a:t>From science to standards and harmonised OECD Test Guidelines</a:t>
            </a:r>
            <a:endParaRPr lang="en-GB" dirty="0"/>
          </a:p>
        </p:txBody>
      </p:sp>
      <p:pic>
        <p:nvPicPr>
          <p:cNvPr id="13" name="Grafik 8">
            <a:extLst>
              <a:ext uri="{FF2B5EF4-FFF2-40B4-BE49-F238E27FC236}">
                <a16:creationId xmlns:a16="http://schemas.microsoft.com/office/drawing/2014/main" id="{3BE91C73-E39C-43AC-A8B5-1666A07E0C0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0242" r="-3391" b="31687"/>
          <a:stretch/>
        </p:blipFill>
        <p:spPr>
          <a:xfrm>
            <a:off x="322123" y="3110376"/>
            <a:ext cx="2328692" cy="546817"/>
          </a:xfrm>
          <a:prstGeom prst="rect">
            <a:avLst/>
          </a:prstGeom>
        </p:spPr>
      </p:pic>
      <p:sp>
        <p:nvSpPr>
          <p:cNvPr id="14" name="Textfeld 9">
            <a:extLst>
              <a:ext uri="{FF2B5EF4-FFF2-40B4-BE49-F238E27FC236}">
                <a16:creationId xmlns:a16="http://schemas.microsoft.com/office/drawing/2014/main" id="{9E7E9466-71F2-49BC-8472-507E2AC73BDD}"/>
              </a:ext>
            </a:extLst>
          </p:cNvPr>
          <p:cNvSpPr txBox="1"/>
          <p:nvPr/>
        </p:nvSpPr>
        <p:spPr>
          <a:xfrm>
            <a:off x="113175" y="3536507"/>
            <a:ext cx="2537640" cy="307777"/>
          </a:xfrm>
          <a:prstGeom prst="rect">
            <a:avLst/>
          </a:prstGeom>
          <a:noFill/>
        </p:spPr>
        <p:txBody>
          <a:bodyPr wrap="square" rtlCol="0">
            <a:spAutoFit/>
          </a:bodyPr>
          <a:lstStyle/>
          <a:p>
            <a:pPr algn="ctr"/>
            <a:r>
              <a:rPr lang="sv-SE" sz="1400" b="1" i="0" dirty="0">
                <a:solidFill>
                  <a:srgbClr val="11B3E8"/>
                </a:solidFill>
                <a:effectLst/>
                <a:latin typeface="opensans"/>
              </a:rPr>
              <a:t>OECD TG/GD Process Mentor</a:t>
            </a:r>
            <a:endParaRPr lang="en-GB" sz="1400" b="1" dirty="0">
              <a:solidFill>
                <a:schemeClr val="tx2"/>
              </a:solidFill>
              <a:cs typeface="Times New Roman" panose="02020603050405020304" pitchFamily="18" charset="0"/>
            </a:endParaRPr>
          </a:p>
        </p:txBody>
      </p:sp>
      <p:sp>
        <p:nvSpPr>
          <p:cNvPr id="15" name="Rechteck 10">
            <a:extLst>
              <a:ext uri="{FF2B5EF4-FFF2-40B4-BE49-F238E27FC236}">
                <a16:creationId xmlns:a16="http://schemas.microsoft.com/office/drawing/2014/main" id="{34FA5C95-673F-469E-A0ED-AF8650450988}"/>
              </a:ext>
            </a:extLst>
          </p:cNvPr>
          <p:cNvSpPr/>
          <p:nvPr/>
        </p:nvSpPr>
        <p:spPr>
          <a:xfrm>
            <a:off x="113176" y="3795566"/>
            <a:ext cx="2537639" cy="646331"/>
          </a:xfrm>
          <a:prstGeom prst="rect">
            <a:avLst/>
          </a:prstGeom>
        </p:spPr>
        <p:txBody>
          <a:bodyPr wrap="square">
            <a:spAutoFit/>
          </a:bodyPr>
          <a:lstStyle/>
          <a:p>
            <a:pPr algn="ctr"/>
            <a:r>
              <a:rPr lang="en-GB" dirty="0">
                <a:solidFill>
                  <a:srgbClr val="FF0000"/>
                </a:solidFill>
                <a:hlinkClick r:id="rId9"/>
              </a:rPr>
              <a:t>www.testguideline-development.org</a:t>
            </a:r>
            <a:endParaRPr lang="en-GB" dirty="0">
              <a:solidFill>
                <a:srgbClr val="FF0000"/>
              </a:solidFill>
            </a:endParaRPr>
          </a:p>
        </p:txBody>
      </p:sp>
    </p:spTree>
    <p:extLst>
      <p:ext uri="{BB962C8B-B14F-4D97-AF65-F5344CB8AC3E}">
        <p14:creationId xmlns:p14="http://schemas.microsoft.com/office/powerpoint/2010/main" val="130065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Sources for further information</a:t>
            </a:r>
          </a:p>
        </p:txBody>
      </p:sp>
      <p:sp>
        <p:nvSpPr>
          <p:cNvPr id="3" name="Inhaltsplatzhalter 2"/>
          <p:cNvSpPr>
            <a:spLocks noGrp="1"/>
          </p:cNvSpPr>
          <p:nvPr>
            <p:ph idx="1"/>
          </p:nvPr>
        </p:nvSpPr>
        <p:spPr/>
        <p:txBody>
          <a:bodyPr>
            <a:noAutofit/>
          </a:bodyPr>
          <a:lstStyle/>
          <a:p>
            <a:pPr marL="273050" lvl="0" indent="-230188">
              <a:spcBef>
                <a:spcPts val="700"/>
              </a:spcBef>
            </a:pPr>
            <a:r>
              <a:rPr lang="en-GB" sz="2000" dirty="0"/>
              <a:t>Mutual Acceptance of Data (MAD) </a:t>
            </a:r>
            <a:r>
              <a:rPr lang="en-GB" sz="1300" u="sng" dirty="0">
                <a:hlinkClick r:id="rId3"/>
              </a:rPr>
              <a:t>www.oecd.org/env/ehs/mutualacceptanceofdatamad.htm</a:t>
            </a:r>
            <a:r>
              <a:rPr lang="en-GB" sz="1300" dirty="0">
                <a:solidFill>
                  <a:prstClr val="black"/>
                </a:solidFill>
              </a:rPr>
              <a:t> –</a:t>
            </a:r>
            <a:r>
              <a:rPr lang="en-GB" sz="2000" dirty="0">
                <a:solidFill>
                  <a:prstClr val="black"/>
                </a:solidFill>
              </a:rPr>
              <a:t> video </a:t>
            </a:r>
            <a:r>
              <a:rPr lang="en-GB" sz="1050" u="sng" dirty="0">
                <a:solidFill>
                  <a:prstClr val="black"/>
                </a:solidFill>
                <a:hlinkClick r:id="rId4"/>
              </a:rPr>
              <a:t>https://www.youtube.com/watch?v=dD7e1sfsh3A&amp;t=6s</a:t>
            </a:r>
            <a:endParaRPr lang="en-GB" sz="1050" dirty="0">
              <a:solidFill>
                <a:prstClr val="black"/>
              </a:solidFill>
            </a:endParaRPr>
          </a:p>
          <a:p>
            <a:pPr marL="273050" indent="-230188">
              <a:lnSpc>
                <a:spcPct val="100000"/>
              </a:lnSpc>
              <a:spcBef>
                <a:spcPts val="700"/>
              </a:spcBef>
            </a:pPr>
            <a:r>
              <a:rPr lang="en-GB" sz="2000" dirty="0"/>
              <a:t>OECD Test Guidelines Programme </a:t>
            </a:r>
            <a:r>
              <a:rPr lang="en-GB" sz="1050" dirty="0">
                <a:hlinkClick r:id="rId5"/>
              </a:rPr>
              <a:t>www.oecd.org/chemicalsafety/testing/oecd-guidelines-testing-chemicals-related-documents.htm</a:t>
            </a:r>
            <a:r>
              <a:rPr lang="en-GB" sz="1050" dirty="0"/>
              <a:t> </a:t>
            </a:r>
          </a:p>
          <a:p>
            <a:pPr marL="273050" lvl="0" indent="-230188">
              <a:spcBef>
                <a:spcPts val="700"/>
              </a:spcBef>
            </a:pPr>
            <a:r>
              <a:rPr lang="en-GB" sz="2000" dirty="0">
                <a:solidFill>
                  <a:prstClr val="black"/>
                </a:solidFill>
              </a:rPr>
              <a:t>Test Guidelines </a:t>
            </a:r>
            <a:r>
              <a:rPr lang="en-GB" sz="1050" dirty="0">
                <a:solidFill>
                  <a:prstClr val="black"/>
                </a:solidFill>
                <a:hlinkClick r:id="rId6">
                  <a:extLst>
                    <a:ext uri="{A12FA001-AC4F-418D-AE19-62706E023703}">
                      <ahyp:hlinkClr xmlns:ahyp="http://schemas.microsoft.com/office/drawing/2018/hyperlinkcolor" val="tx"/>
                    </a:ext>
                  </a:extLst>
                </a:hlinkClick>
              </a:rPr>
              <a:t>www.oecd.org/chemicalsafety/testing/oecdguidelinesforthetestingofchemicals.htm</a:t>
            </a:r>
            <a:r>
              <a:rPr lang="en-GB" sz="1050" dirty="0">
                <a:solidFill>
                  <a:prstClr val="black"/>
                </a:solidFill>
              </a:rPr>
              <a:t> </a:t>
            </a:r>
          </a:p>
          <a:p>
            <a:pPr marL="273050" indent="-230188">
              <a:lnSpc>
                <a:spcPct val="100000"/>
              </a:lnSpc>
              <a:spcBef>
                <a:spcPts val="700"/>
              </a:spcBef>
            </a:pPr>
            <a:r>
              <a:rPr lang="en-GB" sz="2000" dirty="0"/>
              <a:t>Guidance and Review in the Series on Testing and Assessment </a:t>
            </a:r>
            <a:r>
              <a:rPr lang="en-GB" sz="1050" dirty="0">
                <a:hlinkClick r:id="rId7"/>
              </a:rPr>
              <a:t>www.oecd.org/chemicalsafety/testing/seriesontestingandassessmentadoptedguidanceandreviewdocuments.htm</a:t>
            </a:r>
            <a:endParaRPr lang="en-GB" sz="1050" dirty="0"/>
          </a:p>
          <a:p>
            <a:pPr marL="273050" marR="0" lvl="0" indent="-230188" algn="l" defTabSz="914400" rtl="0" eaLnBrk="1" fontAlgn="auto" latinLnBrk="0" hangingPunct="1">
              <a:lnSpc>
                <a:spcPct val="100000"/>
              </a:lnSpc>
              <a:spcBef>
                <a:spcPts val="700"/>
              </a:spcBef>
              <a:spcAft>
                <a:spcPts val="0"/>
              </a:spcAft>
              <a:buClrTx/>
              <a:buSzTx/>
              <a:buFont typeface="Calibri" panose="020F050202020403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rPr>
              <a:t>Safety of manufactured nanomaterials – OECD </a:t>
            </a:r>
            <a:r>
              <a:rPr kumimoji="0" lang="en-GB" sz="1050" b="0" i="0" u="sng" strike="noStrike" kern="1200" cap="none" spc="0" normalizeH="0" baseline="0" noProof="0" dirty="0">
                <a:ln>
                  <a:noFill/>
                </a:ln>
                <a:solidFill>
                  <a:prstClr val="black"/>
                </a:solidFill>
                <a:effectLst/>
                <a:uLnTx/>
                <a:uFillTx/>
                <a:latin typeface="Calibri" panose="020F0502020204030204"/>
                <a:hlinkClick r:id="rId8"/>
              </a:rPr>
              <a:t>www.oecd.org/science/nanosafety</a:t>
            </a:r>
            <a:endParaRPr kumimoji="0" lang="en-GB" sz="1050" b="0" i="0" u="sng" strike="noStrike" kern="1200" cap="none" spc="0" normalizeH="0" baseline="0" noProof="0" dirty="0">
              <a:ln>
                <a:noFill/>
              </a:ln>
              <a:solidFill>
                <a:prstClr val="black"/>
              </a:solidFill>
              <a:effectLst/>
              <a:uLnTx/>
              <a:uFillTx/>
              <a:latin typeface="Calibri" panose="020F0502020204030204"/>
            </a:endParaRPr>
          </a:p>
          <a:p>
            <a:pPr marL="273050" marR="0" lvl="0" indent="-230188" algn="l" defTabSz="914400" rtl="0" eaLnBrk="1" fontAlgn="auto" latinLnBrk="0" hangingPunct="1">
              <a:lnSpc>
                <a:spcPct val="100000"/>
              </a:lnSpc>
              <a:spcBef>
                <a:spcPts val="700"/>
              </a:spcBef>
              <a:spcAft>
                <a:spcPts val="0"/>
              </a:spcAft>
              <a:buClrTx/>
              <a:buSzTx/>
              <a:buFont typeface="Calibri" panose="020F0502020204030204" pitchFamily="34" charset="0"/>
              <a:buChar char="»"/>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ndParaRPr>
          </a:p>
          <a:p>
            <a:pPr marL="273050" indent="-230188" fontAlgn="base">
              <a:spcBef>
                <a:spcPts val="700"/>
              </a:spcBef>
            </a:pPr>
            <a:r>
              <a:rPr lang="en-US" sz="2000" dirty="0"/>
              <a:t>NanoHarmony</a:t>
            </a:r>
            <a:r>
              <a:rPr lang="en-US" sz="1300" dirty="0"/>
              <a:t> </a:t>
            </a:r>
            <a:r>
              <a:rPr lang="en-US" sz="1050" u="sng" dirty="0">
                <a:solidFill>
                  <a:schemeClr val="tx2"/>
                </a:solidFill>
                <a:hlinkClick r:id="rId9"/>
              </a:rPr>
              <a:t>www.</a:t>
            </a:r>
            <a:r>
              <a:rPr lang="en-GB" sz="1050" u="sng" dirty="0">
                <a:solidFill>
                  <a:schemeClr val="tx2"/>
                </a:solidFill>
                <a:hlinkClick r:id="rId9"/>
              </a:rPr>
              <a:t>nanoharmony.eu</a:t>
            </a:r>
            <a:endParaRPr lang="en-US" sz="1050" u="sng" dirty="0"/>
          </a:p>
          <a:p>
            <a:pPr marL="273050" indent="-230188" fontAlgn="base">
              <a:spcBef>
                <a:spcPts val="700"/>
              </a:spcBef>
            </a:pPr>
            <a:r>
              <a:rPr lang="en-US" sz="2000" dirty="0"/>
              <a:t>NanoHarmony webinars </a:t>
            </a:r>
            <a:r>
              <a:rPr lang="en-US" sz="1050" u="sng" dirty="0">
                <a:solidFill>
                  <a:schemeClr val="tx2"/>
                </a:solidFill>
                <a:hlinkClick r:id="rId10"/>
              </a:rPr>
              <a:t>https://www.youtube.com/playlist?list=PLl8XHGDKVfG7jZ0i0mkXOua3YLkMLSCSh</a:t>
            </a:r>
            <a:endParaRPr lang="en-US" sz="1050" u="sng" dirty="0">
              <a:solidFill>
                <a:schemeClr val="tx2"/>
              </a:solidFill>
            </a:endParaRPr>
          </a:p>
          <a:p>
            <a:pPr marL="273600" indent="-230400" fontAlgn="base">
              <a:lnSpc>
                <a:spcPct val="100000"/>
              </a:lnSpc>
            </a:pPr>
            <a:r>
              <a:rPr lang="en-US" sz="2000" dirty="0"/>
              <a:t>NanoHarmony OECD TG/GD Process Mentor </a:t>
            </a:r>
            <a:r>
              <a:rPr lang="en-US" sz="1050" dirty="0">
                <a:hlinkClick r:id="rId11"/>
              </a:rPr>
              <a:t>www.testguideline-development.org</a:t>
            </a:r>
            <a:endParaRPr lang="en-US" sz="1050" u="sng" dirty="0">
              <a:solidFill>
                <a:schemeClr val="tx2"/>
              </a:solidFill>
            </a:endParaRPr>
          </a:p>
          <a:p>
            <a:pPr marL="273600" marR="0" lvl="0" indent="-230400" algn="l" defTabSz="914400" rtl="0" eaLnBrk="1" fontAlgn="base" latinLnBrk="0" hangingPunct="1">
              <a:lnSpc>
                <a:spcPct val="100000"/>
              </a:lnSpc>
              <a:spcBef>
                <a:spcPts val="700"/>
              </a:spcBef>
              <a:spcAft>
                <a:spcPts val="0"/>
              </a:spcAft>
              <a:buClrTx/>
              <a:buSzTx/>
              <a:buFont typeface="Calibri" panose="020F050202020403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NANOMET </a:t>
            </a:r>
            <a:r>
              <a:rPr kumimoji="0" lang="en-US" sz="1050" b="0" i="0" u="sng" strike="noStrike" kern="1200" cap="none" spc="0" normalizeH="0" baseline="0" noProof="0" dirty="0">
                <a:ln>
                  <a:noFill/>
                </a:ln>
                <a:solidFill>
                  <a:srgbClr val="005494"/>
                </a:solidFill>
                <a:effectLst/>
                <a:uLnTx/>
                <a:uFillTx/>
                <a:latin typeface="Calibri" panose="020F0502020204030204"/>
                <a:ea typeface="+mn-ea"/>
                <a:cs typeface="+mn-cs"/>
                <a:hlinkClick r:id="rId12"/>
              </a:rPr>
              <a:t>www.oecd.org/chemicalsafety/nanomet/</a:t>
            </a:r>
            <a:endParaRPr lang="en-US" sz="1050" dirty="0"/>
          </a:p>
          <a:p>
            <a:pPr fontAlgn="base">
              <a:lnSpc>
                <a:spcPct val="100000"/>
              </a:lnSpc>
            </a:pPr>
            <a:endParaRPr lang="en-US" sz="1050" dirty="0"/>
          </a:p>
          <a:p>
            <a:pPr fontAlgn="base">
              <a:lnSpc>
                <a:spcPct val="100000"/>
              </a:lnSpc>
              <a:spcBef>
                <a:spcPts val="800"/>
              </a:spcBef>
            </a:pPr>
            <a:endParaRPr lang="en-GB" sz="1000" dirty="0"/>
          </a:p>
        </p:txBody>
      </p:sp>
      <p:grpSp>
        <p:nvGrpSpPr>
          <p:cNvPr id="10" name="Group 9">
            <a:extLst>
              <a:ext uri="{FF2B5EF4-FFF2-40B4-BE49-F238E27FC236}">
                <a16:creationId xmlns:a16="http://schemas.microsoft.com/office/drawing/2014/main" id="{A8966E71-C638-44BE-831E-390B6848839A}"/>
              </a:ext>
            </a:extLst>
          </p:cNvPr>
          <p:cNvGrpSpPr/>
          <p:nvPr/>
        </p:nvGrpSpPr>
        <p:grpSpPr>
          <a:xfrm>
            <a:off x="10168350" y="4831342"/>
            <a:ext cx="1623600" cy="1365177"/>
            <a:chOff x="10186208" y="4764533"/>
            <a:chExt cx="1623600" cy="1365177"/>
          </a:xfrm>
        </p:grpSpPr>
        <p:pic>
          <p:nvPicPr>
            <p:cNvPr id="7" name="Grafik 6"/>
            <p:cNvPicPr>
              <a:picLocks noChangeAspect="1"/>
            </p:cNvPicPr>
            <p:nvPr/>
          </p:nvPicPr>
          <p:blipFill>
            <a:blip r:embed="rId13"/>
            <a:stretch>
              <a:fillRect/>
            </a:stretch>
          </p:blipFill>
          <p:spPr>
            <a:xfrm>
              <a:off x="10186208" y="4811301"/>
              <a:ext cx="1621791" cy="909786"/>
            </a:xfrm>
            <a:prstGeom prst="rect">
              <a:avLst/>
            </a:prstGeom>
          </p:spPr>
        </p:pic>
        <p:pic>
          <p:nvPicPr>
            <p:cNvPr id="8" name="Grafik 7"/>
            <p:cNvPicPr>
              <a:picLocks noChangeAspect="1"/>
            </p:cNvPicPr>
            <p:nvPr/>
          </p:nvPicPr>
          <p:blipFill rotWithShape="1">
            <a:blip r:embed="rId14"/>
            <a:srcRect t="38480" b="38846"/>
            <a:stretch/>
          </p:blipFill>
          <p:spPr>
            <a:xfrm>
              <a:off x="10186208" y="5761575"/>
              <a:ext cx="1623600" cy="368135"/>
            </a:xfrm>
            <a:prstGeom prst="rect">
              <a:avLst/>
            </a:prstGeom>
          </p:spPr>
        </p:pic>
        <p:sp>
          <p:nvSpPr>
            <p:cNvPr id="9" name="Textfeld 8"/>
            <p:cNvSpPr txBox="1"/>
            <p:nvPr/>
          </p:nvSpPr>
          <p:spPr>
            <a:xfrm>
              <a:off x="10186208" y="4764533"/>
              <a:ext cx="1621791" cy="205629"/>
            </a:xfrm>
            <a:prstGeom prst="rect">
              <a:avLst/>
            </a:prstGeom>
            <a:noFill/>
          </p:spPr>
          <p:txBody>
            <a:bodyPr wrap="square" lIns="18000" tIns="18000" rIns="18000" bIns="18000" rtlCol="0">
              <a:spAutoFit/>
            </a:bodyPr>
            <a:lstStyle/>
            <a:p>
              <a:r>
                <a:rPr lang="en-GB" sz="1100" dirty="0"/>
                <a:t>NanoHarmony Webinars on </a:t>
              </a:r>
            </a:p>
          </p:txBody>
        </p:sp>
      </p:grpSp>
      <p:sp>
        <p:nvSpPr>
          <p:cNvPr id="4" name="Fußzeilenplatzhalter 3"/>
          <p:cNvSpPr>
            <a:spLocks noGrp="1"/>
          </p:cNvSpPr>
          <p:nvPr>
            <p:ph type="ftr" sz="quarter" idx="11"/>
          </p:nvPr>
        </p:nvSpPr>
        <p:spPr/>
        <p:txBody>
          <a:bodyPr/>
          <a:lstStyle/>
          <a:p>
            <a:r>
              <a:rPr lang="en-US"/>
              <a:t>From science to standards and harmonised OECD Test Guidelines</a:t>
            </a:r>
            <a:endParaRPr lang="en-GB" dirty="0"/>
          </a:p>
        </p:txBody>
      </p:sp>
    </p:spTree>
    <p:extLst>
      <p:ext uri="{BB962C8B-B14F-4D97-AF65-F5344CB8AC3E}">
        <p14:creationId xmlns:p14="http://schemas.microsoft.com/office/powerpoint/2010/main" val="1211162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Conditions of use </a:t>
            </a:r>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From science to standards and harmonised OECD Test Guidelines</a:t>
            </a:r>
            <a:endParaRPr kumimoji="0" lang="de-DE"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platzhalter 5"/>
          <p:cNvSpPr>
            <a:spLocks noGrp="1"/>
          </p:cNvSpPr>
          <p:nvPr>
            <p:ph type="body" sz="quarter" idx="13"/>
          </p:nvPr>
        </p:nvSpPr>
        <p:spPr/>
        <p:txBody>
          <a:bodyPr/>
          <a:lstStyle/>
          <a:p>
            <a:r>
              <a:rPr lang="en-GB" sz="2100" dirty="0"/>
              <a:t>The training material was developed within the project NanoHarmony (EU Horizon 2020 No. 885931). </a:t>
            </a:r>
            <a:br>
              <a:rPr lang="en-GB" sz="2100" dirty="0"/>
            </a:br>
            <a:r>
              <a:rPr lang="en-GB" sz="2100" dirty="0"/>
              <a:t>Attribution-</a:t>
            </a:r>
            <a:r>
              <a:rPr lang="en-GB" sz="2100" dirty="0" err="1"/>
              <a:t>NonCommercial</a:t>
            </a:r>
            <a:r>
              <a:rPr lang="en-GB" sz="2100" dirty="0"/>
              <a:t> 4.0 International (CC BY-NC 4.0):</a:t>
            </a:r>
            <a:endParaRPr lang="de-DE" sz="2100" dirty="0"/>
          </a:p>
          <a:p>
            <a:r>
              <a:rPr lang="en-GB" sz="2100" dirty="0"/>
              <a:t>You are free to:</a:t>
            </a:r>
            <a:endParaRPr lang="de-DE" sz="2100" dirty="0"/>
          </a:p>
          <a:p>
            <a:pPr lvl="1"/>
            <a:r>
              <a:rPr lang="en-GB" dirty="0"/>
              <a:t>Share — copy and redistribute the material in any medium or format </a:t>
            </a:r>
            <a:endParaRPr lang="de-DE" dirty="0"/>
          </a:p>
          <a:p>
            <a:pPr lvl="1"/>
            <a:r>
              <a:rPr lang="en-GB" dirty="0"/>
              <a:t>Adapt — remix, transform, and build upon the material </a:t>
            </a:r>
            <a:endParaRPr lang="de-DE" dirty="0"/>
          </a:p>
          <a:p>
            <a:r>
              <a:rPr lang="en-GB" sz="2100" dirty="0"/>
              <a:t>The licensor cannot revoke these freedoms as long as you follow the license terms.</a:t>
            </a:r>
            <a:endParaRPr lang="de-DE" sz="2100" dirty="0"/>
          </a:p>
          <a:p>
            <a:r>
              <a:rPr lang="en-GB" sz="2100" dirty="0"/>
              <a:t>Under the following terms:</a:t>
            </a:r>
            <a:endParaRPr lang="de-DE" sz="2100" dirty="0"/>
          </a:p>
          <a:p>
            <a:pPr lvl="1"/>
            <a:r>
              <a:rPr lang="en-GB" dirty="0"/>
              <a:t>Attribution — You must give </a:t>
            </a:r>
            <a:r>
              <a:rPr lang="en-GB" dirty="0">
                <a:hlinkClick r:id="rId2"/>
              </a:rPr>
              <a:t>appropriate credit</a:t>
            </a:r>
            <a:r>
              <a:rPr lang="en-GB" dirty="0"/>
              <a:t>, provide a link to the license, and </a:t>
            </a:r>
            <a:r>
              <a:rPr lang="en-GB" dirty="0">
                <a:hlinkClick r:id="rId2"/>
              </a:rPr>
              <a:t>indicate if changes were made</a:t>
            </a:r>
            <a:r>
              <a:rPr lang="en-GB" dirty="0"/>
              <a:t>. You may do so in any reasonable manner, but not in any way that suggests the licensor endorses you or your use. </a:t>
            </a:r>
            <a:endParaRPr lang="de-DE" dirty="0"/>
          </a:p>
          <a:p>
            <a:pPr lvl="1"/>
            <a:r>
              <a:rPr lang="en-GB" dirty="0" err="1"/>
              <a:t>NonCommercial</a:t>
            </a:r>
            <a:r>
              <a:rPr lang="en-GB" dirty="0"/>
              <a:t> — You may not use the material for </a:t>
            </a:r>
            <a:r>
              <a:rPr lang="en-GB" dirty="0">
                <a:hlinkClick r:id="rId2"/>
              </a:rPr>
              <a:t>commercial purposes</a:t>
            </a:r>
            <a:r>
              <a:rPr lang="en-GB" dirty="0"/>
              <a:t>. </a:t>
            </a:r>
            <a:endParaRPr lang="de-DE" dirty="0"/>
          </a:p>
          <a:p>
            <a:pPr lvl="1"/>
            <a:r>
              <a:rPr lang="en-GB" dirty="0"/>
              <a:t>No additional restrictions — You may not apply legal terms or </a:t>
            </a:r>
            <a:r>
              <a:rPr lang="en-GB" dirty="0">
                <a:hlinkClick r:id="rId2"/>
              </a:rPr>
              <a:t>technological measures</a:t>
            </a:r>
            <a:r>
              <a:rPr lang="en-GB" dirty="0"/>
              <a:t> that legally restrict others from doing anything the license permits. </a:t>
            </a:r>
            <a:endParaRPr lang="de-DE" dirty="0"/>
          </a:p>
        </p:txBody>
      </p:sp>
    </p:spTree>
    <p:extLst>
      <p:ext uri="{BB962C8B-B14F-4D97-AF65-F5344CB8AC3E}">
        <p14:creationId xmlns:p14="http://schemas.microsoft.com/office/powerpoint/2010/main" val="218155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9E7F-2826-48BD-906D-9FECF9DCE9E1}"/>
              </a:ext>
            </a:extLst>
          </p:cNvPr>
          <p:cNvSpPr>
            <a:spLocks noGrp="1"/>
          </p:cNvSpPr>
          <p:nvPr>
            <p:ph type="title"/>
          </p:nvPr>
        </p:nvSpPr>
        <p:spPr>
          <a:ln w="38100">
            <a:noFill/>
          </a:ln>
        </p:spPr>
        <p:txBody>
          <a:bodyPr/>
          <a:lstStyle/>
          <a:p>
            <a:r>
              <a:rPr lang="en-GB" dirty="0"/>
              <a:t>NanoHarmony – The project</a:t>
            </a:r>
          </a:p>
        </p:txBody>
      </p:sp>
      <p:sp>
        <p:nvSpPr>
          <p:cNvPr id="4" name="Footer Placeholder 3">
            <a:extLst>
              <a:ext uri="{FF2B5EF4-FFF2-40B4-BE49-F238E27FC236}">
                <a16:creationId xmlns:a16="http://schemas.microsoft.com/office/drawing/2014/main" id="{B6A3ED39-EE1E-4A92-A748-FDB1738D79C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From science to standards and harmonised OECD Test Guidelines</a:t>
            </a:r>
          </a:p>
        </p:txBody>
      </p:sp>
      <p:pic>
        <p:nvPicPr>
          <p:cNvPr id="7" name="Grafik 6">
            <a:extLst>
              <a:ext uri="{FF2B5EF4-FFF2-40B4-BE49-F238E27FC236}">
                <a16:creationId xmlns:a16="http://schemas.microsoft.com/office/drawing/2014/main" id="{04FF194A-A83E-4A33-8C38-CBACBB9FC2F0}"/>
              </a:ext>
            </a:extLst>
          </p:cNvPr>
          <p:cNvPicPr>
            <a:picLocks noChangeAspect="1"/>
          </p:cNvPicPr>
          <p:nvPr/>
        </p:nvPicPr>
        <p:blipFill>
          <a:blip r:embed="rId3"/>
          <a:stretch>
            <a:fillRect/>
          </a:stretch>
        </p:blipFill>
        <p:spPr>
          <a:xfrm>
            <a:off x="3835084" y="5900126"/>
            <a:ext cx="767214" cy="288000"/>
          </a:xfrm>
          <a:prstGeom prst="rect">
            <a:avLst/>
          </a:prstGeom>
        </p:spPr>
      </p:pic>
      <p:pic>
        <p:nvPicPr>
          <p:cNvPr id="8" name="Grafik 7">
            <a:extLst>
              <a:ext uri="{FF2B5EF4-FFF2-40B4-BE49-F238E27FC236}">
                <a16:creationId xmlns:a16="http://schemas.microsoft.com/office/drawing/2014/main" id="{BAE8C9C8-6479-47B9-B727-6D10802A9834}"/>
              </a:ext>
            </a:extLst>
          </p:cNvPr>
          <p:cNvPicPr>
            <a:picLocks noChangeAspect="1"/>
          </p:cNvPicPr>
          <p:nvPr/>
        </p:nvPicPr>
        <p:blipFill>
          <a:blip r:embed="rId4"/>
          <a:stretch>
            <a:fillRect/>
          </a:stretch>
        </p:blipFill>
        <p:spPr>
          <a:xfrm>
            <a:off x="4725056" y="5900126"/>
            <a:ext cx="671999" cy="288000"/>
          </a:xfrm>
          <a:prstGeom prst="rect">
            <a:avLst/>
          </a:prstGeom>
        </p:spPr>
      </p:pic>
      <p:pic>
        <p:nvPicPr>
          <p:cNvPr id="9" name="Grafik 8">
            <a:extLst>
              <a:ext uri="{FF2B5EF4-FFF2-40B4-BE49-F238E27FC236}">
                <a16:creationId xmlns:a16="http://schemas.microsoft.com/office/drawing/2014/main" id="{E4E42A39-5970-4D94-AC96-CC5B6D1C69CF}"/>
              </a:ext>
            </a:extLst>
          </p:cNvPr>
          <p:cNvPicPr>
            <a:picLocks noChangeAspect="1"/>
          </p:cNvPicPr>
          <p:nvPr/>
        </p:nvPicPr>
        <p:blipFill>
          <a:blip r:embed="rId5"/>
          <a:stretch>
            <a:fillRect/>
          </a:stretch>
        </p:blipFill>
        <p:spPr>
          <a:xfrm>
            <a:off x="6628842" y="5900126"/>
            <a:ext cx="833454" cy="288000"/>
          </a:xfrm>
          <a:prstGeom prst="rect">
            <a:avLst/>
          </a:prstGeom>
        </p:spPr>
      </p:pic>
      <p:pic>
        <p:nvPicPr>
          <p:cNvPr id="10" name="Grafik 9">
            <a:extLst>
              <a:ext uri="{FF2B5EF4-FFF2-40B4-BE49-F238E27FC236}">
                <a16:creationId xmlns:a16="http://schemas.microsoft.com/office/drawing/2014/main" id="{4A96A1EC-9071-4A9E-953F-019F74AFE321}"/>
              </a:ext>
            </a:extLst>
          </p:cNvPr>
          <p:cNvPicPr>
            <a:picLocks noChangeAspect="1"/>
          </p:cNvPicPr>
          <p:nvPr/>
        </p:nvPicPr>
        <p:blipFill>
          <a:blip r:embed="rId6"/>
          <a:stretch>
            <a:fillRect/>
          </a:stretch>
        </p:blipFill>
        <p:spPr>
          <a:xfrm>
            <a:off x="8986567" y="5900126"/>
            <a:ext cx="561689" cy="288000"/>
          </a:xfrm>
          <a:prstGeom prst="rect">
            <a:avLst/>
          </a:prstGeom>
        </p:spPr>
      </p:pic>
      <p:pic>
        <p:nvPicPr>
          <p:cNvPr id="11" name="Grafik 10">
            <a:extLst>
              <a:ext uri="{FF2B5EF4-FFF2-40B4-BE49-F238E27FC236}">
                <a16:creationId xmlns:a16="http://schemas.microsoft.com/office/drawing/2014/main" id="{5BE96537-8B4A-4586-8E65-D3C20F2DD9D0}"/>
              </a:ext>
            </a:extLst>
          </p:cNvPr>
          <p:cNvPicPr>
            <a:picLocks noChangeAspect="1"/>
          </p:cNvPicPr>
          <p:nvPr/>
        </p:nvPicPr>
        <p:blipFill>
          <a:blip r:embed="rId7"/>
          <a:stretch>
            <a:fillRect/>
          </a:stretch>
        </p:blipFill>
        <p:spPr>
          <a:xfrm>
            <a:off x="6218084" y="5900126"/>
            <a:ext cx="288000" cy="288000"/>
          </a:xfrm>
          <a:prstGeom prst="rect">
            <a:avLst/>
          </a:prstGeom>
        </p:spPr>
      </p:pic>
      <p:pic>
        <p:nvPicPr>
          <p:cNvPr id="12" name="Grafik 11">
            <a:extLst>
              <a:ext uri="{FF2B5EF4-FFF2-40B4-BE49-F238E27FC236}">
                <a16:creationId xmlns:a16="http://schemas.microsoft.com/office/drawing/2014/main" id="{54FCE944-27FE-41B9-AB39-FF1F02B3871C}"/>
              </a:ext>
            </a:extLst>
          </p:cNvPr>
          <p:cNvPicPr>
            <a:picLocks noChangeAspect="1"/>
          </p:cNvPicPr>
          <p:nvPr/>
        </p:nvPicPr>
        <p:blipFill>
          <a:blip r:embed="rId8"/>
          <a:stretch>
            <a:fillRect/>
          </a:stretch>
        </p:blipFill>
        <p:spPr>
          <a:xfrm>
            <a:off x="7585054" y="5900126"/>
            <a:ext cx="384495" cy="288000"/>
          </a:xfrm>
          <a:prstGeom prst="rect">
            <a:avLst/>
          </a:prstGeom>
        </p:spPr>
      </p:pic>
      <p:pic>
        <p:nvPicPr>
          <p:cNvPr id="13" name="Grafik 12">
            <a:extLst>
              <a:ext uri="{FF2B5EF4-FFF2-40B4-BE49-F238E27FC236}">
                <a16:creationId xmlns:a16="http://schemas.microsoft.com/office/drawing/2014/main" id="{2ED3EF4E-29D7-4C5F-9A1F-E2819244EACB}"/>
              </a:ext>
            </a:extLst>
          </p:cNvPr>
          <p:cNvPicPr>
            <a:picLocks noChangeAspect="1"/>
          </p:cNvPicPr>
          <p:nvPr/>
        </p:nvPicPr>
        <p:blipFill>
          <a:blip r:embed="rId9"/>
          <a:stretch>
            <a:fillRect/>
          </a:stretch>
        </p:blipFill>
        <p:spPr>
          <a:xfrm>
            <a:off x="8092307" y="5900126"/>
            <a:ext cx="771502" cy="288000"/>
          </a:xfrm>
          <a:prstGeom prst="rect">
            <a:avLst/>
          </a:prstGeom>
        </p:spPr>
      </p:pic>
      <p:pic>
        <p:nvPicPr>
          <p:cNvPr id="14" name="Grafik 13">
            <a:extLst>
              <a:ext uri="{FF2B5EF4-FFF2-40B4-BE49-F238E27FC236}">
                <a16:creationId xmlns:a16="http://schemas.microsoft.com/office/drawing/2014/main" id="{55244633-D1B9-4460-8867-136BE378035B}"/>
              </a:ext>
            </a:extLst>
          </p:cNvPr>
          <p:cNvPicPr>
            <a:picLocks noChangeAspect="1"/>
          </p:cNvPicPr>
          <p:nvPr/>
        </p:nvPicPr>
        <p:blipFill>
          <a:blip r:embed="rId10"/>
          <a:stretch>
            <a:fillRect/>
          </a:stretch>
        </p:blipFill>
        <p:spPr>
          <a:xfrm>
            <a:off x="304350" y="5900126"/>
            <a:ext cx="1367999" cy="288000"/>
          </a:xfrm>
          <a:prstGeom prst="rect">
            <a:avLst/>
          </a:prstGeom>
        </p:spPr>
      </p:pic>
      <p:pic>
        <p:nvPicPr>
          <p:cNvPr id="15" name="Grafik 14">
            <a:extLst>
              <a:ext uri="{FF2B5EF4-FFF2-40B4-BE49-F238E27FC236}">
                <a16:creationId xmlns:a16="http://schemas.microsoft.com/office/drawing/2014/main" id="{2AEDF226-F927-4063-B125-5DDE0A11627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35838" y="5900126"/>
            <a:ext cx="1076488" cy="288000"/>
          </a:xfrm>
          <a:prstGeom prst="rect">
            <a:avLst/>
          </a:prstGeom>
          <a:noFill/>
        </p:spPr>
      </p:pic>
      <p:pic>
        <p:nvPicPr>
          <p:cNvPr id="16" name="Grafik 15">
            <a:extLst>
              <a:ext uri="{FF2B5EF4-FFF2-40B4-BE49-F238E27FC236}">
                <a16:creationId xmlns:a16="http://schemas.microsoft.com/office/drawing/2014/main" id="{B63D31A4-A8F4-4CC9-83F3-372B6C34D7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71014" y="5900126"/>
            <a:ext cx="429850" cy="288000"/>
          </a:xfrm>
          <a:prstGeom prst="rect">
            <a:avLst/>
          </a:prstGeom>
        </p:spPr>
      </p:pic>
      <p:pic>
        <p:nvPicPr>
          <p:cNvPr id="17" name="Grafik 16">
            <a:extLst>
              <a:ext uri="{FF2B5EF4-FFF2-40B4-BE49-F238E27FC236}">
                <a16:creationId xmlns:a16="http://schemas.microsoft.com/office/drawing/2014/main" id="{8285FA3E-6B94-4D25-A040-BC21281D8BB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23622" y="5900126"/>
            <a:ext cx="272018" cy="288000"/>
          </a:xfrm>
          <a:prstGeom prst="rect">
            <a:avLst/>
          </a:prstGeom>
        </p:spPr>
      </p:pic>
      <p:pic>
        <p:nvPicPr>
          <p:cNvPr id="18" name="Grafik 17" descr="Ein Bild, das Text, ClipArt enthält.&#10;&#10;Automatisch generierte Beschreibung">
            <a:extLst>
              <a:ext uri="{FF2B5EF4-FFF2-40B4-BE49-F238E27FC236}">
                <a16:creationId xmlns:a16="http://schemas.microsoft.com/office/drawing/2014/main" id="{43B32A46-1E21-4AE4-AEFE-E017C92DBF6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19813" y="5900126"/>
            <a:ext cx="575513" cy="288000"/>
          </a:xfrm>
          <a:prstGeom prst="rect">
            <a:avLst/>
          </a:prstGeom>
        </p:spPr>
      </p:pic>
      <p:pic>
        <p:nvPicPr>
          <p:cNvPr id="19" name="Grafik 19">
            <a:extLst>
              <a:ext uri="{FF2B5EF4-FFF2-40B4-BE49-F238E27FC236}">
                <a16:creationId xmlns:a16="http://schemas.microsoft.com/office/drawing/2014/main" id="{86BCCED6-094C-4ACE-B440-521840CC3263}"/>
              </a:ext>
            </a:extLst>
          </p:cNvPr>
          <p:cNvPicPr>
            <a:picLocks noChangeAspect="1"/>
          </p:cNvPicPr>
          <p:nvPr/>
        </p:nvPicPr>
        <p:blipFill>
          <a:blip r:embed="rId15"/>
          <a:stretch>
            <a:fillRect/>
          </a:stretch>
        </p:blipFill>
        <p:spPr>
          <a:xfrm>
            <a:off x="1795107" y="5900126"/>
            <a:ext cx="717973" cy="288000"/>
          </a:xfrm>
          <a:prstGeom prst="rect">
            <a:avLst/>
          </a:prstGeom>
        </p:spPr>
      </p:pic>
      <p:sp>
        <p:nvSpPr>
          <p:cNvPr id="20" name="Textfeld 20">
            <a:extLst>
              <a:ext uri="{FF2B5EF4-FFF2-40B4-BE49-F238E27FC236}">
                <a16:creationId xmlns:a16="http://schemas.microsoft.com/office/drawing/2014/main" id="{95DCC9BD-7E5F-43AE-9AE2-62F4CC144696}"/>
              </a:ext>
            </a:extLst>
          </p:cNvPr>
          <p:cNvSpPr txBox="1"/>
          <p:nvPr/>
        </p:nvSpPr>
        <p:spPr>
          <a:xfrm>
            <a:off x="10618396" y="5997886"/>
            <a:ext cx="1269254" cy="190240"/>
          </a:xfrm>
          <a:prstGeom prst="rect">
            <a:avLst/>
          </a:prstGeom>
          <a:noFill/>
        </p:spPr>
        <p:txBody>
          <a:bodyPr wrap="square" lIns="18000" tIns="18000" rIns="18000" bIns="1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11B3E8"/>
                </a:solidFill>
                <a:effectLst/>
                <a:uLnTx/>
                <a:uFillTx/>
                <a:latin typeface="Calibri" panose="020F0502020204030204"/>
                <a:ea typeface="+mn-ea"/>
                <a:cs typeface="+mn-cs"/>
              </a:rPr>
              <a:t>+ 18 int. assoc. partners</a:t>
            </a:r>
          </a:p>
        </p:txBody>
      </p:sp>
      <p:sp>
        <p:nvSpPr>
          <p:cNvPr id="21" name="Freihandform 20">
            <a:extLst>
              <a:ext uri="{FF2B5EF4-FFF2-40B4-BE49-F238E27FC236}">
                <a16:creationId xmlns:a16="http://schemas.microsoft.com/office/drawing/2014/main" id="{EE2CC577-C782-4AA8-B7B0-BDE2E06C376B}"/>
              </a:ext>
            </a:extLst>
          </p:cNvPr>
          <p:cNvSpPr/>
          <p:nvPr/>
        </p:nvSpPr>
        <p:spPr>
          <a:xfrm>
            <a:off x="304350" y="2850257"/>
            <a:ext cx="4158320" cy="1440000"/>
          </a:xfrm>
          <a:custGeom>
            <a:avLst/>
            <a:gdLst>
              <a:gd name="connsiteX0" fmla="*/ 0 w 1848541"/>
              <a:gd name="connsiteY0" fmla="*/ 132005 h 792014"/>
              <a:gd name="connsiteX1" fmla="*/ 132005 w 1848541"/>
              <a:gd name="connsiteY1" fmla="*/ 0 h 792014"/>
              <a:gd name="connsiteX2" fmla="*/ 1716536 w 1848541"/>
              <a:gd name="connsiteY2" fmla="*/ 0 h 792014"/>
              <a:gd name="connsiteX3" fmla="*/ 1848541 w 1848541"/>
              <a:gd name="connsiteY3" fmla="*/ 132005 h 792014"/>
              <a:gd name="connsiteX4" fmla="*/ 1848541 w 1848541"/>
              <a:gd name="connsiteY4" fmla="*/ 660009 h 792014"/>
              <a:gd name="connsiteX5" fmla="*/ 1716536 w 1848541"/>
              <a:gd name="connsiteY5" fmla="*/ 792014 h 792014"/>
              <a:gd name="connsiteX6" fmla="*/ 132005 w 1848541"/>
              <a:gd name="connsiteY6" fmla="*/ 792014 h 792014"/>
              <a:gd name="connsiteX7" fmla="*/ 0 w 1848541"/>
              <a:gd name="connsiteY7" fmla="*/ 660009 h 792014"/>
              <a:gd name="connsiteX8" fmla="*/ 0 w 1848541"/>
              <a:gd name="connsiteY8" fmla="*/ 132005 h 79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541" h="792014">
                <a:moveTo>
                  <a:pt x="0" y="132005"/>
                </a:moveTo>
                <a:cubicBezTo>
                  <a:pt x="0" y="59101"/>
                  <a:pt x="59101" y="0"/>
                  <a:pt x="132005" y="0"/>
                </a:cubicBezTo>
                <a:lnTo>
                  <a:pt x="1716536" y="0"/>
                </a:lnTo>
                <a:cubicBezTo>
                  <a:pt x="1789440" y="0"/>
                  <a:pt x="1848541" y="59101"/>
                  <a:pt x="1848541" y="132005"/>
                </a:cubicBezTo>
                <a:lnTo>
                  <a:pt x="1848541" y="660009"/>
                </a:lnTo>
                <a:cubicBezTo>
                  <a:pt x="1848541" y="732913"/>
                  <a:pt x="1789440" y="792014"/>
                  <a:pt x="1716536" y="792014"/>
                </a:cubicBezTo>
                <a:lnTo>
                  <a:pt x="132005" y="792014"/>
                </a:lnTo>
                <a:cubicBezTo>
                  <a:pt x="59101" y="792014"/>
                  <a:pt x="0" y="732913"/>
                  <a:pt x="0" y="660009"/>
                </a:cubicBezTo>
                <a:lnTo>
                  <a:pt x="0" y="132005"/>
                </a:lnTo>
                <a:close/>
              </a:path>
            </a:pathLst>
          </a:custGeom>
          <a:solidFill>
            <a:schemeClr val="accent1"/>
          </a:solidFill>
          <a:ln w="25400" cap="flat" cmpd="sng" algn="ctr">
            <a:solidFill>
              <a:sysClr val="window" lastClr="FFFFFF">
                <a:hueOff val="0"/>
                <a:satOff val="0"/>
                <a:lumOff val="0"/>
                <a:alphaOff val="0"/>
              </a:sysClr>
            </a:solidFill>
            <a:prstDash val="solid"/>
          </a:ln>
          <a:effectLst/>
        </p:spPr>
        <p:txBody>
          <a:bodyPr spcFirstLastPara="0" vert="horz" wrap="square" lIns="63287" tIns="46142" rIns="63287" bIns="46142" numCol="1" spcCol="1270" anchor="ctr" anchorCtr="0">
            <a:noAutofit/>
          </a:bodyPr>
          <a:lstStyle/>
          <a:p>
            <a:pPr marL="0" marR="0" lvl="0" indent="0" algn="ctr" defTabSz="400050" rtl="0" eaLnBrk="1" fontAlgn="auto" latinLnBrk="0" hangingPunct="1">
              <a:lnSpc>
                <a:spcPct val="100000"/>
              </a:lnSpc>
              <a:spcBef>
                <a:spcPct val="0"/>
              </a:spcBef>
              <a:spcAft>
                <a:spcPts val="135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Formation of a network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to interact with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all relevant stakeholders </a:t>
            </a:r>
            <a:endParaRPr kumimoji="0" lang="en-GB" sz="2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Freihandform 21">
            <a:extLst>
              <a:ext uri="{FF2B5EF4-FFF2-40B4-BE49-F238E27FC236}">
                <a16:creationId xmlns:a16="http://schemas.microsoft.com/office/drawing/2014/main" id="{39001209-F1F2-4CD3-9886-8284B9317146}"/>
              </a:ext>
            </a:extLst>
          </p:cNvPr>
          <p:cNvSpPr/>
          <p:nvPr/>
        </p:nvSpPr>
        <p:spPr>
          <a:xfrm>
            <a:off x="304350" y="4369613"/>
            <a:ext cx="4158320" cy="1440000"/>
          </a:xfrm>
          <a:custGeom>
            <a:avLst/>
            <a:gdLst>
              <a:gd name="connsiteX0" fmla="*/ 0 w 1848541"/>
              <a:gd name="connsiteY0" fmla="*/ 132005 h 792014"/>
              <a:gd name="connsiteX1" fmla="*/ 132005 w 1848541"/>
              <a:gd name="connsiteY1" fmla="*/ 0 h 792014"/>
              <a:gd name="connsiteX2" fmla="*/ 1716536 w 1848541"/>
              <a:gd name="connsiteY2" fmla="*/ 0 h 792014"/>
              <a:gd name="connsiteX3" fmla="*/ 1848541 w 1848541"/>
              <a:gd name="connsiteY3" fmla="*/ 132005 h 792014"/>
              <a:gd name="connsiteX4" fmla="*/ 1848541 w 1848541"/>
              <a:gd name="connsiteY4" fmla="*/ 660009 h 792014"/>
              <a:gd name="connsiteX5" fmla="*/ 1716536 w 1848541"/>
              <a:gd name="connsiteY5" fmla="*/ 792014 h 792014"/>
              <a:gd name="connsiteX6" fmla="*/ 132005 w 1848541"/>
              <a:gd name="connsiteY6" fmla="*/ 792014 h 792014"/>
              <a:gd name="connsiteX7" fmla="*/ 0 w 1848541"/>
              <a:gd name="connsiteY7" fmla="*/ 660009 h 792014"/>
              <a:gd name="connsiteX8" fmla="*/ 0 w 1848541"/>
              <a:gd name="connsiteY8" fmla="*/ 132005 h 79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541" h="792014">
                <a:moveTo>
                  <a:pt x="0" y="132005"/>
                </a:moveTo>
                <a:cubicBezTo>
                  <a:pt x="0" y="59101"/>
                  <a:pt x="59101" y="0"/>
                  <a:pt x="132005" y="0"/>
                </a:cubicBezTo>
                <a:lnTo>
                  <a:pt x="1716536" y="0"/>
                </a:lnTo>
                <a:cubicBezTo>
                  <a:pt x="1789440" y="0"/>
                  <a:pt x="1848541" y="59101"/>
                  <a:pt x="1848541" y="132005"/>
                </a:cubicBezTo>
                <a:lnTo>
                  <a:pt x="1848541" y="660009"/>
                </a:lnTo>
                <a:cubicBezTo>
                  <a:pt x="1848541" y="732913"/>
                  <a:pt x="1789440" y="792014"/>
                  <a:pt x="1716536" y="792014"/>
                </a:cubicBezTo>
                <a:lnTo>
                  <a:pt x="132005" y="792014"/>
                </a:lnTo>
                <a:cubicBezTo>
                  <a:pt x="59101" y="792014"/>
                  <a:pt x="0" y="732913"/>
                  <a:pt x="0" y="660009"/>
                </a:cubicBezTo>
                <a:lnTo>
                  <a:pt x="0" y="132005"/>
                </a:lnTo>
                <a:close/>
              </a:path>
            </a:pathLst>
          </a:custGeom>
          <a:solidFill>
            <a:schemeClr val="accent3"/>
          </a:solidFill>
          <a:ln w="25400" cap="flat" cmpd="sng" algn="ctr">
            <a:solidFill>
              <a:sysClr val="window" lastClr="FFFFFF">
                <a:hueOff val="0"/>
                <a:satOff val="0"/>
                <a:lumOff val="0"/>
                <a:alphaOff val="0"/>
              </a:sysClr>
            </a:solidFill>
            <a:prstDash val="solid"/>
          </a:ln>
          <a:effectLst/>
        </p:spPr>
        <p:txBody>
          <a:bodyPr spcFirstLastPara="0" vert="horz" wrap="square" lIns="63287" tIns="46142" rIns="63287" bIns="46142" numCol="1" spcCol="1270" anchor="ctr" anchorCtr="0">
            <a:noAutofit/>
          </a:bodyPr>
          <a:lstStyle/>
          <a:p>
            <a:pPr marL="0" marR="0" lvl="0" indent="0" algn="ctr" defTabSz="400050" rtl="0" eaLnBrk="1" fontAlgn="auto" latinLnBrk="0" hangingPunct="1">
              <a:lnSpc>
                <a:spcPct val="100000"/>
              </a:lnSpc>
              <a:spcBef>
                <a:spcPct val="0"/>
              </a:spcBef>
              <a:spcAft>
                <a:spcPts val="1350"/>
              </a:spcAft>
              <a:buClrTx/>
              <a:buSzTx/>
              <a:buFontTx/>
              <a:buNone/>
              <a:tabLst/>
              <a:defRPr/>
            </a:pPr>
            <a: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Develop a structure </a:t>
            </a:r>
            <a:b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to translate science into </a:t>
            </a:r>
            <a:b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test methods used in regulation</a:t>
            </a:r>
            <a:endParaRPr kumimoji="0" lang="en-GB" sz="2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3" name="Freihandform 19">
            <a:extLst>
              <a:ext uri="{FF2B5EF4-FFF2-40B4-BE49-F238E27FC236}">
                <a16:creationId xmlns:a16="http://schemas.microsoft.com/office/drawing/2014/main" id="{CD84FD5D-5EE8-406D-A68D-11BAD6A5D7EA}"/>
              </a:ext>
            </a:extLst>
          </p:cNvPr>
          <p:cNvSpPr/>
          <p:nvPr/>
        </p:nvSpPr>
        <p:spPr>
          <a:xfrm>
            <a:off x="304350" y="1330901"/>
            <a:ext cx="4158320" cy="1440000"/>
          </a:xfrm>
          <a:custGeom>
            <a:avLst/>
            <a:gdLst>
              <a:gd name="connsiteX0" fmla="*/ 0 w 1848541"/>
              <a:gd name="connsiteY0" fmla="*/ 214443 h 1286631"/>
              <a:gd name="connsiteX1" fmla="*/ 214443 w 1848541"/>
              <a:gd name="connsiteY1" fmla="*/ 0 h 1286631"/>
              <a:gd name="connsiteX2" fmla="*/ 1634098 w 1848541"/>
              <a:gd name="connsiteY2" fmla="*/ 0 h 1286631"/>
              <a:gd name="connsiteX3" fmla="*/ 1848541 w 1848541"/>
              <a:gd name="connsiteY3" fmla="*/ 214443 h 1286631"/>
              <a:gd name="connsiteX4" fmla="*/ 1848541 w 1848541"/>
              <a:gd name="connsiteY4" fmla="*/ 1072188 h 1286631"/>
              <a:gd name="connsiteX5" fmla="*/ 1634098 w 1848541"/>
              <a:gd name="connsiteY5" fmla="*/ 1286631 h 1286631"/>
              <a:gd name="connsiteX6" fmla="*/ 214443 w 1848541"/>
              <a:gd name="connsiteY6" fmla="*/ 1286631 h 1286631"/>
              <a:gd name="connsiteX7" fmla="*/ 0 w 1848541"/>
              <a:gd name="connsiteY7" fmla="*/ 1072188 h 1286631"/>
              <a:gd name="connsiteX8" fmla="*/ 0 w 1848541"/>
              <a:gd name="connsiteY8" fmla="*/ 214443 h 128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541" h="1286631">
                <a:moveTo>
                  <a:pt x="0" y="214443"/>
                </a:moveTo>
                <a:cubicBezTo>
                  <a:pt x="0" y="96009"/>
                  <a:pt x="96009" y="0"/>
                  <a:pt x="214443" y="0"/>
                </a:cubicBezTo>
                <a:lnTo>
                  <a:pt x="1634098" y="0"/>
                </a:lnTo>
                <a:cubicBezTo>
                  <a:pt x="1752532" y="0"/>
                  <a:pt x="1848541" y="96009"/>
                  <a:pt x="1848541" y="214443"/>
                </a:cubicBezTo>
                <a:lnTo>
                  <a:pt x="1848541" y="1072188"/>
                </a:lnTo>
                <a:cubicBezTo>
                  <a:pt x="1848541" y="1190622"/>
                  <a:pt x="1752532" y="1286631"/>
                  <a:pt x="1634098" y="1286631"/>
                </a:cubicBezTo>
                <a:lnTo>
                  <a:pt x="214443" y="1286631"/>
                </a:lnTo>
                <a:cubicBezTo>
                  <a:pt x="96009" y="1286631"/>
                  <a:pt x="0" y="1190622"/>
                  <a:pt x="0" y="1072188"/>
                </a:cubicBezTo>
                <a:lnTo>
                  <a:pt x="0" y="214443"/>
                </a:lnTo>
                <a:close/>
              </a:path>
            </a:pathLst>
          </a:custGeom>
          <a:solidFill>
            <a:schemeClr val="tx2"/>
          </a:solidFill>
          <a:ln w="25400" cap="flat" cmpd="sng" algn="ctr">
            <a:solidFill>
              <a:sysClr val="window" lastClr="FFFFFF">
                <a:hueOff val="0"/>
                <a:satOff val="0"/>
                <a:lumOff val="0"/>
                <a:alphaOff val="0"/>
              </a:sysClr>
            </a:solidFill>
            <a:prstDash val="solid"/>
          </a:ln>
          <a:effectLst/>
        </p:spPr>
        <p:txBody>
          <a:bodyPr spcFirstLastPara="0" vert="horz" wrap="square" lIns="81396" tIns="64251" rIns="81396" bIns="64251" numCol="1" spcCol="1270" anchor="ctr" anchorCtr="1">
            <a:noAutofit/>
          </a:bodyPr>
          <a:lstStyle/>
          <a:p>
            <a:pPr marL="0" marR="0" lvl="0" indent="0" algn="ctr" defTabSz="400050" rtl="0" eaLnBrk="1" fontAlgn="auto" latinLnBrk="0" hangingPunct="1">
              <a:lnSpc>
                <a:spcPct val="100000"/>
              </a:lnSpc>
              <a:spcBef>
                <a:spcPct val="0"/>
              </a:spcBef>
              <a:spcAft>
                <a:spcPts val="135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Develop and validate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Test Methods for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OECD TGs/GDs</a:t>
            </a:r>
            <a:endParaRPr kumimoji="0" lang="en-GB" sz="2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4" name="Pfeil: Chevron 13">
            <a:extLst>
              <a:ext uri="{FF2B5EF4-FFF2-40B4-BE49-F238E27FC236}">
                <a16:creationId xmlns:a16="http://schemas.microsoft.com/office/drawing/2014/main" id="{072D5BD0-F9DC-4B9B-9B48-D3C32BB7DA22}"/>
              </a:ext>
            </a:extLst>
          </p:cNvPr>
          <p:cNvSpPr/>
          <p:nvPr/>
        </p:nvSpPr>
        <p:spPr>
          <a:xfrm>
            <a:off x="5228934" y="1330901"/>
            <a:ext cx="1342094" cy="4478712"/>
          </a:xfrm>
          <a:prstGeom prst="chevron">
            <a:avLst>
              <a:gd name="adj" fmla="val 798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feld 28">
            <a:extLst>
              <a:ext uri="{FF2B5EF4-FFF2-40B4-BE49-F238E27FC236}">
                <a16:creationId xmlns:a16="http://schemas.microsoft.com/office/drawing/2014/main" id="{4FF58C81-133B-490E-869C-99EF317EC88A}"/>
              </a:ext>
            </a:extLst>
          </p:cNvPr>
          <p:cNvSpPr txBox="1"/>
          <p:nvPr/>
        </p:nvSpPr>
        <p:spPr>
          <a:xfrm>
            <a:off x="6724692" y="1474204"/>
            <a:ext cx="34696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5494"/>
                </a:solidFill>
                <a:effectLst/>
                <a:uLnTx/>
                <a:uFillTx/>
                <a:latin typeface="Calibri" panose="020F0502020204030204"/>
                <a:ea typeface="+mn-ea"/>
                <a:cs typeface="Arial" panose="020B0604020202020204" pitchFamily="34" charset="0"/>
              </a:rPr>
              <a:t>The NanoHarmony legacy</a:t>
            </a:r>
            <a:endParaRPr kumimoji="0" lang="en-GB" sz="2400" b="0" i="0" u="none" strike="noStrike" kern="0" cap="none" spc="0" normalizeH="0" baseline="0" noProof="0" dirty="0">
              <a:ln>
                <a:noFill/>
              </a:ln>
              <a:solidFill>
                <a:srgbClr val="005494"/>
              </a:solidFill>
              <a:effectLst/>
              <a:uLnTx/>
              <a:uFillTx/>
              <a:latin typeface="Calibri" panose="020F0502020204030204"/>
              <a:ea typeface="+mn-ea"/>
              <a:cs typeface="Arial" panose="020B0604020202020204" pitchFamily="34" charset="0"/>
            </a:endParaRPr>
          </a:p>
        </p:txBody>
      </p:sp>
      <p:sp>
        <p:nvSpPr>
          <p:cNvPr id="25" name="Sechseck 27">
            <a:extLst>
              <a:ext uri="{FF2B5EF4-FFF2-40B4-BE49-F238E27FC236}">
                <a16:creationId xmlns:a16="http://schemas.microsoft.com/office/drawing/2014/main" id="{256D9180-FDD5-402B-B00F-3CA3B7C4753C}"/>
              </a:ext>
            </a:extLst>
          </p:cNvPr>
          <p:cNvSpPr>
            <a:spLocks noChangeAspect="1"/>
          </p:cNvSpPr>
          <p:nvPr/>
        </p:nvSpPr>
        <p:spPr>
          <a:xfrm>
            <a:off x="10138050" y="1474204"/>
            <a:ext cx="1749600" cy="1490400"/>
          </a:xfrm>
          <a:prstGeom prst="hexagon">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White Paper</a:t>
            </a:r>
          </a:p>
        </p:txBody>
      </p:sp>
      <p:sp>
        <p:nvSpPr>
          <p:cNvPr id="27" name="Sechseck 29">
            <a:extLst>
              <a:ext uri="{FF2B5EF4-FFF2-40B4-BE49-F238E27FC236}">
                <a16:creationId xmlns:a16="http://schemas.microsoft.com/office/drawing/2014/main" id="{F6F74D88-3473-4A0B-8633-0625116E954E}"/>
              </a:ext>
            </a:extLst>
          </p:cNvPr>
          <p:cNvSpPr>
            <a:spLocks noChangeAspect="1"/>
          </p:cNvSpPr>
          <p:nvPr/>
        </p:nvSpPr>
        <p:spPr>
          <a:xfrm>
            <a:off x="10138050" y="2983814"/>
            <a:ext cx="1749600" cy="149040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TGs and GDs for NMs</a:t>
            </a:r>
          </a:p>
        </p:txBody>
      </p:sp>
      <p:sp>
        <p:nvSpPr>
          <p:cNvPr id="28" name="Sechseck 31">
            <a:extLst>
              <a:ext uri="{FF2B5EF4-FFF2-40B4-BE49-F238E27FC236}">
                <a16:creationId xmlns:a16="http://schemas.microsoft.com/office/drawing/2014/main" id="{AEABF232-F282-406C-BFF5-22173C1A01AD}"/>
              </a:ext>
            </a:extLst>
          </p:cNvPr>
          <p:cNvSpPr>
            <a:spLocks noChangeAspect="1"/>
          </p:cNvSpPr>
          <p:nvPr/>
        </p:nvSpPr>
        <p:spPr>
          <a:xfrm>
            <a:off x="8738662" y="2231765"/>
            <a:ext cx="1749600" cy="149040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Training Material</a:t>
            </a:r>
          </a:p>
        </p:txBody>
      </p:sp>
      <p:sp>
        <p:nvSpPr>
          <p:cNvPr id="29" name="Sechseck 32">
            <a:extLst>
              <a:ext uri="{FF2B5EF4-FFF2-40B4-BE49-F238E27FC236}">
                <a16:creationId xmlns:a16="http://schemas.microsoft.com/office/drawing/2014/main" id="{AFC34822-0D21-47E3-8BAF-A2829162C15D}"/>
              </a:ext>
            </a:extLst>
          </p:cNvPr>
          <p:cNvSpPr>
            <a:spLocks noChangeAspect="1"/>
          </p:cNvSpPr>
          <p:nvPr/>
        </p:nvSpPr>
        <p:spPr>
          <a:xfrm>
            <a:off x="8738662" y="3736961"/>
            <a:ext cx="1749600" cy="149040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Process Mentor</a:t>
            </a:r>
          </a:p>
        </p:txBody>
      </p:sp>
      <p:sp>
        <p:nvSpPr>
          <p:cNvPr id="30" name="Sechseck 33">
            <a:extLst>
              <a:ext uri="{FF2B5EF4-FFF2-40B4-BE49-F238E27FC236}">
                <a16:creationId xmlns:a16="http://schemas.microsoft.com/office/drawing/2014/main" id="{27A71C2A-0433-4671-B7A9-9E2C6639A15F}"/>
              </a:ext>
            </a:extLst>
          </p:cNvPr>
          <p:cNvSpPr>
            <a:spLocks noChangeAspect="1"/>
          </p:cNvSpPr>
          <p:nvPr/>
        </p:nvSpPr>
        <p:spPr>
          <a:xfrm>
            <a:off x="7337292" y="2983814"/>
            <a:ext cx="1749600" cy="149040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Regular Online Workshops</a:t>
            </a:r>
          </a:p>
        </p:txBody>
      </p:sp>
      <p:sp>
        <p:nvSpPr>
          <p:cNvPr id="3" name="Textfeld 2"/>
          <p:cNvSpPr txBox="1"/>
          <p:nvPr/>
        </p:nvSpPr>
        <p:spPr>
          <a:xfrm>
            <a:off x="9402637" y="5387592"/>
            <a:ext cx="248501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5494"/>
                </a:solidFill>
                <a:effectLst/>
                <a:uLnTx/>
                <a:uFillTx/>
                <a:latin typeface="Calibri" panose="020F0502020204030204"/>
                <a:ea typeface="+mn-ea"/>
                <a:cs typeface="+mn-cs"/>
                <a:hlinkClick r:id="rId16"/>
              </a:rPr>
              <a:t>www.</a:t>
            </a:r>
            <a:r>
              <a:rPr kumimoji="0" lang="en-GB" sz="1800" b="0" i="0" u="sng" strike="noStrike" kern="1200" cap="none" spc="0" normalizeH="0" baseline="0" noProof="0" dirty="0">
                <a:ln>
                  <a:noFill/>
                </a:ln>
                <a:solidFill>
                  <a:srgbClr val="005494"/>
                </a:solidFill>
                <a:effectLst/>
                <a:uLnTx/>
                <a:uFillTx/>
                <a:latin typeface="Calibri" panose="020F0502020204030204"/>
                <a:ea typeface="+mn-ea"/>
                <a:cs typeface="+mn-cs"/>
                <a:hlinkClick r:id="rId16"/>
              </a:rPr>
              <a:t>nanoharmony.eu</a:t>
            </a: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341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NanoHarmony Training: From science to standards and harmonised OECD Test Guidelines</a:t>
            </a:r>
          </a:p>
        </p:txBody>
      </p:sp>
      <p:sp>
        <p:nvSpPr>
          <p:cNvPr id="3" name="Inhaltsplatzhalter 2"/>
          <p:cNvSpPr>
            <a:spLocks noGrp="1"/>
          </p:cNvSpPr>
          <p:nvPr>
            <p:ph idx="4294967295"/>
          </p:nvPr>
        </p:nvSpPr>
        <p:spPr>
          <a:xfrm>
            <a:off x="304350" y="1358900"/>
            <a:ext cx="11487600" cy="4860925"/>
          </a:xfrm>
        </p:spPr>
        <p:txBody>
          <a:bodyPr>
            <a:noAutofit/>
          </a:bodyPr>
          <a:lstStyle/>
          <a:p>
            <a:pPr marL="0" indent="0">
              <a:spcBef>
                <a:spcPts val="0"/>
              </a:spcBef>
              <a:spcAft>
                <a:spcPts val="600"/>
              </a:spcAft>
              <a:buNone/>
            </a:pPr>
            <a:r>
              <a:rPr lang="en-GB" sz="1400" dirty="0"/>
              <a:t>This set of slides provides a low-level entry into the topic of standards and harmonised OECD Test Guidelines and how science can contribute to this. The training set provides essential information on the topics of harmonisation of test methods, OECD and its relevant committees and documents, and the process of OECD Test Guideline development. </a:t>
            </a:r>
          </a:p>
          <a:p>
            <a:pPr marL="0" indent="0">
              <a:spcBef>
                <a:spcPts val="0"/>
              </a:spcBef>
              <a:spcAft>
                <a:spcPts val="600"/>
              </a:spcAft>
              <a:buNone/>
            </a:pPr>
            <a:r>
              <a:rPr lang="en-GB" sz="1400" dirty="0"/>
              <a:t>This material was developed mid-2023.</a:t>
            </a:r>
            <a:endParaRPr lang="en-GB" sz="1400" dirty="0">
              <a:solidFill>
                <a:srgbClr val="FF3399"/>
              </a:solidFill>
            </a:endParaRPr>
          </a:p>
          <a:p>
            <a:pPr marL="0" indent="0">
              <a:spcBef>
                <a:spcPts val="0"/>
              </a:spcBef>
              <a:spcAft>
                <a:spcPts val="600"/>
              </a:spcAft>
              <a:buNone/>
            </a:pPr>
            <a:r>
              <a:rPr lang="en-GB" sz="1400" dirty="0"/>
              <a:t>The Training Material is divided into 4 different modules, each focussing on a specific topic:</a:t>
            </a:r>
          </a:p>
          <a:p>
            <a:pPr marL="457200" indent="-457200">
              <a:lnSpc>
                <a:spcPct val="100000"/>
              </a:lnSpc>
              <a:spcBef>
                <a:spcPts val="0"/>
              </a:spcBef>
              <a:buFont typeface="+mj-lt"/>
              <a:buAutoNum type="arabicPeriod"/>
            </a:pPr>
            <a:r>
              <a:rPr lang="en-GB" sz="1400" b="1" dirty="0">
                <a:solidFill>
                  <a:schemeClr val="accent3"/>
                </a:solidFill>
              </a:rPr>
              <a:t>Importance of standardised and harmonised test methods</a:t>
            </a:r>
            <a:br>
              <a:rPr lang="en-GB" sz="1400" b="1" dirty="0">
                <a:solidFill>
                  <a:schemeClr val="accent3"/>
                </a:solidFill>
              </a:rPr>
            </a:br>
            <a:r>
              <a:rPr lang="en-GB" sz="1400" dirty="0"/>
              <a:t>What are harmonised test methods, why are they relevant and what are resulting benefits?</a:t>
            </a:r>
            <a:br>
              <a:rPr lang="en-GB" sz="1400" dirty="0"/>
            </a:br>
            <a:r>
              <a:rPr lang="en-GB" sz="1400" dirty="0"/>
              <a:t>How can my science contribute to an OECD Test Guideline?</a:t>
            </a:r>
            <a:br>
              <a:rPr lang="en-GB" sz="1400" b="1" dirty="0">
                <a:solidFill>
                  <a:srgbClr val="6EC553"/>
                </a:solidFill>
              </a:rPr>
            </a:br>
            <a:r>
              <a:rPr lang="en-GB" sz="1400" dirty="0"/>
              <a:t>How are standards and harmonised test methods used?</a:t>
            </a:r>
            <a:br>
              <a:rPr lang="en-GB" sz="1400" b="1" dirty="0">
                <a:solidFill>
                  <a:srgbClr val="6EC553"/>
                </a:solidFill>
              </a:rPr>
            </a:br>
            <a:r>
              <a:rPr lang="en-GB" sz="1400" dirty="0"/>
              <a:t>How does OECD fit in with other standardisation activities?</a:t>
            </a:r>
          </a:p>
          <a:p>
            <a:pPr marL="457200" indent="-457200">
              <a:lnSpc>
                <a:spcPct val="100000"/>
              </a:lnSpc>
              <a:spcBef>
                <a:spcPts val="0"/>
              </a:spcBef>
              <a:buFont typeface="+mj-lt"/>
              <a:buAutoNum type="arabicPeriod"/>
            </a:pPr>
            <a:r>
              <a:rPr lang="en-GB" sz="1400" b="1" dirty="0">
                <a:solidFill>
                  <a:schemeClr val="accent1"/>
                </a:solidFill>
              </a:rPr>
              <a:t>The OECD and its relevant committees</a:t>
            </a:r>
            <a:br>
              <a:rPr lang="en-GB" sz="1400" b="1" dirty="0">
                <a:solidFill>
                  <a:schemeClr val="accent1"/>
                </a:solidFill>
              </a:rPr>
            </a:br>
            <a:r>
              <a:rPr lang="en-GB" sz="1400" dirty="0"/>
              <a:t>What is the OECD and which committees are relevant?</a:t>
            </a:r>
            <a:br>
              <a:rPr lang="en-GB" sz="1400" dirty="0"/>
            </a:br>
            <a:r>
              <a:rPr lang="en-GB" sz="1400" dirty="0"/>
              <a:t>What is the political structure of the OECD?</a:t>
            </a:r>
            <a:br>
              <a:rPr lang="en-GB" sz="1400" dirty="0"/>
            </a:br>
            <a:r>
              <a:rPr lang="en-GB" sz="1400" dirty="0"/>
              <a:t>Who are National Coordinators?</a:t>
            </a:r>
            <a:endParaRPr lang="en-GB" sz="1400" b="1" dirty="0">
              <a:solidFill>
                <a:srgbClr val="10CF9B"/>
              </a:solidFill>
            </a:endParaRPr>
          </a:p>
          <a:p>
            <a:pPr marL="457200" lvl="0" indent="-457200">
              <a:lnSpc>
                <a:spcPct val="100000"/>
              </a:lnSpc>
              <a:spcBef>
                <a:spcPts val="0"/>
              </a:spcBef>
              <a:buFont typeface="+mj-lt"/>
              <a:buAutoNum type="arabicPeriod"/>
            </a:pPr>
            <a:r>
              <a:rPr lang="en-GB" sz="1400" b="1" dirty="0">
                <a:solidFill>
                  <a:schemeClr val="accent1">
                    <a:lumMod val="75000"/>
                  </a:schemeClr>
                </a:solidFill>
              </a:rPr>
              <a:t>The different documents in the OECD Test Guidelines Programme </a:t>
            </a:r>
            <a:br>
              <a:rPr lang="en-GB" sz="1400" b="1" dirty="0">
                <a:solidFill>
                  <a:schemeClr val="accent1">
                    <a:lumMod val="75000"/>
                  </a:schemeClr>
                </a:solidFill>
              </a:rPr>
            </a:br>
            <a:r>
              <a:rPr lang="en-GB" sz="1400" dirty="0"/>
              <a:t>What are the different OECD documents? </a:t>
            </a:r>
            <a:br>
              <a:rPr lang="en-GB" sz="1400" dirty="0"/>
            </a:br>
            <a:r>
              <a:rPr lang="en-GB" sz="1400" dirty="0"/>
              <a:t>What are advantages of getting involved in their development?</a:t>
            </a:r>
            <a:endParaRPr lang="en-GB" sz="1400" b="1" dirty="0">
              <a:solidFill>
                <a:srgbClr val="0ABFC8"/>
              </a:solidFill>
            </a:endParaRPr>
          </a:p>
          <a:p>
            <a:pPr marL="457200" indent="-457200">
              <a:lnSpc>
                <a:spcPct val="100000"/>
              </a:lnSpc>
              <a:spcBef>
                <a:spcPts val="0"/>
              </a:spcBef>
              <a:buFont typeface="+mj-lt"/>
              <a:buAutoNum type="arabicPeriod"/>
            </a:pPr>
            <a:r>
              <a:rPr lang="en-GB" sz="1400" b="1" dirty="0">
                <a:solidFill>
                  <a:schemeClr val="tx2"/>
                </a:solidFill>
              </a:rPr>
              <a:t>The process of development of OECD documents</a:t>
            </a:r>
            <a:br>
              <a:rPr lang="en-GB" sz="1400" b="1" dirty="0">
                <a:solidFill>
                  <a:schemeClr val="tx2"/>
                </a:solidFill>
              </a:rPr>
            </a:br>
            <a:r>
              <a:rPr lang="en-GB" sz="1400" dirty="0"/>
              <a:t>How is the OECD Test Guideline development process structured?</a:t>
            </a:r>
            <a:br>
              <a:rPr lang="en-GB" sz="1400" dirty="0"/>
            </a:br>
            <a:r>
              <a:rPr lang="en-GB" sz="1400" dirty="0"/>
              <a:t>Which stakeholders are involved in the development/revision/adaptation of OECD TG/GDs?</a:t>
            </a:r>
            <a:br>
              <a:rPr lang="en-GB" sz="1400" dirty="0"/>
            </a:br>
            <a:r>
              <a:rPr lang="en-GB" sz="1400" dirty="0"/>
              <a:t>How can stakeholders get engaged in the process?</a:t>
            </a: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From science to standards and harmonised OECD Test Guidelines</a:t>
            </a:r>
          </a:p>
        </p:txBody>
      </p:sp>
      <p:sp>
        <p:nvSpPr>
          <p:cNvPr id="4" name="TextBox 3">
            <a:extLst>
              <a:ext uri="{FF2B5EF4-FFF2-40B4-BE49-F238E27FC236}">
                <a16:creationId xmlns:a16="http://schemas.microsoft.com/office/drawing/2014/main" id="{9611F281-F397-4D23-8EA0-98B0576978B4}"/>
              </a:ext>
            </a:extLst>
          </p:cNvPr>
          <p:cNvSpPr txBox="1"/>
          <p:nvPr/>
        </p:nvSpPr>
        <p:spPr>
          <a:xfrm>
            <a:off x="8267724" y="2810107"/>
            <a:ext cx="3619926" cy="2308324"/>
          </a:xfrm>
          <a:prstGeom prst="rect">
            <a:avLst/>
          </a:prstGeom>
          <a:noFill/>
          <a:ln w="5715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Further, more detailed information on the different phases of the OECD process is provided by the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p:txBody>
      </p:sp>
      <p:pic>
        <p:nvPicPr>
          <p:cNvPr id="7" name="Picture 6">
            <a:extLst>
              <a:ext uri="{FF2B5EF4-FFF2-40B4-BE49-F238E27FC236}">
                <a16:creationId xmlns:a16="http://schemas.microsoft.com/office/drawing/2014/main" id="{E2906C62-3CD0-4497-9F4F-548FCCCED1AB}"/>
              </a:ext>
            </a:extLst>
          </p:cNvPr>
          <p:cNvPicPr>
            <a:picLocks noChangeAspect="1"/>
          </p:cNvPicPr>
          <p:nvPr/>
        </p:nvPicPr>
        <p:blipFill>
          <a:blip r:embed="rId2"/>
          <a:stretch>
            <a:fillRect/>
          </a:stretch>
        </p:blipFill>
        <p:spPr>
          <a:xfrm>
            <a:off x="9029976" y="3789362"/>
            <a:ext cx="1943371" cy="638264"/>
          </a:xfrm>
          <a:prstGeom prst="rect">
            <a:avLst/>
          </a:prstGeom>
        </p:spPr>
      </p:pic>
      <p:sp>
        <p:nvSpPr>
          <p:cNvPr id="10" name="TextBox 9">
            <a:extLst>
              <a:ext uri="{FF2B5EF4-FFF2-40B4-BE49-F238E27FC236}">
                <a16:creationId xmlns:a16="http://schemas.microsoft.com/office/drawing/2014/main" id="{17D68B6A-F66D-8617-9DE3-A11FC4115A00}"/>
              </a:ext>
            </a:extLst>
          </p:cNvPr>
          <p:cNvSpPr txBox="1"/>
          <p:nvPr/>
        </p:nvSpPr>
        <p:spPr>
          <a:xfrm>
            <a:off x="8267724" y="4600958"/>
            <a:ext cx="3746810" cy="369332"/>
          </a:xfrm>
          <a:prstGeom prst="rect">
            <a:avLst/>
          </a:prstGeom>
          <a:noFill/>
        </p:spPr>
        <p:txBody>
          <a:bodyPr wrap="square" rtlCol="0">
            <a:spAutoFit/>
          </a:bodyPr>
          <a:lstStyle/>
          <a:p>
            <a:r>
              <a:rPr lang="en-GB" dirty="0">
                <a:solidFill>
                  <a:srgbClr val="FF0000"/>
                </a:solidFill>
                <a:hlinkClick r:id="rId3"/>
              </a:rPr>
              <a:t>www.testguideline-development.org</a:t>
            </a:r>
            <a:endParaRPr lang="en-GB" dirty="0">
              <a:solidFill>
                <a:srgbClr val="FF0000"/>
              </a:solidFill>
            </a:endParaRPr>
          </a:p>
        </p:txBody>
      </p:sp>
    </p:spTree>
    <p:extLst>
      <p:ext uri="{BB962C8B-B14F-4D97-AF65-F5344CB8AC3E}">
        <p14:creationId xmlns:p14="http://schemas.microsoft.com/office/powerpoint/2010/main" val="130073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41738" y="2009825"/>
            <a:ext cx="6201103" cy="1603632"/>
          </a:xfrm>
        </p:spPr>
        <p:txBody>
          <a:bodyPr>
            <a:noAutofit/>
          </a:bodyPr>
          <a:lstStyle/>
          <a:p>
            <a:r>
              <a:rPr lang="en-US" sz="4800" dirty="0"/>
              <a:t>The different documents in the </a:t>
            </a:r>
            <a:br>
              <a:rPr lang="en-US" sz="4800" dirty="0"/>
            </a:br>
            <a:r>
              <a:rPr lang="en-US" sz="4800" dirty="0"/>
              <a:t>OECD Test Guidelines </a:t>
            </a:r>
            <a:r>
              <a:rPr lang="en-US" sz="4800" dirty="0" err="1"/>
              <a:t>Programme</a:t>
            </a:r>
            <a:r>
              <a:rPr lang="en-US" sz="4800" dirty="0"/>
              <a:t> </a:t>
            </a:r>
            <a:endParaRPr lang="en-GB" sz="4800" dirty="0"/>
          </a:p>
        </p:txBody>
      </p:sp>
      <p:sp>
        <p:nvSpPr>
          <p:cNvPr id="3" name="Untertitel 2"/>
          <p:cNvSpPr>
            <a:spLocks noGrp="1"/>
          </p:cNvSpPr>
          <p:nvPr>
            <p:ph type="subTitle" idx="4294967295"/>
          </p:nvPr>
        </p:nvSpPr>
        <p:spPr>
          <a:xfrm>
            <a:off x="341375" y="4343400"/>
            <a:ext cx="5754625" cy="2514600"/>
          </a:xfrm>
        </p:spPr>
        <p:txBody>
          <a:bodyPr>
            <a:normAutofit/>
          </a:bodyPr>
          <a:lstStyle/>
          <a:p>
            <a:pPr marL="0" indent="0" algn="ctr">
              <a:lnSpc>
                <a:spcPct val="100000"/>
              </a:lnSpc>
              <a:spcBef>
                <a:spcPts val="0"/>
              </a:spcBef>
              <a:buNone/>
            </a:pPr>
            <a:r>
              <a:rPr lang="en-GB" sz="4000" dirty="0">
                <a:solidFill>
                  <a:schemeClr val="bg1"/>
                </a:solidFill>
                <a:latin typeface="+mj-lt"/>
                <a:ea typeface="+mj-ea"/>
                <a:cs typeface="+mj-cs"/>
              </a:rPr>
              <a:t>Module 3</a:t>
            </a:r>
          </a:p>
          <a:p>
            <a:pPr marL="0" indent="0" algn="ctr">
              <a:lnSpc>
                <a:spcPct val="100000"/>
              </a:lnSpc>
              <a:spcBef>
                <a:spcPts val="0"/>
              </a:spcBef>
              <a:buNone/>
            </a:pPr>
            <a:endParaRPr lang="en-GB" dirty="0">
              <a:solidFill>
                <a:schemeClr val="bg1"/>
              </a:solidFill>
            </a:endParaRPr>
          </a:p>
          <a:p>
            <a:pPr marL="0" indent="0" algn="ctr">
              <a:lnSpc>
                <a:spcPct val="100000"/>
              </a:lnSpc>
              <a:spcBef>
                <a:spcPts val="0"/>
              </a:spcBef>
              <a:buNone/>
            </a:pPr>
            <a:r>
              <a:rPr lang="en-GB" dirty="0">
                <a:solidFill>
                  <a:schemeClr val="bg1"/>
                </a:solidFill>
              </a:rPr>
              <a:t>NanoHarmony Training:</a:t>
            </a:r>
          </a:p>
          <a:p>
            <a:pPr marL="0" indent="0" algn="ctr">
              <a:lnSpc>
                <a:spcPct val="100000"/>
              </a:lnSpc>
              <a:spcBef>
                <a:spcPts val="0"/>
              </a:spcBef>
              <a:buNone/>
            </a:pPr>
            <a:r>
              <a:rPr lang="en-GB" dirty="0">
                <a:solidFill>
                  <a:schemeClr val="bg1"/>
                </a:solidFill>
              </a:rPr>
              <a:t>From science to standards and harmonised OECD Test Guidelines</a:t>
            </a:r>
          </a:p>
        </p:txBody>
      </p:sp>
    </p:spTree>
    <p:extLst>
      <p:ext uri="{BB962C8B-B14F-4D97-AF65-F5344CB8AC3E}">
        <p14:creationId xmlns:p14="http://schemas.microsoft.com/office/powerpoint/2010/main" val="284604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Questions to the audience </a:t>
            </a:r>
          </a:p>
        </p:txBody>
      </p:sp>
      <p:sp>
        <p:nvSpPr>
          <p:cNvPr id="3" name="Inhaltsplatzhalter 2"/>
          <p:cNvSpPr>
            <a:spLocks noGrp="1"/>
          </p:cNvSpPr>
          <p:nvPr>
            <p:ph idx="1"/>
          </p:nvPr>
        </p:nvSpPr>
        <p:spPr/>
        <p:txBody>
          <a:bodyPr/>
          <a:lstStyle/>
          <a:p>
            <a:r>
              <a:rPr lang="en-GB" dirty="0">
                <a:solidFill>
                  <a:schemeClr val="tx2"/>
                </a:solidFill>
              </a:rPr>
              <a:t>Have you used any OECD document previously?</a:t>
            </a:r>
          </a:p>
          <a:p>
            <a:r>
              <a:rPr lang="en-GB" dirty="0">
                <a:solidFill>
                  <a:schemeClr val="tx2"/>
                </a:solidFill>
              </a:rPr>
              <a:t>Do/will you use OECD Test Guidelines in your work?</a:t>
            </a:r>
          </a:p>
          <a:p>
            <a:r>
              <a:rPr lang="en-GB" dirty="0">
                <a:solidFill>
                  <a:schemeClr val="tx2"/>
                </a:solidFill>
              </a:rPr>
              <a:t>Which OECD documents do you know?</a:t>
            </a:r>
          </a:p>
          <a:p>
            <a:endParaRPr lang="en-GB" dirty="0">
              <a:solidFill>
                <a:schemeClr val="tx2"/>
              </a:solidFill>
            </a:endParaRPr>
          </a:p>
          <a:p>
            <a:endParaRPr lang="en-GB" dirty="0">
              <a:solidFill>
                <a:schemeClr val="tx2"/>
              </a:solidFill>
            </a:endParaRPr>
          </a:p>
          <a:p>
            <a:endParaRPr lang="en-GB" dirty="0">
              <a:solidFill>
                <a:schemeClr val="tx2"/>
              </a:solidFill>
            </a:endParaRPr>
          </a:p>
          <a:p>
            <a:endParaRPr lang="en-GB" dirty="0">
              <a:solidFill>
                <a:schemeClr val="tx2"/>
              </a:solidFill>
            </a:endParaRPr>
          </a:p>
        </p:txBody>
      </p:sp>
      <p:sp>
        <p:nvSpPr>
          <p:cNvPr id="4" name="Ovale Legende 3"/>
          <p:cNvSpPr/>
          <p:nvPr/>
        </p:nvSpPr>
        <p:spPr>
          <a:xfrm>
            <a:off x="8221638" y="2422867"/>
            <a:ext cx="3539067" cy="2032000"/>
          </a:xfrm>
          <a:prstGeom prst="wedgeEllipseCallout">
            <a:avLst>
              <a:gd name="adj1" fmla="val -50330"/>
              <a:gd name="adj2" fmla="val -61587"/>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Q&amp;A</a:t>
            </a:r>
          </a:p>
        </p:txBody>
      </p:sp>
      <p:sp>
        <p:nvSpPr>
          <p:cNvPr id="5" name="Fußzeilenplatzhalter 4"/>
          <p:cNvSpPr>
            <a:spLocks noGrp="1"/>
          </p:cNvSpPr>
          <p:nvPr>
            <p:ph type="ftr" sz="quarter" idx="11"/>
          </p:nvPr>
        </p:nvSpPr>
        <p:spPr/>
        <p:txBody>
          <a:bodyPr/>
          <a:lstStyle/>
          <a:p>
            <a:r>
              <a:rPr lang="en-US"/>
              <a:t>From science to standards and harmonised OECD Test Guidelines</a:t>
            </a:r>
            <a:endParaRPr lang="en-GB" dirty="0"/>
          </a:p>
        </p:txBody>
      </p:sp>
    </p:spTree>
    <p:extLst>
      <p:ext uri="{BB962C8B-B14F-4D97-AF65-F5344CB8AC3E}">
        <p14:creationId xmlns:p14="http://schemas.microsoft.com/office/powerpoint/2010/main" val="225359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The different OECD documents in the </a:t>
            </a:r>
            <a:br>
              <a:rPr lang="en-GB"/>
            </a:br>
            <a:r>
              <a:rPr lang="en-GB"/>
              <a:t>Test Guidelines Programme </a:t>
            </a:r>
          </a:p>
        </p:txBody>
      </p:sp>
      <p:sp>
        <p:nvSpPr>
          <p:cNvPr id="5" name="Rechteck 4"/>
          <p:cNvSpPr/>
          <p:nvPr/>
        </p:nvSpPr>
        <p:spPr>
          <a:xfrm>
            <a:off x="5157010" y="1659872"/>
            <a:ext cx="2761418" cy="2377030"/>
          </a:xfrm>
          <a:prstGeom prst="rect">
            <a:avLst/>
          </a:prstGeom>
          <a:solidFill>
            <a:srgbClr val="A6DB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Guidance Document</a:t>
            </a:r>
          </a:p>
          <a:p>
            <a:pPr algn="ctr"/>
            <a:endParaRPr lang="en-GB" dirty="0">
              <a:solidFill>
                <a:schemeClr val="tx1"/>
              </a:solidFill>
            </a:endParaRPr>
          </a:p>
          <a:p>
            <a:pPr algn="ctr"/>
            <a:r>
              <a:rPr lang="en-GB" dirty="0">
                <a:solidFill>
                  <a:schemeClr val="tx1"/>
                </a:solidFill>
              </a:rPr>
              <a:t>Can be a test method, </a:t>
            </a:r>
          </a:p>
          <a:p>
            <a:pPr algn="ctr"/>
            <a:r>
              <a:rPr lang="en-GB" dirty="0">
                <a:solidFill>
                  <a:schemeClr val="tx1"/>
                </a:solidFill>
              </a:rPr>
              <a:t>or provide technical guidance for the use of </a:t>
            </a:r>
            <a:br>
              <a:rPr lang="en-GB" dirty="0">
                <a:solidFill>
                  <a:schemeClr val="tx1"/>
                </a:solidFill>
              </a:rPr>
            </a:br>
            <a:r>
              <a:rPr lang="en-GB" dirty="0">
                <a:solidFill>
                  <a:schemeClr val="tx1"/>
                </a:solidFill>
              </a:rPr>
              <a:t>one or more TGs</a:t>
            </a:r>
          </a:p>
          <a:p>
            <a:pPr algn="ctr"/>
            <a:endParaRPr lang="en-GB" dirty="0">
              <a:solidFill>
                <a:schemeClr val="tx1"/>
              </a:solidFill>
            </a:endParaRPr>
          </a:p>
        </p:txBody>
      </p:sp>
      <p:sp>
        <p:nvSpPr>
          <p:cNvPr id="6" name="Rechteck 5"/>
          <p:cNvSpPr/>
          <p:nvPr/>
        </p:nvSpPr>
        <p:spPr>
          <a:xfrm>
            <a:off x="8117507" y="1659872"/>
            <a:ext cx="1991238" cy="2377030"/>
          </a:xfrm>
          <a:prstGeom prst="rect">
            <a:avLst/>
          </a:prstGeom>
          <a:solidFill>
            <a:srgbClr val="B3DB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Review Reports</a:t>
            </a:r>
            <a:endParaRPr lang="en-GB" dirty="0">
              <a:solidFill>
                <a:schemeClr val="tx1"/>
              </a:solidFill>
            </a:endParaRPr>
          </a:p>
          <a:p>
            <a:pPr algn="ctr"/>
            <a:endParaRPr lang="en-GB" dirty="0">
              <a:solidFill>
                <a:schemeClr val="tx1"/>
              </a:solidFill>
            </a:endParaRPr>
          </a:p>
          <a:p>
            <a:pPr algn="ctr"/>
            <a:r>
              <a:rPr lang="en-GB" dirty="0">
                <a:solidFill>
                  <a:schemeClr val="tx1"/>
                </a:solidFill>
              </a:rPr>
              <a:t>Provide overview of latest science</a:t>
            </a:r>
          </a:p>
          <a:p>
            <a:pPr algn="ctr"/>
            <a:endParaRPr lang="en-GB" dirty="0">
              <a:solidFill>
                <a:schemeClr val="tx1"/>
              </a:solidFill>
            </a:endParaRPr>
          </a:p>
        </p:txBody>
      </p:sp>
      <p:sp>
        <p:nvSpPr>
          <p:cNvPr id="9" name="Rechteck 8"/>
          <p:cNvSpPr/>
          <p:nvPr/>
        </p:nvSpPr>
        <p:spPr>
          <a:xfrm>
            <a:off x="309962" y="1659872"/>
            <a:ext cx="2997200" cy="2377030"/>
          </a:xfrm>
          <a:prstGeom prst="rect">
            <a:avLst/>
          </a:prstGeom>
          <a:solidFill>
            <a:srgbClr val="0ABF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Test Guideline </a:t>
            </a:r>
          </a:p>
          <a:p>
            <a:pPr algn="ctr"/>
            <a:endParaRPr lang="en-GB" dirty="0">
              <a:solidFill>
                <a:schemeClr val="tx1"/>
              </a:solidFill>
            </a:endParaRPr>
          </a:p>
          <a:p>
            <a:pPr algn="ctr"/>
            <a:r>
              <a:rPr lang="en-GB" dirty="0">
                <a:solidFill>
                  <a:schemeClr val="tx1"/>
                </a:solidFill>
              </a:rPr>
              <a:t>Harmonised test methods for regulatory chemical safety assessment</a:t>
            </a:r>
          </a:p>
          <a:p>
            <a:pPr algn="ctr"/>
            <a:endParaRPr lang="en-GB" dirty="0">
              <a:solidFill>
                <a:schemeClr val="tx1"/>
              </a:solidFill>
            </a:endParaRPr>
          </a:p>
        </p:txBody>
      </p:sp>
      <p:sp>
        <p:nvSpPr>
          <p:cNvPr id="10" name="Rechteck 9"/>
          <p:cNvSpPr/>
          <p:nvPr/>
        </p:nvSpPr>
        <p:spPr>
          <a:xfrm>
            <a:off x="1987544" y="3223565"/>
            <a:ext cx="2712495" cy="1605305"/>
          </a:xfrm>
          <a:prstGeom prst="rect">
            <a:avLst/>
          </a:prstGeom>
          <a:solidFill>
            <a:srgbClr val="57EFF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Validation Report</a:t>
            </a:r>
          </a:p>
          <a:p>
            <a:pPr algn="ctr"/>
            <a:endParaRPr lang="en-GB" dirty="0">
              <a:solidFill>
                <a:schemeClr val="tx1"/>
              </a:solidFill>
            </a:endParaRPr>
          </a:p>
          <a:p>
            <a:pPr algn="ctr"/>
            <a:r>
              <a:rPr lang="en-GB" dirty="0">
                <a:solidFill>
                  <a:schemeClr val="tx1"/>
                </a:solidFill>
              </a:rPr>
              <a:t>Accompanies the TG </a:t>
            </a:r>
          </a:p>
          <a:p>
            <a:pPr algn="ctr"/>
            <a:r>
              <a:rPr lang="en-GB" dirty="0">
                <a:solidFill>
                  <a:schemeClr val="tx1"/>
                </a:solidFill>
              </a:rPr>
              <a:t>at the end as </a:t>
            </a:r>
            <a:br>
              <a:rPr lang="en-GB" dirty="0">
                <a:solidFill>
                  <a:schemeClr val="tx1"/>
                </a:solidFill>
              </a:rPr>
            </a:br>
            <a:r>
              <a:rPr lang="en-GB" dirty="0">
                <a:solidFill>
                  <a:schemeClr val="tx1"/>
                </a:solidFill>
              </a:rPr>
              <a:t>supporting information</a:t>
            </a:r>
          </a:p>
          <a:p>
            <a:pPr algn="ctr"/>
            <a:endParaRPr lang="en-GB" dirty="0">
              <a:solidFill>
                <a:schemeClr val="tx1"/>
              </a:solidFill>
            </a:endParaRPr>
          </a:p>
        </p:txBody>
      </p:sp>
      <p:sp>
        <p:nvSpPr>
          <p:cNvPr id="11" name="Google Shape;164;p5"/>
          <p:cNvSpPr/>
          <p:nvPr/>
        </p:nvSpPr>
        <p:spPr>
          <a:xfrm>
            <a:off x="5157010" y="5578077"/>
            <a:ext cx="6650989" cy="369291"/>
          </a:xfrm>
          <a:prstGeom prst="rect">
            <a:avLst/>
          </a:prstGeom>
          <a:solidFill>
            <a:srgbClr val="E2F6FD">
              <a:alpha val="80000"/>
            </a:srgbClr>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spAutoFit/>
          </a:bodyPr>
          <a:lstStyle/>
          <a:p>
            <a:pPr algn="ctr"/>
            <a:r>
              <a:rPr lang="en-GB" sz="1800" b="1" i="1">
                <a:solidFill>
                  <a:schemeClr val="dk2"/>
                </a:solidFill>
                <a:latin typeface="Calibri"/>
                <a:ea typeface="Calibri"/>
                <a:cs typeface="Calibri"/>
                <a:sym typeface="Calibri"/>
              </a:rPr>
              <a:t>Not covered by Mutual Acceptance of Data (MAD)</a:t>
            </a:r>
            <a:endParaRPr lang="en-GB"/>
          </a:p>
        </p:txBody>
      </p:sp>
      <p:sp>
        <p:nvSpPr>
          <p:cNvPr id="12" name="Google Shape;161;p5"/>
          <p:cNvSpPr/>
          <p:nvPr/>
        </p:nvSpPr>
        <p:spPr>
          <a:xfrm rot="5400000">
            <a:off x="2365678" y="2773156"/>
            <a:ext cx="278643" cy="4390078"/>
          </a:xfrm>
          <a:prstGeom prst="rightBrace">
            <a:avLst>
              <a:gd name="adj1" fmla="val 55392"/>
              <a:gd name="adj2" fmla="val 48611"/>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Calibri"/>
              <a:ea typeface="Calibri"/>
              <a:cs typeface="Calibri"/>
              <a:sym typeface="Calibri"/>
            </a:endParaRPr>
          </a:p>
        </p:txBody>
      </p:sp>
      <p:sp>
        <p:nvSpPr>
          <p:cNvPr id="13" name="Google Shape;161;p5"/>
          <p:cNvSpPr/>
          <p:nvPr/>
        </p:nvSpPr>
        <p:spPr>
          <a:xfrm rot="5400000">
            <a:off x="8321112" y="1664771"/>
            <a:ext cx="278642" cy="6606846"/>
          </a:xfrm>
          <a:prstGeom prst="rightBrace">
            <a:avLst>
              <a:gd name="adj1" fmla="val 55392"/>
              <a:gd name="adj2" fmla="val 48611"/>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Calibri"/>
              <a:ea typeface="Calibri"/>
              <a:cs typeface="Calibri"/>
              <a:sym typeface="Calibri"/>
            </a:endParaRPr>
          </a:p>
        </p:txBody>
      </p:sp>
      <p:sp>
        <p:nvSpPr>
          <p:cNvPr id="3" name="Rechteck 2"/>
          <p:cNvSpPr/>
          <p:nvPr/>
        </p:nvSpPr>
        <p:spPr>
          <a:xfrm>
            <a:off x="304350" y="1258503"/>
            <a:ext cx="11487600" cy="369332"/>
          </a:xfrm>
          <a:prstGeom prst="rect">
            <a:avLst/>
          </a:prstGeom>
        </p:spPr>
        <p:txBody>
          <a:bodyPr wrap="square">
            <a:spAutoFit/>
          </a:bodyPr>
          <a:lstStyle/>
          <a:p>
            <a:r>
              <a:rPr lang="en-GB"/>
              <a:t>There are different outputs of the Test Guidelines Programme:</a:t>
            </a:r>
          </a:p>
        </p:txBody>
      </p:sp>
      <p:sp>
        <p:nvSpPr>
          <p:cNvPr id="14" name="Rechteck 13"/>
          <p:cNvSpPr/>
          <p:nvPr/>
        </p:nvSpPr>
        <p:spPr>
          <a:xfrm>
            <a:off x="10307825" y="1659872"/>
            <a:ext cx="1500174" cy="2377030"/>
          </a:xfrm>
          <a:prstGeom prst="rect">
            <a:avLst/>
          </a:prstGeom>
          <a:solidFill>
            <a:srgbClr val="B3DB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a:solidFill>
                  <a:schemeClr val="tx1"/>
                </a:solidFill>
              </a:rPr>
              <a:t>Study reports</a:t>
            </a:r>
          </a:p>
          <a:p>
            <a:pPr algn="ctr"/>
            <a:endParaRPr lang="en-GB">
              <a:solidFill>
                <a:schemeClr val="tx1"/>
              </a:solidFill>
            </a:endParaRPr>
          </a:p>
          <a:p>
            <a:pPr algn="ctr"/>
            <a:r>
              <a:rPr lang="en-GB">
                <a:solidFill>
                  <a:schemeClr val="tx1"/>
                </a:solidFill>
              </a:rPr>
              <a:t>Small validation studies</a:t>
            </a:r>
          </a:p>
          <a:p>
            <a:pPr algn="ctr"/>
            <a:endParaRPr lang="en-GB">
              <a:solidFill>
                <a:schemeClr val="tx1"/>
              </a:solidFill>
            </a:endParaRPr>
          </a:p>
        </p:txBody>
      </p:sp>
      <p:pic>
        <p:nvPicPr>
          <p:cNvPr id="16" name="Picture 15">
            <a:extLst>
              <a:ext uri="{FF2B5EF4-FFF2-40B4-BE49-F238E27FC236}">
                <a16:creationId xmlns:a16="http://schemas.microsoft.com/office/drawing/2014/main" id="{77375532-62E0-4601-B94F-0431B7F73F84}"/>
              </a:ext>
            </a:extLst>
          </p:cNvPr>
          <p:cNvPicPr>
            <a:picLocks noChangeAspect="1"/>
          </p:cNvPicPr>
          <p:nvPr/>
        </p:nvPicPr>
        <p:blipFill>
          <a:blip r:embed="rId3"/>
          <a:stretch>
            <a:fillRect/>
          </a:stretch>
        </p:blipFill>
        <p:spPr>
          <a:xfrm>
            <a:off x="1358054" y="5196773"/>
            <a:ext cx="2293890" cy="960050"/>
          </a:xfrm>
          <a:prstGeom prst="rect">
            <a:avLst/>
          </a:prstGeom>
        </p:spPr>
      </p:pic>
      <p:sp>
        <p:nvSpPr>
          <p:cNvPr id="7" name="Fußzeilenplatzhalter 6"/>
          <p:cNvSpPr>
            <a:spLocks noGrp="1"/>
          </p:cNvSpPr>
          <p:nvPr>
            <p:ph type="ftr" sz="quarter" idx="11"/>
          </p:nvPr>
        </p:nvSpPr>
        <p:spPr/>
        <p:txBody>
          <a:bodyPr/>
          <a:lstStyle/>
          <a:p>
            <a:r>
              <a:rPr lang="en-US"/>
              <a:t>From science to standards and harmonised OECD Test Guidelines</a:t>
            </a:r>
            <a:endParaRPr lang="en-GB" dirty="0"/>
          </a:p>
        </p:txBody>
      </p:sp>
    </p:spTree>
    <p:extLst>
      <p:ext uri="{BB962C8B-B14F-4D97-AF65-F5344CB8AC3E}">
        <p14:creationId xmlns:p14="http://schemas.microsoft.com/office/powerpoint/2010/main" val="104376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125C-9530-4512-BD89-6F3760A234DF}"/>
              </a:ext>
            </a:extLst>
          </p:cNvPr>
          <p:cNvSpPr>
            <a:spLocks noGrp="1"/>
          </p:cNvSpPr>
          <p:nvPr>
            <p:ph type="title"/>
          </p:nvPr>
        </p:nvSpPr>
        <p:spPr/>
        <p:txBody>
          <a:bodyPr/>
          <a:lstStyle/>
          <a:p>
            <a:r>
              <a:rPr lang="en-GB" dirty="0"/>
              <a:t>Mutual Acceptance of Data (MAD)</a:t>
            </a:r>
          </a:p>
        </p:txBody>
      </p:sp>
      <p:sp>
        <p:nvSpPr>
          <p:cNvPr id="5" name="Fußzeilenplatzhalter 4"/>
          <p:cNvSpPr>
            <a:spLocks noGrp="1"/>
          </p:cNvSpPr>
          <p:nvPr>
            <p:ph type="ftr" sz="quarter" idx="11"/>
          </p:nvPr>
        </p:nvSpPr>
        <p:spPr/>
        <p:txBody>
          <a:bodyPr/>
          <a:lstStyle/>
          <a:p>
            <a:r>
              <a:rPr lang="en-US"/>
              <a:t>From science to standards and harmonised OECD Test Guidelines</a:t>
            </a:r>
            <a:endParaRPr lang="de-DE" dirty="0"/>
          </a:p>
        </p:txBody>
      </p:sp>
      <p:sp>
        <p:nvSpPr>
          <p:cNvPr id="6" name="Text Placeholder 5">
            <a:extLst>
              <a:ext uri="{FF2B5EF4-FFF2-40B4-BE49-F238E27FC236}">
                <a16:creationId xmlns:a16="http://schemas.microsoft.com/office/drawing/2014/main" id="{B974C5E0-DAF5-45FF-9FE0-7A59E08D494E}"/>
              </a:ext>
            </a:extLst>
          </p:cNvPr>
          <p:cNvSpPr>
            <a:spLocks noGrp="1"/>
          </p:cNvSpPr>
          <p:nvPr>
            <p:ph type="body" sz="quarter" idx="4294967295"/>
          </p:nvPr>
        </p:nvSpPr>
        <p:spPr>
          <a:xfrm>
            <a:off x="304350" y="1363663"/>
            <a:ext cx="11487600" cy="4818062"/>
          </a:xfrm>
        </p:spPr>
        <p:txBody>
          <a:bodyPr/>
          <a:lstStyle/>
          <a:p>
            <a:r>
              <a:rPr lang="en-US" sz="2000" dirty="0"/>
              <a:t>Helps to </a:t>
            </a:r>
            <a:r>
              <a:rPr lang="en-US" sz="2000" b="1" dirty="0"/>
              <a:t>avoid conflicts or duplication</a:t>
            </a:r>
            <a:r>
              <a:rPr lang="en-US" sz="2000" dirty="0"/>
              <a:t> in national requirements</a:t>
            </a:r>
          </a:p>
          <a:p>
            <a:r>
              <a:rPr lang="en-US" sz="2000" dirty="0"/>
              <a:t>Provides a </a:t>
            </a:r>
            <a:r>
              <a:rPr lang="en-US" sz="2000" b="1" dirty="0"/>
              <a:t>common basis for cooperation</a:t>
            </a:r>
            <a:r>
              <a:rPr lang="en-US" sz="2000" dirty="0"/>
              <a:t> among national authorities </a:t>
            </a:r>
          </a:p>
          <a:p>
            <a:r>
              <a:rPr lang="en-US" sz="2000" b="1" dirty="0"/>
              <a:t>Avoids creating non-tariff barriers</a:t>
            </a:r>
            <a:r>
              <a:rPr lang="en-US" sz="2000" dirty="0"/>
              <a:t> to trade</a:t>
            </a:r>
          </a:p>
          <a:p>
            <a:r>
              <a:rPr lang="en-US" sz="2000" b="1" dirty="0"/>
              <a:t>Saves the chemicals industry the expense</a:t>
            </a:r>
            <a:r>
              <a:rPr lang="en-US" sz="2000" dirty="0"/>
              <a:t> of duplicate testing for products </a:t>
            </a:r>
            <a:br>
              <a:rPr lang="en-US" sz="2000" dirty="0"/>
            </a:br>
            <a:r>
              <a:rPr lang="en-US" sz="2000" dirty="0"/>
              <a:t>which are marketed in more than one country</a:t>
            </a:r>
            <a:endParaRPr lang="en-US" sz="900" dirty="0"/>
          </a:p>
          <a:p>
            <a:pPr marL="0" indent="0" algn="ctr">
              <a:buNone/>
            </a:pPr>
            <a:r>
              <a:rPr lang="en-US" sz="2000" b="1" dirty="0"/>
              <a:t>OECD Member countries and full adherents have agreed that a safety test carried out in accordance with the OECD Test Guidelines and Principles of Good Laboratory Practice </a:t>
            </a:r>
            <a:br>
              <a:rPr lang="en-US" sz="2000" b="1" dirty="0"/>
            </a:br>
            <a:r>
              <a:rPr lang="en-US" sz="2000" b="1" dirty="0"/>
              <a:t>in one OECD Member country must be accepted by other OECD Member countries </a:t>
            </a:r>
            <a:br>
              <a:rPr lang="en-US" sz="2000" b="1" dirty="0"/>
            </a:br>
            <a:r>
              <a:rPr lang="en-US" sz="2000" b="1" dirty="0"/>
              <a:t>for assessment purposes</a:t>
            </a:r>
          </a:p>
          <a:p>
            <a:pPr marL="0" indent="0" algn="ctr">
              <a:buNone/>
            </a:pPr>
            <a:r>
              <a:rPr lang="en-US" sz="2000" b="1" dirty="0">
                <a:solidFill>
                  <a:schemeClr val="accent1"/>
                </a:solidFill>
              </a:rPr>
              <a:t>“tested once, accepted for assessment everywhere”</a:t>
            </a:r>
          </a:p>
          <a:p>
            <a:pPr marL="0" indent="0">
              <a:buNone/>
            </a:pPr>
            <a:endParaRPr lang="en-US" sz="900" dirty="0"/>
          </a:p>
          <a:p>
            <a:pPr marL="0" indent="0">
              <a:buNone/>
            </a:pPr>
            <a:r>
              <a:rPr lang="en-US" sz="2000" dirty="0">
                <a:solidFill>
                  <a:schemeClr val="accent1"/>
                </a:solidFill>
              </a:rPr>
              <a:t>Test study data shall be accepted, but interpretation and exact use of the data may differ between countries.</a:t>
            </a:r>
            <a:endParaRPr lang="en-GB" sz="2000" dirty="0">
              <a:solidFill>
                <a:schemeClr val="accent1"/>
              </a:solidFill>
            </a:endParaRPr>
          </a:p>
        </p:txBody>
      </p:sp>
      <p:pic>
        <p:nvPicPr>
          <p:cNvPr id="8" name="Picture 7">
            <a:extLst>
              <a:ext uri="{FF2B5EF4-FFF2-40B4-BE49-F238E27FC236}">
                <a16:creationId xmlns:a16="http://schemas.microsoft.com/office/drawing/2014/main" id="{5A533EAC-4B1D-402C-BFC1-0474ECB6E70E}"/>
              </a:ext>
            </a:extLst>
          </p:cNvPr>
          <p:cNvPicPr>
            <a:picLocks noChangeAspect="1"/>
          </p:cNvPicPr>
          <p:nvPr/>
        </p:nvPicPr>
        <p:blipFill>
          <a:blip r:embed="rId3"/>
          <a:stretch>
            <a:fillRect/>
          </a:stretch>
        </p:blipFill>
        <p:spPr>
          <a:xfrm>
            <a:off x="9534874" y="1364400"/>
            <a:ext cx="2257525" cy="900000"/>
          </a:xfrm>
          <a:prstGeom prst="rect">
            <a:avLst/>
          </a:prstGeom>
        </p:spPr>
      </p:pic>
      <p:sp>
        <p:nvSpPr>
          <p:cNvPr id="7" name="Rechteck 3">
            <a:extLst>
              <a:ext uri="{FF2B5EF4-FFF2-40B4-BE49-F238E27FC236}">
                <a16:creationId xmlns:a16="http://schemas.microsoft.com/office/drawing/2014/main" id="{AD4512B8-F4B4-48F3-8FE1-78CF73EFC4A6}"/>
              </a:ext>
            </a:extLst>
          </p:cNvPr>
          <p:cNvSpPr/>
          <p:nvPr/>
        </p:nvSpPr>
        <p:spPr>
          <a:xfrm>
            <a:off x="6857384" y="5837597"/>
            <a:ext cx="4934566" cy="344128"/>
          </a:xfrm>
          <a:prstGeom prst="rect">
            <a:avLst/>
          </a:prstGeom>
        </p:spPr>
        <p:txBody>
          <a:bodyPr wrap="square" lIns="18000" tIns="18000" rIns="18000" bIns="18000">
            <a:spAutoFit/>
          </a:bodyPr>
          <a:lstStyle/>
          <a:p>
            <a:pPr lvl="0" algn="r" fontAlgn="base">
              <a:spcBef>
                <a:spcPts val="700"/>
              </a:spcBef>
              <a:defRPr/>
            </a:pPr>
            <a:r>
              <a:rPr lang="en-US" sz="1000" dirty="0">
                <a:solidFill>
                  <a:srgbClr val="FF0066"/>
                </a:solidFill>
              </a:rPr>
              <a:t>Mutual Acceptance of Data (MAD)</a:t>
            </a:r>
            <a:br>
              <a:rPr lang="en-GB" sz="1000" dirty="0">
                <a:solidFill>
                  <a:srgbClr val="FF0066"/>
                </a:solidFill>
              </a:rPr>
            </a:br>
            <a:r>
              <a:rPr lang="en-GB" sz="1000" dirty="0">
                <a:solidFill>
                  <a:srgbClr val="FF0066"/>
                </a:solidFill>
                <a:hlinkClick r:id="rId4"/>
              </a:rPr>
              <a:t>www.oecd.org/chemicalsafety/testing/mutualacceptanceofdatamad.htm</a:t>
            </a:r>
            <a:endParaRPr lang="en-GB" sz="1000" dirty="0">
              <a:solidFill>
                <a:srgbClr val="FF0066"/>
              </a:solidFill>
            </a:endParaRPr>
          </a:p>
        </p:txBody>
      </p:sp>
      <p:pic>
        <p:nvPicPr>
          <p:cNvPr id="9" name="Picture 8">
            <a:extLst>
              <a:ext uri="{FF2B5EF4-FFF2-40B4-BE49-F238E27FC236}">
                <a16:creationId xmlns:a16="http://schemas.microsoft.com/office/drawing/2014/main" id="{AF4F28E3-0D0A-4A0C-A7BD-06C3261037D6}"/>
              </a:ext>
            </a:extLst>
          </p:cNvPr>
          <p:cNvPicPr>
            <a:picLocks noChangeAspect="1"/>
          </p:cNvPicPr>
          <p:nvPr/>
        </p:nvPicPr>
        <p:blipFill>
          <a:blip r:embed="rId5"/>
          <a:stretch>
            <a:fillRect/>
          </a:stretch>
        </p:blipFill>
        <p:spPr>
          <a:xfrm>
            <a:off x="9019481" y="1363663"/>
            <a:ext cx="2809461" cy="1594083"/>
          </a:xfrm>
          <a:prstGeom prst="rect">
            <a:avLst/>
          </a:prstGeom>
        </p:spPr>
      </p:pic>
      <p:sp>
        <p:nvSpPr>
          <p:cNvPr id="10" name="TextBox 9">
            <a:extLst>
              <a:ext uri="{FF2B5EF4-FFF2-40B4-BE49-F238E27FC236}">
                <a16:creationId xmlns:a16="http://schemas.microsoft.com/office/drawing/2014/main" id="{A05A30A0-0402-4789-BACC-75D58DBCAA2D}"/>
              </a:ext>
            </a:extLst>
          </p:cNvPr>
          <p:cNvSpPr txBox="1"/>
          <p:nvPr/>
        </p:nvSpPr>
        <p:spPr>
          <a:xfrm>
            <a:off x="8982489" y="2884056"/>
            <a:ext cx="2809461" cy="307777"/>
          </a:xfrm>
          <a:prstGeom prst="rect">
            <a:avLst/>
          </a:prstGeom>
          <a:noFill/>
        </p:spPr>
        <p:txBody>
          <a:bodyPr wrap="square">
            <a:spAutoFit/>
          </a:bodyPr>
          <a:lstStyle/>
          <a:p>
            <a:pPr algn="ctr"/>
            <a:r>
              <a:rPr lang="en-US" sz="1400" b="1" dirty="0">
                <a:hlinkClick r:id="rId6"/>
              </a:rPr>
              <a:t>https://oe.cd/chemicals-costs</a:t>
            </a:r>
            <a:r>
              <a:rPr lang="en-US" sz="1400" b="1" dirty="0"/>
              <a:t> </a:t>
            </a:r>
          </a:p>
        </p:txBody>
      </p:sp>
    </p:spTree>
    <p:extLst>
      <p:ext uri="{BB962C8B-B14F-4D97-AF65-F5344CB8AC3E}">
        <p14:creationId xmlns:p14="http://schemas.microsoft.com/office/powerpoint/2010/main" val="83039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OECD Test Guidelines are part of the </a:t>
            </a:r>
            <a:br>
              <a:rPr lang="en-GB" dirty="0"/>
            </a:br>
            <a:r>
              <a:rPr lang="en-GB" dirty="0"/>
              <a:t>Mutual Acceptance of Data </a:t>
            </a:r>
          </a:p>
        </p:txBody>
      </p:sp>
      <p:sp>
        <p:nvSpPr>
          <p:cNvPr id="4" name="TextBox 5">
            <a:extLst>
              <a:ext uri="{FF2B5EF4-FFF2-40B4-BE49-F238E27FC236}">
                <a16:creationId xmlns:a16="http://schemas.microsoft.com/office/drawing/2014/main" id="{8725C4F0-7EC1-401E-A9A1-D9E88BEE625E}"/>
              </a:ext>
            </a:extLst>
          </p:cNvPr>
          <p:cNvSpPr txBox="1"/>
          <p:nvPr/>
        </p:nvSpPr>
        <p:spPr>
          <a:xfrm>
            <a:off x="304349" y="1324728"/>
            <a:ext cx="11501431" cy="699403"/>
          </a:xfrm>
          <a:prstGeom prst="rect">
            <a:avLst/>
          </a:prstGeom>
          <a:noFill/>
        </p:spPr>
        <p:txBody>
          <a:bodyPr wrap="square" lIns="72000" tIns="72000" rIns="72000" bIns="72000" rtlCol="0">
            <a:spAutoFit/>
          </a:bodyPr>
          <a:lstStyle/>
          <a:p>
            <a:pPr algn="ctr"/>
            <a:r>
              <a:rPr lang="en-GB" sz="3600" b="1" dirty="0">
                <a:solidFill>
                  <a:schemeClr val="accent1"/>
                </a:solidFill>
              </a:rPr>
              <a:t>“tested once, accepted everywhere”</a:t>
            </a:r>
            <a:r>
              <a:rPr lang="en-GB" sz="3600" b="1" dirty="0">
                <a:solidFill>
                  <a:srgbClr val="C00000"/>
                </a:solidFill>
              </a:rPr>
              <a:t> </a:t>
            </a:r>
          </a:p>
        </p:txBody>
      </p:sp>
      <p:grpSp>
        <p:nvGrpSpPr>
          <p:cNvPr id="5" name="Group 32">
            <a:extLst>
              <a:ext uri="{FF2B5EF4-FFF2-40B4-BE49-F238E27FC236}">
                <a16:creationId xmlns:a16="http://schemas.microsoft.com/office/drawing/2014/main" id="{C0AA20CD-06C4-4455-8F45-8E882AFBA61B}"/>
              </a:ext>
            </a:extLst>
          </p:cNvPr>
          <p:cNvGrpSpPr/>
          <p:nvPr/>
        </p:nvGrpSpPr>
        <p:grpSpPr>
          <a:xfrm>
            <a:off x="304349" y="2008550"/>
            <a:ext cx="11501432" cy="3684927"/>
            <a:chOff x="838200" y="2141714"/>
            <a:chExt cx="10515600" cy="3684927"/>
          </a:xfrm>
        </p:grpSpPr>
        <p:sp>
          <p:nvSpPr>
            <p:cNvPr id="6" name="TextBox 9">
              <a:extLst>
                <a:ext uri="{FF2B5EF4-FFF2-40B4-BE49-F238E27FC236}">
                  <a16:creationId xmlns:a16="http://schemas.microsoft.com/office/drawing/2014/main" id="{97FE19C3-C6BB-47FC-9554-BEFB719D2CE0}"/>
                </a:ext>
              </a:extLst>
            </p:cNvPr>
            <p:cNvSpPr txBox="1"/>
            <p:nvPr/>
          </p:nvSpPr>
          <p:spPr>
            <a:xfrm>
              <a:off x="934372" y="2200231"/>
              <a:ext cx="2133130" cy="884070"/>
            </a:xfrm>
            <a:prstGeom prst="rect">
              <a:avLst/>
            </a:prstGeom>
            <a:noFill/>
            <a:ln w="28575">
              <a:solidFill>
                <a:schemeClr val="accent1"/>
              </a:solidFill>
            </a:ln>
          </p:spPr>
          <p:txBody>
            <a:bodyPr wrap="none" lIns="72000" tIns="72000" rIns="72000" bIns="72000" rtlCol="0">
              <a:spAutoFit/>
            </a:bodyPr>
            <a:lstStyle/>
            <a:p>
              <a:r>
                <a:rPr lang="en-GB" sz="2400" dirty="0">
                  <a:solidFill>
                    <a:schemeClr val="tx2"/>
                  </a:solidFill>
                </a:rPr>
                <a:t>Chemicals / </a:t>
              </a:r>
              <a:br>
                <a:rPr lang="en-GB" sz="2400" dirty="0">
                  <a:solidFill>
                    <a:schemeClr val="tx2"/>
                  </a:solidFill>
                </a:rPr>
              </a:br>
              <a:r>
                <a:rPr lang="en-GB" sz="2400" dirty="0">
                  <a:solidFill>
                    <a:schemeClr val="tx2"/>
                  </a:solidFill>
                </a:rPr>
                <a:t>Nanomaterials</a:t>
              </a:r>
            </a:p>
          </p:txBody>
        </p:sp>
        <p:grpSp>
          <p:nvGrpSpPr>
            <p:cNvPr id="7" name="Group 31">
              <a:extLst>
                <a:ext uri="{FF2B5EF4-FFF2-40B4-BE49-F238E27FC236}">
                  <a16:creationId xmlns:a16="http://schemas.microsoft.com/office/drawing/2014/main" id="{0B41A80A-F8D8-45C5-B3D6-7D8B6DAEF1B4}"/>
                </a:ext>
              </a:extLst>
            </p:cNvPr>
            <p:cNvGrpSpPr/>
            <p:nvPr/>
          </p:nvGrpSpPr>
          <p:grpSpPr>
            <a:xfrm>
              <a:off x="3743353" y="2166277"/>
              <a:ext cx="3181494" cy="1975656"/>
              <a:chOff x="3743353" y="2166277"/>
              <a:chExt cx="3181494" cy="1975656"/>
            </a:xfrm>
          </p:grpSpPr>
          <p:sp>
            <p:nvSpPr>
              <p:cNvPr id="17" name="TextBox 10">
                <a:extLst>
                  <a:ext uri="{FF2B5EF4-FFF2-40B4-BE49-F238E27FC236}">
                    <a16:creationId xmlns:a16="http://schemas.microsoft.com/office/drawing/2014/main" id="{0A64C9B0-644D-4FC6-BDC9-7B2F5E2ED081}"/>
                  </a:ext>
                </a:extLst>
              </p:cNvPr>
              <p:cNvSpPr txBox="1"/>
              <p:nvPr/>
            </p:nvSpPr>
            <p:spPr>
              <a:xfrm>
                <a:off x="3743353" y="2166277"/>
                <a:ext cx="3181494" cy="637848"/>
              </a:xfrm>
              <a:prstGeom prst="rect">
                <a:avLst/>
              </a:prstGeom>
              <a:noFill/>
            </p:spPr>
            <p:txBody>
              <a:bodyPr wrap="none" lIns="72000" tIns="72000" rIns="72000" bIns="72000" rtlCol="0">
                <a:spAutoFit/>
              </a:bodyPr>
              <a:lstStyle/>
              <a:p>
                <a:pPr algn="ctr"/>
                <a:r>
                  <a:rPr lang="en-GB" sz="3200" b="1" dirty="0">
                    <a:solidFill>
                      <a:schemeClr val="tx2"/>
                    </a:solidFill>
                    <a:latin typeface="Comic Sans MS" panose="030F0702030302020204" pitchFamily="66" charset="0"/>
                  </a:rPr>
                  <a:t>Test Guidelines</a:t>
                </a:r>
              </a:p>
            </p:txBody>
          </p:sp>
          <p:sp>
            <p:nvSpPr>
              <p:cNvPr id="18" name="TextBox 12">
                <a:extLst>
                  <a:ext uri="{FF2B5EF4-FFF2-40B4-BE49-F238E27FC236}">
                    <a16:creationId xmlns:a16="http://schemas.microsoft.com/office/drawing/2014/main" id="{5F3163B7-8E81-4E6B-8B6B-0CAF81D15DA1}"/>
                  </a:ext>
                </a:extLst>
              </p:cNvPr>
              <p:cNvSpPr txBox="1"/>
              <p:nvPr/>
            </p:nvSpPr>
            <p:spPr>
              <a:xfrm>
                <a:off x="3872958" y="2888532"/>
                <a:ext cx="2922288" cy="1253401"/>
              </a:xfrm>
              <a:prstGeom prst="rect">
                <a:avLst/>
              </a:prstGeom>
              <a:noFill/>
            </p:spPr>
            <p:txBody>
              <a:bodyPr wrap="square" lIns="72000" tIns="72000" rIns="72000" bIns="72000" rtlCol="0">
                <a:spAutoFit/>
              </a:bodyPr>
              <a:lstStyle/>
              <a:p>
                <a:pPr algn="ctr"/>
                <a:r>
                  <a:rPr lang="en-GB" b="1" dirty="0">
                    <a:solidFill>
                      <a:schemeClr val="tx2"/>
                    </a:solidFill>
                    <a:latin typeface="Comic Sans MS" panose="030F0702030302020204" pitchFamily="66" charset="0"/>
                  </a:rPr>
                  <a:t>A </a:t>
                </a:r>
                <a:r>
                  <a:rPr lang="en-GB" b="1" dirty="0">
                    <a:solidFill>
                      <a:schemeClr val="accent1"/>
                    </a:solidFill>
                    <a:latin typeface="Comic Sans MS" panose="030F0702030302020204" pitchFamily="66" charset="0"/>
                  </a:rPr>
                  <a:t>single quality standard</a:t>
                </a:r>
                <a:r>
                  <a:rPr lang="en-GB" b="1" dirty="0">
                    <a:solidFill>
                      <a:schemeClr val="tx2"/>
                    </a:solidFill>
                    <a:latin typeface="Comic Sans MS" panose="030F0702030302020204" pitchFamily="66" charset="0"/>
                  </a:rPr>
                  <a:t> should be applied for testing of all chemical substances</a:t>
                </a:r>
              </a:p>
            </p:txBody>
          </p:sp>
        </p:grpSp>
        <p:sp>
          <p:nvSpPr>
            <p:cNvPr id="8" name="TextBox 14">
              <a:extLst>
                <a:ext uri="{FF2B5EF4-FFF2-40B4-BE49-F238E27FC236}">
                  <a16:creationId xmlns:a16="http://schemas.microsoft.com/office/drawing/2014/main" id="{28F217D6-50DE-415B-9753-622E442CB8E1}"/>
                </a:ext>
              </a:extLst>
            </p:cNvPr>
            <p:cNvSpPr txBox="1"/>
            <p:nvPr/>
          </p:nvSpPr>
          <p:spPr>
            <a:xfrm>
              <a:off x="935399" y="4163204"/>
              <a:ext cx="10321201" cy="1561177"/>
            </a:xfrm>
            <a:prstGeom prst="rect">
              <a:avLst/>
            </a:prstGeom>
            <a:noFill/>
            <a:ln w="28575">
              <a:solidFill>
                <a:schemeClr val="tx2"/>
              </a:solidFill>
            </a:ln>
          </p:spPr>
          <p:txBody>
            <a:bodyPr wrap="square" lIns="72000" tIns="72000" rIns="72000" bIns="72000" rtlCol="0">
              <a:spAutoFit/>
            </a:bodyPr>
            <a:lstStyle/>
            <a:p>
              <a:pPr algn="ctr"/>
              <a:r>
                <a:rPr lang="en-GB" sz="3600" b="1" dirty="0">
                  <a:solidFill>
                    <a:srgbClr val="0070C0"/>
                  </a:solidFill>
                  <a:latin typeface="Comic Sans MS" panose="030F0702030302020204" pitchFamily="66" charset="0"/>
                </a:rPr>
                <a:t>Mutual Acceptance of Data (MAD)</a:t>
              </a:r>
            </a:p>
            <a:p>
              <a:pPr algn="ctr"/>
              <a:r>
                <a:rPr lang="en-GB" sz="2800" b="1" dirty="0">
                  <a:solidFill>
                    <a:schemeClr val="accent1"/>
                  </a:solidFill>
                  <a:latin typeface="Comic Sans MS" panose="030F0702030302020204" pitchFamily="66" charset="0"/>
                </a:rPr>
                <a:t>Legally binding on OECD Member countries</a:t>
              </a:r>
              <a:br>
                <a:rPr lang="en-GB" sz="2800" b="1" dirty="0">
                  <a:solidFill>
                    <a:schemeClr val="accent1"/>
                  </a:solidFill>
                  <a:latin typeface="Comic Sans MS" panose="030F0702030302020204" pitchFamily="66" charset="0"/>
                </a:rPr>
              </a:br>
              <a:r>
                <a:rPr lang="en-GB" sz="2800" b="1" dirty="0">
                  <a:solidFill>
                    <a:schemeClr val="accent1"/>
                  </a:solidFill>
                  <a:latin typeface="Comic Sans MS" panose="030F0702030302020204" pitchFamily="66" charset="0"/>
                </a:rPr>
                <a:t>and </a:t>
              </a:r>
              <a:r>
                <a:rPr lang="en-GB" sz="2800" b="1" u="sng" dirty="0">
                  <a:solidFill>
                    <a:schemeClr val="accent1"/>
                  </a:solidFill>
                  <a:latin typeface="Comic Sans MS" panose="030F0702030302020204" pitchFamily="66" charset="0"/>
                </a:rPr>
                <a:t>other MAD Adherents*</a:t>
              </a:r>
            </a:p>
          </p:txBody>
        </p:sp>
        <p:sp>
          <p:nvSpPr>
            <p:cNvPr id="9" name="Arrow: Right 15">
              <a:extLst>
                <a:ext uri="{FF2B5EF4-FFF2-40B4-BE49-F238E27FC236}">
                  <a16:creationId xmlns:a16="http://schemas.microsoft.com/office/drawing/2014/main" id="{4D4DD43F-8169-44B8-9086-4FD3DDB548E3}"/>
                </a:ext>
              </a:extLst>
            </p:cNvPr>
            <p:cNvSpPr/>
            <p:nvPr/>
          </p:nvSpPr>
          <p:spPr>
            <a:xfrm>
              <a:off x="3318071" y="2332990"/>
              <a:ext cx="413496" cy="320538"/>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p>
          </p:txBody>
        </p:sp>
        <p:cxnSp>
          <p:nvCxnSpPr>
            <p:cNvPr id="10" name="Connector: Elbow 16">
              <a:extLst>
                <a:ext uri="{FF2B5EF4-FFF2-40B4-BE49-F238E27FC236}">
                  <a16:creationId xmlns:a16="http://schemas.microsoft.com/office/drawing/2014/main" id="{C9ED7D3C-0CF7-4C12-851C-8319D8A30DDF}"/>
                </a:ext>
              </a:extLst>
            </p:cNvPr>
            <p:cNvCxnSpPr>
              <a:cxnSpLocks/>
              <a:stCxn id="17" idx="3"/>
            </p:cNvCxnSpPr>
            <p:nvPr/>
          </p:nvCxnSpPr>
          <p:spPr>
            <a:xfrm>
              <a:off x="6924846" y="2485200"/>
              <a:ext cx="284400" cy="1678000"/>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7">
              <a:extLst>
                <a:ext uri="{FF2B5EF4-FFF2-40B4-BE49-F238E27FC236}">
                  <a16:creationId xmlns:a16="http://schemas.microsoft.com/office/drawing/2014/main" id="{8311AA13-625C-4CF3-865D-B92FC291A526}"/>
                </a:ext>
              </a:extLst>
            </p:cNvPr>
            <p:cNvCxnSpPr>
              <a:cxnSpLocks/>
              <a:stCxn id="16" idx="1"/>
            </p:cNvCxnSpPr>
            <p:nvPr/>
          </p:nvCxnSpPr>
          <p:spPr>
            <a:xfrm rot="10800000" flipV="1">
              <a:off x="7385218" y="2485201"/>
              <a:ext cx="284397" cy="1678000"/>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8">
              <a:extLst>
                <a:ext uri="{FF2B5EF4-FFF2-40B4-BE49-F238E27FC236}">
                  <a16:creationId xmlns:a16="http://schemas.microsoft.com/office/drawing/2014/main" id="{F924421F-240B-4161-A232-B11B3AF2059F}"/>
                </a:ext>
              </a:extLst>
            </p:cNvPr>
            <p:cNvSpPr/>
            <p:nvPr/>
          </p:nvSpPr>
          <p:spPr>
            <a:xfrm>
              <a:off x="838200" y="2141714"/>
              <a:ext cx="10515600" cy="3684927"/>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p>
          </p:txBody>
        </p:sp>
        <p:grpSp>
          <p:nvGrpSpPr>
            <p:cNvPr id="13" name="Group 30">
              <a:extLst>
                <a:ext uri="{FF2B5EF4-FFF2-40B4-BE49-F238E27FC236}">
                  <a16:creationId xmlns:a16="http://schemas.microsoft.com/office/drawing/2014/main" id="{017A94E1-5347-4F6B-B938-659E5128EBDE}"/>
                </a:ext>
              </a:extLst>
            </p:cNvPr>
            <p:cNvGrpSpPr/>
            <p:nvPr/>
          </p:nvGrpSpPr>
          <p:grpSpPr>
            <a:xfrm>
              <a:off x="7669614" y="2166277"/>
              <a:ext cx="3513584" cy="1975659"/>
              <a:chOff x="7669614" y="2166277"/>
              <a:chExt cx="3513584" cy="1975659"/>
            </a:xfrm>
          </p:grpSpPr>
          <p:sp>
            <p:nvSpPr>
              <p:cNvPr id="14" name="TextBox 11">
                <a:extLst>
                  <a:ext uri="{FF2B5EF4-FFF2-40B4-BE49-F238E27FC236}">
                    <a16:creationId xmlns:a16="http://schemas.microsoft.com/office/drawing/2014/main" id="{0B26C7FF-5A06-4858-BE5C-913A9F2E1AC6}"/>
                  </a:ext>
                </a:extLst>
              </p:cNvPr>
              <p:cNvSpPr txBox="1"/>
              <p:nvPr/>
            </p:nvSpPr>
            <p:spPr>
              <a:xfrm>
                <a:off x="7669615" y="2166277"/>
                <a:ext cx="3513583" cy="1130290"/>
              </a:xfrm>
              <a:prstGeom prst="rect">
                <a:avLst/>
              </a:prstGeom>
              <a:noFill/>
            </p:spPr>
            <p:txBody>
              <a:bodyPr wrap="square" lIns="72000" tIns="72000" rIns="72000" bIns="72000" rtlCol="0">
                <a:spAutoFit/>
              </a:bodyPr>
              <a:lstStyle/>
              <a:p>
                <a:pPr algn="ctr"/>
                <a:r>
                  <a:rPr lang="en-GB" sz="3200" b="1" dirty="0">
                    <a:solidFill>
                      <a:schemeClr val="tx2"/>
                    </a:solidFill>
                    <a:latin typeface="Comic Sans MS" panose="030F0702030302020204" pitchFamily="66" charset="0"/>
                  </a:rPr>
                  <a:t>Good Laboratory Practice</a:t>
                </a:r>
              </a:p>
            </p:txBody>
          </p:sp>
          <p:sp>
            <p:nvSpPr>
              <p:cNvPr id="15" name="TextBox 13">
                <a:extLst>
                  <a:ext uri="{FF2B5EF4-FFF2-40B4-BE49-F238E27FC236}">
                    <a16:creationId xmlns:a16="http://schemas.microsoft.com/office/drawing/2014/main" id="{5102E6E7-E784-4D85-A95C-A0559EE793D9}"/>
                  </a:ext>
                </a:extLst>
              </p:cNvPr>
              <p:cNvSpPr txBox="1"/>
              <p:nvPr/>
            </p:nvSpPr>
            <p:spPr>
              <a:xfrm>
                <a:off x="7876494" y="3165534"/>
                <a:ext cx="3099826" cy="976402"/>
              </a:xfrm>
              <a:prstGeom prst="rect">
                <a:avLst/>
              </a:prstGeom>
              <a:noFill/>
            </p:spPr>
            <p:txBody>
              <a:bodyPr wrap="square" lIns="72000" tIns="72000" rIns="72000" bIns="72000" rtlCol="0">
                <a:spAutoFit/>
              </a:bodyPr>
              <a:lstStyle/>
              <a:p>
                <a:pPr algn="ctr"/>
                <a:r>
                  <a:rPr lang="en-GB" b="1" dirty="0">
                    <a:solidFill>
                      <a:schemeClr val="tx2"/>
                    </a:solidFill>
                    <a:latin typeface="Comic Sans MS" panose="030F0702030302020204" pitchFamily="66" charset="0"/>
                  </a:rPr>
                  <a:t>A </a:t>
                </a:r>
                <a:r>
                  <a:rPr lang="en-GB" b="1" dirty="0">
                    <a:solidFill>
                      <a:schemeClr val="accent1"/>
                    </a:solidFill>
                    <a:latin typeface="Comic Sans MS" panose="030F0702030302020204" pitchFamily="66" charset="0"/>
                  </a:rPr>
                  <a:t>single quality</a:t>
                </a:r>
                <a:r>
                  <a:rPr lang="en-GB" b="1" dirty="0">
                    <a:solidFill>
                      <a:schemeClr val="tx2"/>
                    </a:solidFill>
                    <a:latin typeface="Comic Sans MS" panose="030F0702030302020204" pitchFamily="66" charset="0"/>
                  </a:rPr>
                  <a:t> standard for test facilities throughout OECD</a:t>
                </a:r>
              </a:p>
            </p:txBody>
          </p:sp>
          <p:sp>
            <p:nvSpPr>
              <p:cNvPr id="16" name="TextBox 25">
                <a:extLst>
                  <a:ext uri="{FF2B5EF4-FFF2-40B4-BE49-F238E27FC236}">
                    <a16:creationId xmlns:a16="http://schemas.microsoft.com/office/drawing/2014/main" id="{5C4DDFE9-FD2B-4D9A-9643-F1C9CAA6DC70}"/>
                  </a:ext>
                </a:extLst>
              </p:cNvPr>
              <p:cNvSpPr txBox="1"/>
              <p:nvPr/>
            </p:nvSpPr>
            <p:spPr>
              <a:xfrm>
                <a:off x="7669614" y="2166277"/>
                <a:ext cx="3513583" cy="637848"/>
              </a:xfrm>
              <a:prstGeom prst="rect">
                <a:avLst/>
              </a:prstGeom>
              <a:noFill/>
            </p:spPr>
            <p:txBody>
              <a:bodyPr wrap="none" lIns="72000" tIns="72000" rIns="72000" bIns="72000" rtlCol="0">
                <a:noAutofit/>
              </a:bodyPr>
              <a:lstStyle/>
              <a:p>
                <a:pPr algn="ctr"/>
                <a:endParaRPr lang="en-GB" sz="3200" b="1" dirty="0">
                  <a:solidFill>
                    <a:schemeClr val="tx2"/>
                  </a:solidFill>
                  <a:latin typeface="Comic Sans MS" panose="030F0702030302020204" pitchFamily="66" charset="0"/>
                </a:endParaRPr>
              </a:p>
            </p:txBody>
          </p:sp>
        </p:grpSp>
      </p:grpSp>
      <p:sp>
        <p:nvSpPr>
          <p:cNvPr id="19" name="TextBox 34">
            <a:extLst>
              <a:ext uri="{FF2B5EF4-FFF2-40B4-BE49-F238E27FC236}">
                <a16:creationId xmlns:a16="http://schemas.microsoft.com/office/drawing/2014/main" id="{6C4A7466-B84C-4B2E-86DD-7DA0B7C13496}"/>
              </a:ext>
            </a:extLst>
          </p:cNvPr>
          <p:cNvSpPr txBox="1"/>
          <p:nvPr/>
        </p:nvSpPr>
        <p:spPr>
          <a:xfrm>
            <a:off x="304348" y="5771553"/>
            <a:ext cx="11501431" cy="276999"/>
          </a:xfrm>
          <a:prstGeom prst="rect">
            <a:avLst/>
          </a:prstGeom>
          <a:noFill/>
        </p:spPr>
        <p:txBody>
          <a:bodyPr wrap="square">
            <a:spAutoFit/>
          </a:bodyPr>
          <a:lstStyle/>
          <a:p>
            <a:r>
              <a:rPr lang="en-US" sz="1200" dirty="0">
                <a:solidFill>
                  <a:schemeClr val="accent1"/>
                </a:solidFill>
                <a:latin typeface="Comic Sans MS" panose="030F0702030302020204" pitchFamily="66" charset="0"/>
              </a:rPr>
              <a:t>*Argentina, Brazil, India, Malaysia, Singapore, South Africa and Thailand</a:t>
            </a:r>
          </a:p>
        </p:txBody>
      </p:sp>
      <p:sp>
        <p:nvSpPr>
          <p:cNvPr id="20" name="Fußzeilenplatzhalter 19"/>
          <p:cNvSpPr>
            <a:spLocks noGrp="1"/>
          </p:cNvSpPr>
          <p:nvPr>
            <p:ph type="ftr" sz="quarter" idx="11"/>
          </p:nvPr>
        </p:nvSpPr>
        <p:spPr/>
        <p:txBody>
          <a:bodyPr/>
          <a:lstStyle/>
          <a:p>
            <a:r>
              <a:rPr lang="en-US"/>
              <a:t>From science to standards and harmonised OECD Test Guidelines</a:t>
            </a:r>
            <a:endParaRPr lang="de-DE" dirty="0"/>
          </a:p>
        </p:txBody>
      </p:sp>
      <p:sp>
        <p:nvSpPr>
          <p:cNvPr id="21" name="Rechteck 3">
            <a:extLst>
              <a:ext uri="{FF2B5EF4-FFF2-40B4-BE49-F238E27FC236}">
                <a16:creationId xmlns:a16="http://schemas.microsoft.com/office/drawing/2014/main" id="{2E9EC11F-8701-44B6-B2F2-0DBE5478304B}"/>
              </a:ext>
            </a:extLst>
          </p:cNvPr>
          <p:cNvSpPr/>
          <p:nvPr/>
        </p:nvSpPr>
        <p:spPr>
          <a:xfrm>
            <a:off x="6857384" y="5837597"/>
            <a:ext cx="4934566" cy="344128"/>
          </a:xfrm>
          <a:prstGeom prst="rect">
            <a:avLst/>
          </a:prstGeom>
        </p:spPr>
        <p:txBody>
          <a:bodyPr wrap="square" lIns="18000" tIns="18000" rIns="18000" bIns="18000">
            <a:spAutoFit/>
          </a:bodyPr>
          <a:lstStyle/>
          <a:p>
            <a:pPr lvl="0" algn="r" fontAlgn="base">
              <a:spcBef>
                <a:spcPts val="700"/>
              </a:spcBef>
              <a:defRPr/>
            </a:pPr>
            <a:r>
              <a:rPr lang="en-US" sz="1000" dirty="0">
                <a:solidFill>
                  <a:srgbClr val="FF0066"/>
                </a:solidFill>
              </a:rPr>
              <a:t>Mutual Acceptance of Data (MAD)</a:t>
            </a:r>
            <a:br>
              <a:rPr lang="en-GB" sz="1000" dirty="0">
                <a:solidFill>
                  <a:srgbClr val="FF0066"/>
                </a:solidFill>
              </a:rPr>
            </a:br>
            <a:r>
              <a:rPr lang="en-GB" sz="1000" dirty="0">
                <a:solidFill>
                  <a:srgbClr val="FF0066"/>
                </a:solidFill>
                <a:hlinkClick r:id="rId3"/>
              </a:rPr>
              <a:t>www.oecd.org/chemicalsafety/testing/mutualacceptanceofdatamad.htm</a:t>
            </a:r>
            <a:endParaRPr lang="en-GB" sz="1000" dirty="0">
              <a:solidFill>
                <a:srgbClr val="FF0066"/>
              </a:solidFill>
            </a:endParaRPr>
          </a:p>
        </p:txBody>
      </p:sp>
    </p:spTree>
    <p:extLst>
      <p:ext uri="{BB962C8B-B14F-4D97-AF65-F5344CB8AC3E}">
        <p14:creationId xmlns:p14="http://schemas.microsoft.com/office/powerpoint/2010/main" val="2995468614"/>
      </p:ext>
    </p:extLst>
  </p:cSld>
  <p:clrMapOvr>
    <a:masterClrMapping/>
  </p:clrMapOvr>
</p:sld>
</file>

<file path=ppt/theme/theme1.xml><?xml version="1.0" encoding="utf-8"?>
<a:theme xmlns:a="http://schemas.openxmlformats.org/drawingml/2006/main" name="Office">
  <a:themeElements>
    <a:clrScheme name="NanoHarmony 1">
      <a:dk1>
        <a:sysClr val="windowText" lastClr="000000"/>
      </a:dk1>
      <a:lt1>
        <a:sysClr val="window" lastClr="FFFFFF"/>
      </a:lt1>
      <a:dk2>
        <a:srgbClr val="005494"/>
      </a:dk2>
      <a:lt2>
        <a:srgbClr val="DEE3E3"/>
      </a:lt2>
      <a:accent1>
        <a:srgbClr val="11B3E8"/>
      </a:accent1>
      <a:accent2>
        <a:srgbClr val="949CA1"/>
      </a:accent2>
      <a:accent3>
        <a:srgbClr val="6DD2F4"/>
      </a:accent3>
      <a:accent4>
        <a:srgbClr val="BFBFBF"/>
      </a:accent4>
      <a:accent5>
        <a:srgbClr val="CEF0FB"/>
      </a:accent5>
      <a:accent6>
        <a:srgbClr val="D8D8D8"/>
      </a:accent6>
      <a:hlink>
        <a:srgbClr val="00549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a:themeElements>
    <a:clrScheme name="NanoHarmony 1">
      <a:dk1>
        <a:sysClr val="windowText" lastClr="000000"/>
      </a:dk1>
      <a:lt1>
        <a:sysClr val="window" lastClr="FFFFFF"/>
      </a:lt1>
      <a:dk2>
        <a:srgbClr val="005494"/>
      </a:dk2>
      <a:lt2>
        <a:srgbClr val="DEE3E3"/>
      </a:lt2>
      <a:accent1>
        <a:srgbClr val="11B3E8"/>
      </a:accent1>
      <a:accent2>
        <a:srgbClr val="949CA1"/>
      </a:accent2>
      <a:accent3>
        <a:srgbClr val="6DD2F4"/>
      </a:accent3>
      <a:accent4>
        <a:srgbClr val="BFBFBF"/>
      </a:accent4>
      <a:accent5>
        <a:srgbClr val="CEF0FB"/>
      </a:accent5>
      <a:accent6>
        <a:srgbClr val="D8D8D8"/>
      </a:accent6>
      <a:hlink>
        <a:srgbClr val="00549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TotalTime>
  <Words>3387</Words>
  <Application>Microsoft Office PowerPoint</Application>
  <PresentationFormat>Widescreen</PresentationFormat>
  <Paragraphs>289</Paragraphs>
  <Slides>18</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Arial</vt:lpstr>
      <vt:lpstr>Calibri</vt:lpstr>
      <vt:lpstr>Calibri Light</vt:lpstr>
      <vt:lpstr>Century Gothic</vt:lpstr>
      <vt:lpstr>Comic Sans MS</vt:lpstr>
      <vt:lpstr>Helvetica Neue</vt:lpstr>
      <vt:lpstr>Montserrat</vt:lpstr>
      <vt:lpstr>opensans</vt:lpstr>
      <vt:lpstr>Symbol</vt:lpstr>
      <vt:lpstr>Wingdings</vt:lpstr>
      <vt:lpstr>Office</vt:lpstr>
      <vt:lpstr>2_Office</vt:lpstr>
      <vt:lpstr>From science to standards and  harmonised OECD Test Guidelines  NanoHarmony Training</vt:lpstr>
      <vt:lpstr>Conditions of use </vt:lpstr>
      <vt:lpstr>NanoHarmony – The project</vt:lpstr>
      <vt:lpstr>NanoHarmony Training: From science to standards and harmonised OECD Test Guidelines</vt:lpstr>
      <vt:lpstr>The different documents in the  OECD Test Guidelines Programme </vt:lpstr>
      <vt:lpstr>Questions to the audience </vt:lpstr>
      <vt:lpstr>The different OECD documents in the  Test Guidelines Programme </vt:lpstr>
      <vt:lpstr>Mutual Acceptance of Data (MAD)</vt:lpstr>
      <vt:lpstr>OECD Test Guidelines are part of the  Mutual Acceptance of Data </vt:lpstr>
      <vt:lpstr>OECD Test Guidelines for the Testing of Chemicals</vt:lpstr>
      <vt:lpstr>Example OECD TGs</vt:lpstr>
      <vt:lpstr>Drafting of TG</vt:lpstr>
      <vt:lpstr>Validation report</vt:lpstr>
      <vt:lpstr>OECD Guidance &amp; Review Documents</vt:lpstr>
      <vt:lpstr>OECD Guidance &amp; Review Documents</vt:lpstr>
      <vt:lpstr>Test Guideline vs. Guidance Document</vt:lpstr>
      <vt:lpstr>Take Home Messages</vt:lpstr>
      <vt:lpstr>Sources for further information</vt:lpstr>
    </vt:vector>
  </TitlesOfParts>
  <Company>BAuA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Müller, Melanie</dc:creator>
  <cp:lastModifiedBy>Elise Morel</cp:lastModifiedBy>
  <cp:revision>254</cp:revision>
  <dcterms:created xsi:type="dcterms:W3CDTF">2020-03-23T08:04:57Z</dcterms:created>
  <dcterms:modified xsi:type="dcterms:W3CDTF">2023-09-22T16:00:15Z</dcterms:modified>
</cp:coreProperties>
</file>