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31"/>
  </p:notesMasterIdLst>
  <p:handoutMasterIdLst>
    <p:handoutMasterId r:id="rId32"/>
  </p:handoutMasterIdLst>
  <p:sldIdLst>
    <p:sldId id="391" r:id="rId3"/>
    <p:sldId id="407" r:id="rId4"/>
    <p:sldId id="372" r:id="rId5"/>
    <p:sldId id="423" r:id="rId6"/>
    <p:sldId id="397" r:id="rId7"/>
    <p:sldId id="274" r:id="rId8"/>
    <p:sldId id="332" r:id="rId9"/>
    <p:sldId id="425" r:id="rId10"/>
    <p:sldId id="426" r:id="rId11"/>
    <p:sldId id="363" r:id="rId12"/>
    <p:sldId id="412" r:id="rId13"/>
    <p:sldId id="411" r:id="rId14"/>
    <p:sldId id="427" r:id="rId15"/>
    <p:sldId id="403" r:id="rId16"/>
    <p:sldId id="404" r:id="rId17"/>
    <p:sldId id="276" r:id="rId18"/>
    <p:sldId id="333" r:id="rId19"/>
    <p:sldId id="414" r:id="rId20"/>
    <p:sldId id="277" r:id="rId21"/>
    <p:sldId id="301" r:id="rId22"/>
    <p:sldId id="318" r:id="rId23"/>
    <p:sldId id="374" r:id="rId24"/>
    <p:sldId id="393" r:id="rId25"/>
    <p:sldId id="306" r:id="rId26"/>
    <p:sldId id="394" r:id="rId27"/>
    <p:sldId id="395" r:id="rId28"/>
    <p:sldId id="379" r:id="rId29"/>
    <p:sldId id="289"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267F51-0BB8-8E87-4E34-42FA268BE8F3}" name="Dr. Eric A.J. Bleeker, RIVM/NL" initials="EB" userId="Dr. Eric A.J. Bleeker, RIVM/N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ohl, Anna" initials="PA" lastIdx="4" clrIdx="0">
    <p:extLst>
      <p:ext uri="{19B8F6BF-5375-455C-9EA6-DF929625EA0E}">
        <p15:presenceInfo xmlns:p15="http://schemas.microsoft.com/office/powerpoint/2012/main" userId="Pohl, Anna" providerId="None"/>
      </p:ext>
    </p:extLst>
  </p:cmAuthor>
  <p:cmAuthor id="2" name="Caglar, Seden" initials="CS" lastIdx="8" clrIdx="1">
    <p:extLst>
      <p:ext uri="{19B8F6BF-5375-455C-9EA6-DF929625EA0E}">
        <p15:presenceInfo xmlns:p15="http://schemas.microsoft.com/office/powerpoint/2012/main" userId="Caglar, Se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4"/>
    <a:srgbClr val="64D0F2"/>
    <a:srgbClr val="FF0066"/>
    <a:srgbClr val="009A46"/>
    <a:srgbClr val="11A4D3"/>
    <a:srgbClr val="0D86AE"/>
    <a:srgbClr val="92D050"/>
    <a:srgbClr val="0ABFC8"/>
    <a:srgbClr val="B3DB31"/>
    <a:srgbClr val="A6D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0987" autoAdjust="0"/>
  </p:normalViewPr>
  <p:slideViewPr>
    <p:cSldViewPr snapToGrid="0">
      <p:cViewPr varScale="1">
        <p:scale>
          <a:sx n="115" d="100"/>
          <a:sy n="115" d="100"/>
        </p:scale>
        <p:origin x="138" y="96"/>
      </p:cViewPr>
      <p:guideLst/>
    </p:cSldViewPr>
  </p:slideViewPr>
  <p:notesTextViewPr>
    <p:cViewPr>
      <p:scale>
        <a:sx n="1" d="1"/>
        <a:sy n="1" d="1"/>
      </p:scale>
      <p:origin x="0" y="0"/>
    </p:cViewPr>
  </p:notesTextViewPr>
  <p:notesViewPr>
    <p:cSldViewPr snapToGrid="0">
      <p:cViewPr varScale="1">
        <p:scale>
          <a:sx n="84" d="100"/>
          <a:sy n="84" d="100"/>
        </p:scale>
        <p:origin x="312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1B782-3DE0-42C0-A2D0-105F3B7E55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9BF03388-94C8-4E09-8984-D8AA05EA2562}">
      <dgm:prSet phldrT="[Text]" custT="1"/>
      <dgm:spPr/>
      <dgm:t>
        <a:bodyPr/>
        <a:lstStyle/>
        <a:p>
          <a:r>
            <a:rPr lang="en-GB" sz="2000" noProof="0" dirty="0"/>
            <a:t>Know the process – prepare and be aware that processes/phases may go in parallel     </a:t>
          </a:r>
        </a:p>
      </dgm:t>
    </dgm:pt>
    <dgm:pt modelId="{8DDE1214-8A39-4945-8527-934C6C435997}" type="parTrans" cxnId="{56F154C0-716D-421A-9332-18E2FCB6D30C}">
      <dgm:prSet/>
      <dgm:spPr/>
      <dgm:t>
        <a:bodyPr/>
        <a:lstStyle/>
        <a:p>
          <a:endParaRPr lang="de-DE" sz="1200"/>
        </a:p>
      </dgm:t>
    </dgm:pt>
    <dgm:pt modelId="{37BFC6A9-6AB0-4C75-BEE6-B8987BC4AB9E}" type="sibTrans" cxnId="{56F154C0-716D-421A-9332-18E2FCB6D30C}">
      <dgm:prSet/>
      <dgm:spPr/>
      <dgm:t>
        <a:bodyPr/>
        <a:lstStyle/>
        <a:p>
          <a:endParaRPr lang="de-DE" sz="1200"/>
        </a:p>
      </dgm:t>
    </dgm:pt>
    <dgm:pt modelId="{622B3A4B-B316-4214-BDD8-F2415829725E}">
      <dgm:prSet phldrT="[Text]" custT="1"/>
      <dgm:spPr/>
      <dgm:t>
        <a:bodyPr/>
        <a:lstStyle/>
        <a:p>
          <a:r>
            <a:rPr lang="en-GB" sz="2000" noProof="0" dirty="0"/>
            <a:t>Remain a clear scope throughout the process</a:t>
          </a:r>
        </a:p>
      </dgm:t>
    </dgm:pt>
    <dgm:pt modelId="{FF6C5041-EEAB-4363-8D59-02C61BCC1A44}" type="parTrans" cxnId="{30A2A71E-F06A-4220-A75F-82D10ADFCC2A}">
      <dgm:prSet/>
      <dgm:spPr/>
      <dgm:t>
        <a:bodyPr/>
        <a:lstStyle/>
        <a:p>
          <a:endParaRPr lang="de-DE" sz="1200"/>
        </a:p>
      </dgm:t>
    </dgm:pt>
    <dgm:pt modelId="{6784695D-CFD9-4712-AF1A-91EA8704B904}" type="sibTrans" cxnId="{30A2A71E-F06A-4220-A75F-82D10ADFCC2A}">
      <dgm:prSet/>
      <dgm:spPr/>
      <dgm:t>
        <a:bodyPr/>
        <a:lstStyle/>
        <a:p>
          <a:endParaRPr lang="de-DE" sz="1200"/>
        </a:p>
      </dgm:t>
    </dgm:pt>
    <dgm:pt modelId="{B8AA547D-73AF-41BA-80E9-729646223564}">
      <dgm:prSet phldrT="[Text]" custT="1"/>
      <dgm:spPr/>
      <dgm:t>
        <a:bodyPr/>
        <a:lstStyle/>
        <a:p>
          <a:r>
            <a:rPr lang="en-GB" sz="2000" noProof="0" dirty="0"/>
            <a:t>Know the National Coordinator and work closely together </a:t>
          </a:r>
        </a:p>
      </dgm:t>
    </dgm:pt>
    <dgm:pt modelId="{ECBB037B-2151-488A-955E-A46D7B50DF09}" type="parTrans" cxnId="{1DB7BA5A-90D2-4FC5-AD09-7B95EDB892AD}">
      <dgm:prSet/>
      <dgm:spPr/>
      <dgm:t>
        <a:bodyPr/>
        <a:lstStyle/>
        <a:p>
          <a:endParaRPr lang="de-DE" sz="1200"/>
        </a:p>
      </dgm:t>
    </dgm:pt>
    <dgm:pt modelId="{6ACA199C-E4B1-451F-B86A-3A6C9EE693EA}" type="sibTrans" cxnId="{1DB7BA5A-90D2-4FC5-AD09-7B95EDB892AD}">
      <dgm:prSet/>
      <dgm:spPr/>
      <dgm:t>
        <a:bodyPr/>
        <a:lstStyle/>
        <a:p>
          <a:endParaRPr lang="de-DE" sz="1200"/>
        </a:p>
      </dgm:t>
    </dgm:pt>
    <dgm:pt modelId="{ED2A1B22-0191-45CF-92B7-4EC19D7D16E5}">
      <dgm:prSet phldrT="[Text]" custT="1"/>
      <dgm:spPr/>
      <dgm:t>
        <a:bodyPr/>
        <a:lstStyle/>
        <a:p>
          <a:r>
            <a:rPr lang="en-GB" sz="2000" noProof="0" dirty="0"/>
            <a:t>Ensure funding for the OECD process itself (not only for method development)</a:t>
          </a:r>
        </a:p>
      </dgm:t>
    </dgm:pt>
    <dgm:pt modelId="{1ED441ED-F71D-4008-97A7-79AB36E4DA15}" type="parTrans" cxnId="{CDAD8B99-78B5-4C20-B5E9-C538FC848782}">
      <dgm:prSet/>
      <dgm:spPr/>
      <dgm:t>
        <a:bodyPr/>
        <a:lstStyle/>
        <a:p>
          <a:endParaRPr lang="de-DE" sz="1200"/>
        </a:p>
      </dgm:t>
    </dgm:pt>
    <dgm:pt modelId="{6F95051F-B7D6-4292-9478-CE5B6DEF4F29}" type="sibTrans" cxnId="{CDAD8B99-78B5-4C20-B5E9-C538FC848782}">
      <dgm:prSet/>
      <dgm:spPr/>
      <dgm:t>
        <a:bodyPr/>
        <a:lstStyle/>
        <a:p>
          <a:endParaRPr lang="de-DE" sz="1200"/>
        </a:p>
      </dgm:t>
    </dgm:pt>
    <dgm:pt modelId="{6E648C7A-EA3A-4A38-864C-B0264FBFEA99}">
      <dgm:prSet phldrT="[Text]" custT="1"/>
      <dgm:spPr/>
      <dgm:t>
        <a:bodyPr/>
        <a:lstStyle/>
        <a:p>
          <a:r>
            <a:rPr lang="en-GB" sz="2000" noProof="0" dirty="0"/>
            <a:t>Ensure collaboration between stakeholders (different groups and nationalities)</a:t>
          </a:r>
        </a:p>
      </dgm:t>
    </dgm:pt>
    <dgm:pt modelId="{93B9871D-BA16-4A6D-B0FE-D9F63DD88456}" type="parTrans" cxnId="{A060FA92-0242-416D-81E7-EE8019F9A530}">
      <dgm:prSet/>
      <dgm:spPr/>
      <dgm:t>
        <a:bodyPr/>
        <a:lstStyle/>
        <a:p>
          <a:endParaRPr lang="de-DE" sz="1200"/>
        </a:p>
      </dgm:t>
    </dgm:pt>
    <dgm:pt modelId="{E343E5BE-101A-4A11-A3F3-B93853F43156}" type="sibTrans" cxnId="{A060FA92-0242-416D-81E7-EE8019F9A530}">
      <dgm:prSet/>
      <dgm:spPr/>
      <dgm:t>
        <a:bodyPr/>
        <a:lstStyle/>
        <a:p>
          <a:endParaRPr lang="de-DE" sz="1200"/>
        </a:p>
      </dgm:t>
    </dgm:pt>
    <dgm:pt modelId="{FEE7E2B0-08AD-497C-88BC-8CC58AC43037}" type="pres">
      <dgm:prSet presAssocID="{A441B782-3DE0-42C0-A2D0-105F3B7E5542}" presName="Name0" presStyleCnt="0">
        <dgm:presLayoutVars>
          <dgm:chMax val="7"/>
          <dgm:chPref val="7"/>
          <dgm:dir/>
        </dgm:presLayoutVars>
      </dgm:prSet>
      <dgm:spPr/>
    </dgm:pt>
    <dgm:pt modelId="{9E9B32BE-2DEB-4718-9A84-EE4F950B18C3}" type="pres">
      <dgm:prSet presAssocID="{A441B782-3DE0-42C0-A2D0-105F3B7E5542}" presName="Name1" presStyleCnt="0"/>
      <dgm:spPr/>
    </dgm:pt>
    <dgm:pt modelId="{01507118-50B3-48EB-A6EC-0BF5EF6CD08F}" type="pres">
      <dgm:prSet presAssocID="{A441B782-3DE0-42C0-A2D0-105F3B7E5542}" presName="cycle" presStyleCnt="0"/>
      <dgm:spPr/>
    </dgm:pt>
    <dgm:pt modelId="{19777E9F-D267-4D5D-A460-8B5F78A48B4A}" type="pres">
      <dgm:prSet presAssocID="{A441B782-3DE0-42C0-A2D0-105F3B7E5542}" presName="srcNode" presStyleLbl="node1" presStyleIdx="0" presStyleCnt="5"/>
      <dgm:spPr/>
    </dgm:pt>
    <dgm:pt modelId="{B6B320A6-1E6E-4647-8A6C-87F35EFFCECA}" type="pres">
      <dgm:prSet presAssocID="{A441B782-3DE0-42C0-A2D0-105F3B7E5542}" presName="conn" presStyleLbl="parChTrans1D2" presStyleIdx="0" presStyleCnt="1"/>
      <dgm:spPr/>
    </dgm:pt>
    <dgm:pt modelId="{515B9F7F-73B1-49AD-A038-B9E474DE288C}" type="pres">
      <dgm:prSet presAssocID="{A441B782-3DE0-42C0-A2D0-105F3B7E5542}" presName="extraNode" presStyleLbl="node1" presStyleIdx="0" presStyleCnt="5"/>
      <dgm:spPr/>
    </dgm:pt>
    <dgm:pt modelId="{C81C403E-767B-45A1-A16B-BFC5B90F93C9}" type="pres">
      <dgm:prSet presAssocID="{A441B782-3DE0-42C0-A2D0-105F3B7E5542}" presName="dstNode" presStyleLbl="node1" presStyleIdx="0" presStyleCnt="5"/>
      <dgm:spPr/>
    </dgm:pt>
    <dgm:pt modelId="{6F73C0F6-FF97-46F5-9817-BF02C5E4CF57}" type="pres">
      <dgm:prSet presAssocID="{9BF03388-94C8-4E09-8984-D8AA05EA2562}" presName="text_1" presStyleLbl="node1" presStyleIdx="0" presStyleCnt="5">
        <dgm:presLayoutVars>
          <dgm:bulletEnabled val="1"/>
        </dgm:presLayoutVars>
      </dgm:prSet>
      <dgm:spPr/>
    </dgm:pt>
    <dgm:pt modelId="{831161A0-6CBD-4961-B73D-68F20C8D2A14}" type="pres">
      <dgm:prSet presAssocID="{9BF03388-94C8-4E09-8984-D8AA05EA2562}" presName="accent_1" presStyleCnt="0"/>
      <dgm:spPr/>
    </dgm:pt>
    <dgm:pt modelId="{20B041AD-B292-4C08-BFE3-67280BAF66A1}" type="pres">
      <dgm:prSet presAssocID="{9BF03388-94C8-4E09-8984-D8AA05EA2562}" presName="accentRepeatNode" presStyleLbl="solidFgAcc1" presStyleIdx="0" presStyleCnt="5"/>
      <dgm:spPr/>
    </dgm:pt>
    <dgm:pt modelId="{8827608D-DF0B-48C4-BE22-6BE00036BA13}" type="pres">
      <dgm:prSet presAssocID="{622B3A4B-B316-4214-BDD8-F2415829725E}" presName="text_2" presStyleLbl="node1" presStyleIdx="1" presStyleCnt="5">
        <dgm:presLayoutVars>
          <dgm:bulletEnabled val="1"/>
        </dgm:presLayoutVars>
      </dgm:prSet>
      <dgm:spPr/>
    </dgm:pt>
    <dgm:pt modelId="{58346EE2-9749-4850-B9B1-898DE34CA8AF}" type="pres">
      <dgm:prSet presAssocID="{622B3A4B-B316-4214-BDD8-F2415829725E}" presName="accent_2" presStyleCnt="0"/>
      <dgm:spPr/>
    </dgm:pt>
    <dgm:pt modelId="{7E6AA524-C2D6-4C59-ABDD-365B9F520F9D}" type="pres">
      <dgm:prSet presAssocID="{622B3A4B-B316-4214-BDD8-F2415829725E}" presName="accentRepeatNode" presStyleLbl="solidFgAcc1" presStyleIdx="1" presStyleCnt="5"/>
      <dgm:spPr/>
    </dgm:pt>
    <dgm:pt modelId="{4E5B2890-035E-44A1-BB86-D7A1D1087966}" type="pres">
      <dgm:prSet presAssocID="{B8AA547D-73AF-41BA-80E9-729646223564}" presName="text_3" presStyleLbl="node1" presStyleIdx="2" presStyleCnt="5">
        <dgm:presLayoutVars>
          <dgm:bulletEnabled val="1"/>
        </dgm:presLayoutVars>
      </dgm:prSet>
      <dgm:spPr/>
    </dgm:pt>
    <dgm:pt modelId="{FFD1DD68-3512-4605-B00C-DD6B61F05DFF}" type="pres">
      <dgm:prSet presAssocID="{B8AA547D-73AF-41BA-80E9-729646223564}" presName="accent_3" presStyleCnt="0"/>
      <dgm:spPr/>
    </dgm:pt>
    <dgm:pt modelId="{6C1CB074-A8CE-452A-8DA5-0C8FC64C03E4}" type="pres">
      <dgm:prSet presAssocID="{B8AA547D-73AF-41BA-80E9-729646223564}" presName="accentRepeatNode" presStyleLbl="solidFgAcc1" presStyleIdx="2" presStyleCnt="5"/>
      <dgm:spPr/>
    </dgm:pt>
    <dgm:pt modelId="{923169CE-4602-4336-BA67-D5260FBC5E8C}" type="pres">
      <dgm:prSet presAssocID="{6E648C7A-EA3A-4A38-864C-B0264FBFEA99}" presName="text_4" presStyleLbl="node1" presStyleIdx="3" presStyleCnt="5">
        <dgm:presLayoutVars>
          <dgm:bulletEnabled val="1"/>
        </dgm:presLayoutVars>
      </dgm:prSet>
      <dgm:spPr/>
    </dgm:pt>
    <dgm:pt modelId="{86CBA29B-E81A-4A6A-A05B-62E54646BB10}" type="pres">
      <dgm:prSet presAssocID="{6E648C7A-EA3A-4A38-864C-B0264FBFEA99}" presName="accent_4" presStyleCnt="0"/>
      <dgm:spPr/>
    </dgm:pt>
    <dgm:pt modelId="{D5E99C7E-8895-4D86-B930-9CD151A9258B}" type="pres">
      <dgm:prSet presAssocID="{6E648C7A-EA3A-4A38-864C-B0264FBFEA99}" presName="accentRepeatNode" presStyleLbl="solidFgAcc1" presStyleIdx="3" presStyleCnt="5"/>
      <dgm:spPr/>
    </dgm:pt>
    <dgm:pt modelId="{608C3610-F3AE-4657-9C93-4D754EC6B565}" type="pres">
      <dgm:prSet presAssocID="{ED2A1B22-0191-45CF-92B7-4EC19D7D16E5}" presName="text_5" presStyleLbl="node1" presStyleIdx="4" presStyleCnt="5">
        <dgm:presLayoutVars>
          <dgm:bulletEnabled val="1"/>
        </dgm:presLayoutVars>
      </dgm:prSet>
      <dgm:spPr/>
    </dgm:pt>
    <dgm:pt modelId="{3BCE4B74-F76F-4996-9629-AD84EC1D234B}" type="pres">
      <dgm:prSet presAssocID="{ED2A1B22-0191-45CF-92B7-4EC19D7D16E5}" presName="accent_5" presStyleCnt="0"/>
      <dgm:spPr/>
    </dgm:pt>
    <dgm:pt modelId="{CEE32255-9003-45FA-8F93-6D8C85C6B24B}" type="pres">
      <dgm:prSet presAssocID="{ED2A1B22-0191-45CF-92B7-4EC19D7D16E5}" presName="accentRepeatNode" presStyleLbl="solidFgAcc1" presStyleIdx="4" presStyleCnt="5"/>
      <dgm:spPr/>
    </dgm:pt>
  </dgm:ptLst>
  <dgm:cxnLst>
    <dgm:cxn modelId="{30A2A71E-F06A-4220-A75F-82D10ADFCC2A}" srcId="{A441B782-3DE0-42C0-A2D0-105F3B7E5542}" destId="{622B3A4B-B316-4214-BDD8-F2415829725E}" srcOrd="1" destOrd="0" parTransId="{FF6C5041-EEAB-4363-8D59-02C61BCC1A44}" sibTransId="{6784695D-CFD9-4712-AF1A-91EA8704B904}"/>
    <dgm:cxn modelId="{70ACBD21-F4B6-41BE-B0F6-C6F6DE32D18F}" type="presOf" srcId="{37BFC6A9-6AB0-4C75-BEE6-B8987BC4AB9E}" destId="{B6B320A6-1E6E-4647-8A6C-87F35EFFCECA}" srcOrd="0" destOrd="0" presId="urn:microsoft.com/office/officeart/2008/layout/VerticalCurvedList"/>
    <dgm:cxn modelId="{51F35E5F-F637-47A3-9897-54762291A1DA}" type="presOf" srcId="{9BF03388-94C8-4E09-8984-D8AA05EA2562}" destId="{6F73C0F6-FF97-46F5-9817-BF02C5E4CF57}" srcOrd="0" destOrd="0" presId="urn:microsoft.com/office/officeart/2008/layout/VerticalCurvedList"/>
    <dgm:cxn modelId="{DE6B7E57-2285-404B-A86B-AC7696906BE6}" type="presOf" srcId="{B8AA547D-73AF-41BA-80E9-729646223564}" destId="{4E5B2890-035E-44A1-BB86-D7A1D1087966}" srcOrd="0" destOrd="0" presId="urn:microsoft.com/office/officeart/2008/layout/VerticalCurvedList"/>
    <dgm:cxn modelId="{AE13F078-1C66-4DE2-9E78-250D855C15D3}" type="presOf" srcId="{622B3A4B-B316-4214-BDD8-F2415829725E}" destId="{8827608D-DF0B-48C4-BE22-6BE00036BA13}" srcOrd="0" destOrd="0" presId="urn:microsoft.com/office/officeart/2008/layout/VerticalCurvedList"/>
    <dgm:cxn modelId="{1DB7BA5A-90D2-4FC5-AD09-7B95EDB892AD}" srcId="{A441B782-3DE0-42C0-A2D0-105F3B7E5542}" destId="{B8AA547D-73AF-41BA-80E9-729646223564}" srcOrd="2" destOrd="0" parTransId="{ECBB037B-2151-488A-955E-A46D7B50DF09}" sibTransId="{6ACA199C-E4B1-451F-B86A-3A6C9EE693EA}"/>
    <dgm:cxn modelId="{62C1157C-285F-4524-99AA-1FF958BEE2AF}" type="presOf" srcId="{6E648C7A-EA3A-4A38-864C-B0264FBFEA99}" destId="{923169CE-4602-4336-BA67-D5260FBC5E8C}" srcOrd="0" destOrd="0" presId="urn:microsoft.com/office/officeart/2008/layout/VerticalCurvedList"/>
    <dgm:cxn modelId="{A060FA92-0242-416D-81E7-EE8019F9A530}" srcId="{A441B782-3DE0-42C0-A2D0-105F3B7E5542}" destId="{6E648C7A-EA3A-4A38-864C-B0264FBFEA99}" srcOrd="3" destOrd="0" parTransId="{93B9871D-BA16-4A6D-B0FE-D9F63DD88456}" sibTransId="{E343E5BE-101A-4A11-A3F3-B93853F43156}"/>
    <dgm:cxn modelId="{CDAD8B99-78B5-4C20-B5E9-C538FC848782}" srcId="{A441B782-3DE0-42C0-A2D0-105F3B7E5542}" destId="{ED2A1B22-0191-45CF-92B7-4EC19D7D16E5}" srcOrd="4" destOrd="0" parTransId="{1ED441ED-F71D-4008-97A7-79AB36E4DA15}" sibTransId="{6F95051F-B7D6-4292-9478-CE5B6DEF4F29}"/>
    <dgm:cxn modelId="{449BF8B4-FFC9-423E-99AB-8F4BBCEE3627}" type="presOf" srcId="{ED2A1B22-0191-45CF-92B7-4EC19D7D16E5}" destId="{608C3610-F3AE-4657-9C93-4D754EC6B565}" srcOrd="0" destOrd="0" presId="urn:microsoft.com/office/officeart/2008/layout/VerticalCurvedList"/>
    <dgm:cxn modelId="{56F154C0-716D-421A-9332-18E2FCB6D30C}" srcId="{A441B782-3DE0-42C0-A2D0-105F3B7E5542}" destId="{9BF03388-94C8-4E09-8984-D8AA05EA2562}" srcOrd="0" destOrd="0" parTransId="{8DDE1214-8A39-4945-8527-934C6C435997}" sibTransId="{37BFC6A9-6AB0-4C75-BEE6-B8987BC4AB9E}"/>
    <dgm:cxn modelId="{0A2C36FB-3247-4E94-8A1B-417CC7ABF003}" type="presOf" srcId="{A441B782-3DE0-42C0-A2D0-105F3B7E5542}" destId="{FEE7E2B0-08AD-497C-88BC-8CC58AC43037}" srcOrd="0" destOrd="0" presId="urn:microsoft.com/office/officeart/2008/layout/VerticalCurvedList"/>
    <dgm:cxn modelId="{CA56C08E-AB6F-4820-9CAD-C5CFBA51CB25}" type="presParOf" srcId="{FEE7E2B0-08AD-497C-88BC-8CC58AC43037}" destId="{9E9B32BE-2DEB-4718-9A84-EE4F950B18C3}" srcOrd="0" destOrd="0" presId="urn:microsoft.com/office/officeart/2008/layout/VerticalCurvedList"/>
    <dgm:cxn modelId="{B945E955-8BB6-40DC-918F-1559284DF8C7}" type="presParOf" srcId="{9E9B32BE-2DEB-4718-9A84-EE4F950B18C3}" destId="{01507118-50B3-48EB-A6EC-0BF5EF6CD08F}" srcOrd="0" destOrd="0" presId="urn:microsoft.com/office/officeart/2008/layout/VerticalCurvedList"/>
    <dgm:cxn modelId="{B9715BFC-CC9E-4ED3-9E6F-E240E22C4FB7}" type="presParOf" srcId="{01507118-50B3-48EB-A6EC-0BF5EF6CD08F}" destId="{19777E9F-D267-4D5D-A460-8B5F78A48B4A}" srcOrd="0" destOrd="0" presId="urn:microsoft.com/office/officeart/2008/layout/VerticalCurvedList"/>
    <dgm:cxn modelId="{2ACB3D16-5724-4DBD-B408-FE4352BE5DFD}" type="presParOf" srcId="{01507118-50B3-48EB-A6EC-0BF5EF6CD08F}" destId="{B6B320A6-1E6E-4647-8A6C-87F35EFFCECA}" srcOrd="1" destOrd="0" presId="urn:microsoft.com/office/officeart/2008/layout/VerticalCurvedList"/>
    <dgm:cxn modelId="{94408301-2493-4CCC-ADF6-08ABF44B71BA}" type="presParOf" srcId="{01507118-50B3-48EB-A6EC-0BF5EF6CD08F}" destId="{515B9F7F-73B1-49AD-A038-B9E474DE288C}" srcOrd="2" destOrd="0" presId="urn:microsoft.com/office/officeart/2008/layout/VerticalCurvedList"/>
    <dgm:cxn modelId="{DD3CD05F-CF34-4B1C-BBA3-53D1D4066C71}" type="presParOf" srcId="{01507118-50B3-48EB-A6EC-0BF5EF6CD08F}" destId="{C81C403E-767B-45A1-A16B-BFC5B90F93C9}" srcOrd="3" destOrd="0" presId="urn:microsoft.com/office/officeart/2008/layout/VerticalCurvedList"/>
    <dgm:cxn modelId="{F930E45A-4633-47DA-B068-E9A0ED6007E9}" type="presParOf" srcId="{9E9B32BE-2DEB-4718-9A84-EE4F950B18C3}" destId="{6F73C0F6-FF97-46F5-9817-BF02C5E4CF57}" srcOrd="1" destOrd="0" presId="urn:microsoft.com/office/officeart/2008/layout/VerticalCurvedList"/>
    <dgm:cxn modelId="{3ED144E9-59E8-4594-9C42-320FE3128131}" type="presParOf" srcId="{9E9B32BE-2DEB-4718-9A84-EE4F950B18C3}" destId="{831161A0-6CBD-4961-B73D-68F20C8D2A14}" srcOrd="2" destOrd="0" presId="urn:microsoft.com/office/officeart/2008/layout/VerticalCurvedList"/>
    <dgm:cxn modelId="{B963D6FD-C408-4E8C-8307-7D804BE43192}" type="presParOf" srcId="{831161A0-6CBD-4961-B73D-68F20C8D2A14}" destId="{20B041AD-B292-4C08-BFE3-67280BAF66A1}" srcOrd="0" destOrd="0" presId="urn:microsoft.com/office/officeart/2008/layout/VerticalCurvedList"/>
    <dgm:cxn modelId="{45AC5001-987C-44E0-A1B7-7540B598A010}" type="presParOf" srcId="{9E9B32BE-2DEB-4718-9A84-EE4F950B18C3}" destId="{8827608D-DF0B-48C4-BE22-6BE00036BA13}" srcOrd="3" destOrd="0" presId="urn:microsoft.com/office/officeart/2008/layout/VerticalCurvedList"/>
    <dgm:cxn modelId="{A19165ED-5C27-4454-9BAF-54A53F23A01E}" type="presParOf" srcId="{9E9B32BE-2DEB-4718-9A84-EE4F950B18C3}" destId="{58346EE2-9749-4850-B9B1-898DE34CA8AF}" srcOrd="4" destOrd="0" presId="urn:microsoft.com/office/officeart/2008/layout/VerticalCurvedList"/>
    <dgm:cxn modelId="{4DCB05EB-64B5-48CC-B79D-C25C78EDBD29}" type="presParOf" srcId="{58346EE2-9749-4850-B9B1-898DE34CA8AF}" destId="{7E6AA524-C2D6-4C59-ABDD-365B9F520F9D}" srcOrd="0" destOrd="0" presId="urn:microsoft.com/office/officeart/2008/layout/VerticalCurvedList"/>
    <dgm:cxn modelId="{1B8DA1D4-BDA8-4F81-B0DC-351941141F76}" type="presParOf" srcId="{9E9B32BE-2DEB-4718-9A84-EE4F950B18C3}" destId="{4E5B2890-035E-44A1-BB86-D7A1D1087966}" srcOrd="5" destOrd="0" presId="urn:microsoft.com/office/officeart/2008/layout/VerticalCurvedList"/>
    <dgm:cxn modelId="{874083FF-B088-407C-AE75-D3EC097D7174}" type="presParOf" srcId="{9E9B32BE-2DEB-4718-9A84-EE4F950B18C3}" destId="{FFD1DD68-3512-4605-B00C-DD6B61F05DFF}" srcOrd="6" destOrd="0" presId="urn:microsoft.com/office/officeart/2008/layout/VerticalCurvedList"/>
    <dgm:cxn modelId="{15E2A205-8D95-4935-93F2-A7DB8334D525}" type="presParOf" srcId="{FFD1DD68-3512-4605-B00C-DD6B61F05DFF}" destId="{6C1CB074-A8CE-452A-8DA5-0C8FC64C03E4}" srcOrd="0" destOrd="0" presId="urn:microsoft.com/office/officeart/2008/layout/VerticalCurvedList"/>
    <dgm:cxn modelId="{F45A6D65-885C-42F8-B196-E5633D3C3AB5}" type="presParOf" srcId="{9E9B32BE-2DEB-4718-9A84-EE4F950B18C3}" destId="{923169CE-4602-4336-BA67-D5260FBC5E8C}" srcOrd="7" destOrd="0" presId="urn:microsoft.com/office/officeart/2008/layout/VerticalCurvedList"/>
    <dgm:cxn modelId="{2B52C501-714E-4FBF-BDE6-FCCCEB99E778}" type="presParOf" srcId="{9E9B32BE-2DEB-4718-9A84-EE4F950B18C3}" destId="{86CBA29B-E81A-4A6A-A05B-62E54646BB10}" srcOrd="8" destOrd="0" presId="urn:microsoft.com/office/officeart/2008/layout/VerticalCurvedList"/>
    <dgm:cxn modelId="{6EFC7228-EC10-40D1-B237-7961613AC9BA}" type="presParOf" srcId="{86CBA29B-E81A-4A6A-A05B-62E54646BB10}" destId="{D5E99C7E-8895-4D86-B930-9CD151A9258B}" srcOrd="0" destOrd="0" presId="urn:microsoft.com/office/officeart/2008/layout/VerticalCurvedList"/>
    <dgm:cxn modelId="{5A0B8722-47B8-4536-A3D1-A9A82855BCCF}" type="presParOf" srcId="{9E9B32BE-2DEB-4718-9A84-EE4F950B18C3}" destId="{608C3610-F3AE-4657-9C93-4D754EC6B565}" srcOrd="9" destOrd="0" presId="urn:microsoft.com/office/officeart/2008/layout/VerticalCurvedList"/>
    <dgm:cxn modelId="{8F6DDBF0-FE62-48DE-BB08-7AD6F4322072}" type="presParOf" srcId="{9E9B32BE-2DEB-4718-9A84-EE4F950B18C3}" destId="{3BCE4B74-F76F-4996-9629-AD84EC1D234B}" srcOrd="10" destOrd="0" presId="urn:microsoft.com/office/officeart/2008/layout/VerticalCurvedList"/>
    <dgm:cxn modelId="{3C52D9E6-FB59-4F3F-91E8-2F84567C9ED7}" type="presParOf" srcId="{3BCE4B74-F76F-4996-9629-AD84EC1D234B}" destId="{CEE32255-9003-45FA-8F93-6D8C85C6B24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320A6-1E6E-4647-8A6C-87F35EFFCECA}">
      <dsp:nvSpPr>
        <dsp:cNvPr id="0" name=""/>
        <dsp:cNvSpPr/>
      </dsp:nvSpPr>
      <dsp:spPr>
        <a:xfrm>
          <a:off x="-5599868" y="-857275"/>
          <a:ext cx="6667316" cy="6667316"/>
        </a:xfrm>
        <a:prstGeom prst="blockArc">
          <a:avLst>
            <a:gd name="adj1" fmla="val 18900000"/>
            <a:gd name="adj2" fmla="val 2700000"/>
            <a:gd name="adj3" fmla="val 32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3C0F6-FF97-46F5-9817-BF02C5E4CF57}">
      <dsp:nvSpPr>
        <dsp:cNvPr id="0" name=""/>
        <dsp:cNvSpPr/>
      </dsp:nvSpPr>
      <dsp:spPr>
        <a:xfrm>
          <a:off x="466665" y="309448"/>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Know the process – prepare and be aware that processes/phases may go in parallel     </a:t>
          </a:r>
        </a:p>
      </dsp:txBody>
      <dsp:txXfrm>
        <a:off x="466665" y="309448"/>
        <a:ext cx="9384624" cy="619293"/>
      </dsp:txXfrm>
    </dsp:sp>
    <dsp:sp modelId="{20B041AD-B292-4C08-BFE3-67280BAF66A1}">
      <dsp:nvSpPr>
        <dsp:cNvPr id="0" name=""/>
        <dsp:cNvSpPr/>
      </dsp:nvSpPr>
      <dsp:spPr>
        <a:xfrm>
          <a:off x="79606" y="23203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7608D-DF0B-48C4-BE22-6BE00036BA13}">
      <dsp:nvSpPr>
        <dsp:cNvPr id="0" name=""/>
        <dsp:cNvSpPr/>
      </dsp:nvSpPr>
      <dsp:spPr>
        <a:xfrm>
          <a:off x="910433" y="1238092"/>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Remain a clear scope throughout the process</a:t>
          </a:r>
        </a:p>
      </dsp:txBody>
      <dsp:txXfrm>
        <a:off x="910433" y="1238092"/>
        <a:ext cx="8940857" cy="619293"/>
      </dsp:txXfrm>
    </dsp:sp>
    <dsp:sp modelId="{7E6AA524-C2D6-4C59-ABDD-365B9F520F9D}">
      <dsp:nvSpPr>
        <dsp:cNvPr id="0" name=""/>
        <dsp:cNvSpPr/>
      </dsp:nvSpPr>
      <dsp:spPr>
        <a:xfrm>
          <a:off x="523374" y="116068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B2890-035E-44A1-BB86-D7A1D1087966}">
      <dsp:nvSpPr>
        <dsp:cNvPr id="0" name=""/>
        <dsp:cNvSpPr/>
      </dsp:nvSpPr>
      <dsp:spPr>
        <a:xfrm>
          <a:off x="1046634" y="2166735"/>
          <a:ext cx="8804656"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Know the National Coordinator and work closely together </a:t>
          </a:r>
        </a:p>
      </dsp:txBody>
      <dsp:txXfrm>
        <a:off x="1046634" y="2166735"/>
        <a:ext cx="8804656" cy="619293"/>
      </dsp:txXfrm>
    </dsp:sp>
    <dsp:sp modelId="{6C1CB074-A8CE-452A-8DA5-0C8FC64C03E4}">
      <dsp:nvSpPr>
        <dsp:cNvPr id="0" name=""/>
        <dsp:cNvSpPr/>
      </dsp:nvSpPr>
      <dsp:spPr>
        <a:xfrm>
          <a:off x="659575" y="2089323"/>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3169CE-4602-4336-BA67-D5260FBC5E8C}">
      <dsp:nvSpPr>
        <dsp:cNvPr id="0" name=""/>
        <dsp:cNvSpPr/>
      </dsp:nvSpPr>
      <dsp:spPr>
        <a:xfrm>
          <a:off x="910433" y="3095379"/>
          <a:ext cx="8940857"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Ensure collaboration between stakeholders (different groups and nationalities)</a:t>
          </a:r>
        </a:p>
      </dsp:txBody>
      <dsp:txXfrm>
        <a:off x="910433" y="3095379"/>
        <a:ext cx="8940857" cy="619293"/>
      </dsp:txXfrm>
    </dsp:sp>
    <dsp:sp modelId="{D5E99C7E-8895-4D86-B930-9CD151A9258B}">
      <dsp:nvSpPr>
        <dsp:cNvPr id="0" name=""/>
        <dsp:cNvSpPr/>
      </dsp:nvSpPr>
      <dsp:spPr>
        <a:xfrm>
          <a:off x="523374" y="3017967"/>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C3610-F3AE-4657-9C93-4D754EC6B565}">
      <dsp:nvSpPr>
        <dsp:cNvPr id="0" name=""/>
        <dsp:cNvSpPr/>
      </dsp:nvSpPr>
      <dsp:spPr>
        <a:xfrm>
          <a:off x="466665" y="4024022"/>
          <a:ext cx="9384624" cy="6192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56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noProof="0" dirty="0"/>
            <a:t>Ensure funding for the OECD process itself (not only for method development)</a:t>
          </a:r>
        </a:p>
      </dsp:txBody>
      <dsp:txXfrm>
        <a:off x="466665" y="4024022"/>
        <a:ext cx="9384624" cy="619293"/>
      </dsp:txXfrm>
    </dsp:sp>
    <dsp:sp modelId="{CEE32255-9003-45FA-8F93-6D8C85C6B24B}">
      <dsp:nvSpPr>
        <dsp:cNvPr id="0" name=""/>
        <dsp:cNvSpPr/>
      </dsp:nvSpPr>
      <dsp:spPr>
        <a:xfrm>
          <a:off x="79606" y="3946610"/>
          <a:ext cx="774117" cy="7741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E384A9-F9E5-4DD0-964B-79CA39678659}" type="datetimeFigureOut">
              <a:rPr lang="en-GB" smtClean="0"/>
              <a:t>27/03/2024</a:t>
            </a:fld>
            <a:endParaRPr lang="en-GB"/>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3B08FF-F301-46C6-821F-B492A0A4170B}" type="slidenum">
              <a:rPr lang="en-GB" smtClean="0"/>
              <a:t>‹Nr.›</a:t>
            </a:fld>
            <a:endParaRPr lang="en-GB"/>
          </a:p>
        </p:txBody>
      </p:sp>
    </p:spTree>
    <p:extLst>
      <p:ext uri="{BB962C8B-B14F-4D97-AF65-F5344CB8AC3E}">
        <p14:creationId xmlns:p14="http://schemas.microsoft.com/office/powerpoint/2010/main" val="212322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E622E-F361-4426-B9CF-C3A03DAE11FF}" type="datetimeFigureOut">
              <a:rPr lang="en-GB" smtClean="0"/>
              <a:t>27/03/2024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F632C-5961-4B4E-B68F-22B0F25E2835}" type="slidenum">
              <a:rPr lang="en-GB" smtClean="0"/>
              <a:t>‹Nr.›</a:t>
            </a:fld>
            <a:endParaRPr lang="en-GB"/>
          </a:p>
        </p:txBody>
      </p:sp>
    </p:spTree>
    <p:extLst>
      <p:ext uri="{BB962C8B-B14F-4D97-AF65-F5344CB8AC3E}">
        <p14:creationId xmlns:p14="http://schemas.microsoft.com/office/powerpoint/2010/main" val="731506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6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successful TG project, it is furthermore important to identify (a national coordinator of) a country that is willing to lead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each of the important aspects research institutions should contact different relevant stakeholders.</a:t>
            </a:r>
          </a:p>
          <a:p>
            <a:r>
              <a:rPr lang="en-US" dirty="0"/>
              <a:t>Reaching out to a National Coordinator of an interested lead country can facilitate finding/approaching relevant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12</a:t>
            </a:fld>
            <a:endParaRPr lang="en-GB"/>
          </a:p>
        </p:txBody>
      </p:sp>
    </p:spTree>
    <p:extLst>
      <p:ext uri="{BB962C8B-B14F-4D97-AF65-F5344CB8AC3E}">
        <p14:creationId xmlns:p14="http://schemas.microsoft.com/office/powerpoint/2010/main" val="5134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whole process aims to identify relevant Standard Operating Procedures (SOPs) and analysis of data gaps and requirements.</a:t>
            </a:r>
          </a:p>
          <a:p>
            <a:endParaRPr lang="en-US" dirty="0"/>
          </a:p>
          <a:p>
            <a:r>
              <a:rPr lang="en-US" dirty="0"/>
              <a:t>A good documentation of these processes facilitates the next steps in Test Guideline developments, e.g. it can prevent (unnecessary) reiteration of earlier discussions.</a:t>
            </a:r>
          </a:p>
          <a:p>
            <a:endParaRPr lang="en-US" dirty="0"/>
          </a:p>
          <a:p>
            <a:r>
              <a:rPr lang="en-US" dirty="0"/>
              <a:t>Discussion with OECD may extent towards other groups/committees in the chemical and biochemical safety area of OECD, not necessarily be limited to the WNT that oversees the Test Guideline </a:t>
            </a:r>
            <a:r>
              <a:rPr lang="en-US" dirty="0" err="1"/>
              <a:t>Programme</a:t>
            </a:r>
            <a:r>
              <a:rPr lang="en-US" dirty="0"/>
              <a:t>.</a:t>
            </a:r>
          </a:p>
          <a:p>
            <a:r>
              <a:rPr lang="en-US" dirty="0"/>
              <a:t>This may result in a preliminary proposal that can help gauge potential interest and availability of resources in other member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13</a:t>
            </a:fld>
            <a:endParaRPr lang="en-GB"/>
          </a:p>
        </p:txBody>
      </p:sp>
    </p:spTree>
    <p:extLst>
      <p:ext uri="{BB962C8B-B14F-4D97-AF65-F5344CB8AC3E}">
        <p14:creationId xmlns:p14="http://schemas.microsoft.com/office/powerpoint/2010/main" val="92774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Bringing necessary expertise together early on can facilitate a smooth progress to the process of developing a Test Guideline.</a:t>
            </a:r>
          </a:p>
          <a:p>
            <a:endParaRPr lang="en-GB" dirty="0"/>
          </a:p>
          <a:p>
            <a:r>
              <a:rPr lang="en-GB" dirty="0"/>
              <a:t>Once a project towards Tet Guideline development becomes clearer, it will be useful to start thinking about forming an expert group (and reach out to the National Coordinator and the Secretariat to help doing that).</a:t>
            </a:r>
          </a:p>
          <a:p>
            <a:endParaRPr lang="en-GB" dirty="0"/>
          </a:p>
          <a:p>
            <a:r>
              <a:rPr lang="en-GB" dirty="0"/>
              <a:t>Such a project group can help with focus and needs of the project.</a:t>
            </a:r>
          </a:p>
        </p:txBody>
      </p:sp>
      <p:sp>
        <p:nvSpPr>
          <p:cNvPr id="4" name="Slide Number Placeholder 3"/>
          <p:cNvSpPr>
            <a:spLocks noGrp="1"/>
          </p:cNvSpPr>
          <p:nvPr>
            <p:ph type="sldNum" sz="quarter" idx="5"/>
          </p:nvPr>
        </p:nvSpPr>
        <p:spPr/>
        <p:txBody>
          <a:bodyPr/>
          <a:lstStyle/>
          <a:p>
            <a:fld id="{C35F632C-5961-4B4E-B68F-22B0F25E2835}" type="slidenum">
              <a:rPr lang="en-GB" smtClean="0"/>
              <a:t>14</a:t>
            </a:fld>
            <a:endParaRPr lang="en-GB"/>
          </a:p>
        </p:txBody>
      </p:sp>
    </p:spTree>
    <p:extLst>
      <p:ext uri="{BB962C8B-B14F-4D97-AF65-F5344CB8AC3E}">
        <p14:creationId xmlns:p14="http://schemas.microsoft.com/office/powerpoint/2010/main" val="305171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OECD a network of experts already exist. This can form a basis for an Ad Hoc expert group for the development of a specific Test Guideline.</a:t>
            </a:r>
          </a:p>
          <a:p>
            <a:endParaRPr lang="en-GB" dirty="0"/>
          </a:p>
          <a:p>
            <a:r>
              <a:rPr lang="en-GB" dirty="0"/>
              <a:t>When beneficial</a:t>
            </a:r>
            <a:r>
              <a:rPr lang="en-GB" b="1" dirty="0"/>
              <a:t>,</a:t>
            </a:r>
            <a:r>
              <a:rPr lang="en-GB" dirty="0"/>
              <a:t> Joint Expert Groups can be formed with OECD working groups outside of the WNT</a:t>
            </a:r>
          </a:p>
          <a:p>
            <a:r>
              <a:rPr lang="en-GB" dirty="0"/>
              <a:t>For nanomaterials several of these has been formed.</a:t>
            </a:r>
          </a:p>
        </p:txBody>
      </p:sp>
      <p:sp>
        <p:nvSpPr>
          <p:cNvPr id="4" name="Slide Number Placeholder 3"/>
          <p:cNvSpPr>
            <a:spLocks noGrp="1"/>
          </p:cNvSpPr>
          <p:nvPr>
            <p:ph type="sldNum" sz="quarter" idx="5"/>
          </p:nvPr>
        </p:nvSpPr>
        <p:spPr/>
        <p:txBody>
          <a:bodyPr/>
          <a:lstStyle/>
          <a:p>
            <a:fld id="{C35F632C-5961-4B4E-B68F-22B0F25E2835}" type="slidenum">
              <a:rPr lang="en-GB" smtClean="0"/>
              <a:t>15</a:t>
            </a:fld>
            <a:endParaRPr lang="en-GB"/>
          </a:p>
        </p:txBody>
      </p:sp>
    </p:spTree>
    <p:extLst>
      <p:ext uri="{BB962C8B-B14F-4D97-AF65-F5344CB8AC3E}">
        <p14:creationId xmlns:p14="http://schemas.microsoft.com/office/powerpoint/2010/main" val="112523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Phase 1 is the phase where the project is officially started at OECD (although expert group formation, etc. lead to a gray area between Phases 0 and 1</a:t>
            </a:r>
            <a:r>
              <a:rPr lang="en-US" b="1" dirty="0"/>
              <a: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proposals to the OECD are brought forward by a lead member country supported by research institutions and/or (European) research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Ensure that you chose the latest version of SPSF template and have good responses on the requested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further on in the process, already in this phase the challenge is to be precise and provide a common understanding, while ensuring that tools to be developed can enable the decision making in each of the individual jurisdictions</a:t>
            </a:r>
            <a:r>
              <a:rPr lang="en-US" b="0" dirty="0"/>
              <a:t>. A clear scope is key to ensure the project remains manageable.</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16</a:t>
            </a:fld>
            <a:endParaRPr lang="en-GB"/>
          </a:p>
        </p:txBody>
      </p:sp>
    </p:spTree>
    <p:extLst>
      <p:ext uri="{BB962C8B-B14F-4D97-AF65-F5344CB8AC3E}">
        <p14:creationId xmlns:p14="http://schemas.microsoft.com/office/powerpoint/2010/main" val="196026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development of TGs for nanomaterials the submission of a project proposal to WPMN prior to the submission of an SPSF to WNT is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this phase the project can be further detailed and structured. The methodologies and scope need to be defined and the schedule for the project developed. Furthermore, an expert group should be formed and regularly consulted. The network of OECD WPMN may help facilitate this process.</a:t>
            </a:r>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17</a:t>
            </a:fld>
            <a:endParaRPr lang="en-GB"/>
          </a:p>
        </p:txBody>
      </p:sp>
    </p:spTree>
    <p:extLst>
      <p:ext uri="{BB962C8B-B14F-4D97-AF65-F5344CB8AC3E}">
        <p14:creationId xmlns:p14="http://schemas.microsoft.com/office/powerpoint/2010/main" val="156749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an SPSF is submitted, comments on it may be received.</a:t>
            </a:r>
          </a:p>
          <a:p>
            <a:r>
              <a:rPr lang="en-GB" dirty="0"/>
              <a:t>Properly addressing the comments facilitates a smooth discussion in WNT towards approval.</a:t>
            </a:r>
          </a:p>
        </p:txBody>
      </p:sp>
      <p:sp>
        <p:nvSpPr>
          <p:cNvPr id="4" name="Slide Number Placeholder 3"/>
          <p:cNvSpPr>
            <a:spLocks noGrp="1"/>
          </p:cNvSpPr>
          <p:nvPr>
            <p:ph type="sldNum" sz="quarter" idx="5"/>
          </p:nvPr>
        </p:nvSpPr>
        <p:spPr/>
        <p:txBody>
          <a:bodyPr/>
          <a:lstStyle/>
          <a:p>
            <a:fld id="{C35F632C-5961-4B4E-B68F-22B0F25E2835}" type="slidenum">
              <a:rPr lang="en-GB" smtClean="0"/>
              <a:t>18</a:t>
            </a:fld>
            <a:endParaRPr lang="en-GB"/>
          </a:p>
        </p:txBody>
      </p:sp>
    </p:spTree>
    <p:extLst>
      <p:ext uri="{BB962C8B-B14F-4D97-AF65-F5344CB8AC3E}">
        <p14:creationId xmlns:p14="http://schemas.microsoft.com/office/powerpoint/2010/main" val="1475149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focus will be on Test Guideline development, but for most other documents in the Chemicals Programme the process is very similar although not always as detailed.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an example, a </a:t>
            </a:r>
            <a:r>
              <a:rPr lang="en-US" b="1" dirty="0"/>
              <a:t>Detailed Review Paper</a:t>
            </a:r>
            <a:r>
              <a:rPr lang="en-US" dirty="0"/>
              <a:t> can be developed when a specific area of hazard identification needs to be reviewed, prior to the development of a Test Guideline. A DRP is not needed if there is already an agreement on the test method to be developed for the intended purpose. A DRP is based on literature research only, hence many of the points mentioned here are not relevant.</a:t>
            </a:r>
            <a:endParaRPr lang="en-GB" dirty="0"/>
          </a:p>
          <a:p>
            <a:endParaRPr lang="en-GB" dirty="0"/>
          </a:p>
        </p:txBody>
      </p:sp>
      <p:sp>
        <p:nvSpPr>
          <p:cNvPr id="4" name="Slide Number Placeholder 3"/>
          <p:cNvSpPr>
            <a:spLocks noGrp="1"/>
          </p:cNvSpPr>
          <p:nvPr>
            <p:ph type="sldNum" sz="quarter" idx="5"/>
          </p:nvPr>
        </p:nvSpPr>
        <p:spPr/>
        <p:txBody>
          <a:bodyPr/>
          <a:lstStyle/>
          <a:p>
            <a:fld id="{C35F632C-5961-4B4E-B68F-22B0F25E2835}" type="slidenum">
              <a:rPr lang="en-GB" smtClean="0"/>
              <a:t>19</a:t>
            </a:fld>
            <a:endParaRPr lang="en-GB"/>
          </a:p>
        </p:txBody>
      </p:sp>
    </p:spTree>
    <p:extLst>
      <p:ext uri="{BB962C8B-B14F-4D97-AF65-F5344CB8AC3E}">
        <p14:creationId xmlns:p14="http://schemas.microsoft.com/office/powerpoint/2010/main" val="88841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important purposes of validation are mentioned here, but others may exist.</a:t>
            </a:r>
          </a:p>
          <a:p>
            <a:r>
              <a:rPr lang="en-GB" dirty="0"/>
              <a:t>The intended applicability domain of a TG may influence the choice a bit, but in general a TG should be applicable to different types of materials, and should show its robustness and repeatability (both in one laboratory over time, as well between different laboratories)</a:t>
            </a:r>
          </a:p>
          <a:p>
            <a:endParaRPr lang="en-GB" dirty="0"/>
          </a:p>
          <a:p>
            <a:r>
              <a:rPr lang="en-GB" dirty="0"/>
              <a:t>In general, only Test Guidelines need extensive validation, although for some Guidance Documents (limited) validation may be needed as well, to support the guidance given.</a:t>
            </a:r>
          </a:p>
        </p:txBody>
      </p:sp>
      <p:sp>
        <p:nvSpPr>
          <p:cNvPr id="4" name="Slide Number Placeholder 3"/>
          <p:cNvSpPr>
            <a:spLocks noGrp="1"/>
          </p:cNvSpPr>
          <p:nvPr>
            <p:ph type="sldNum" sz="quarter" idx="5"/>
          </p:nvPr>
        </p:nvSpPr>
        <p:spPr/>
        <p:txBody>
          <a:bodyPr/>
          <a:lstStyle/>
          <a:p>
            <a:fld id="{C35F632C-5961-4B4E-B68F-22B0F25E2835}" type="slidenum">
              <a:rPr lang="en-GB" smtClean="0"/>
              <a:t>20</a:t>
            </a:fld>
            <a:endParaRPr lang="en-GB"/>
          </a:p>
        </p:txBody>
      </p:sp>
    </p:spTree>
    <p:extLst>
      <p:ext uri="{BB962C8B-B14F-4D97-AF65-F5344CB8AC3E}">
        <p14:creationId xmlns:p14="http://schemas.microsoft.com/office/powerpoint/2010/main" val="302159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This shows the need / value of a validation process and shows different types. </a:t>
            </a:r>
          </a:p>
          <a:p>
            <a:endParaRPr lang="en-GB" noProof="0" dirty="0"/>
          </a:p>
          <a:p>
            <a:r>
              <a:rPr lang="en-GB" noProof="0" dirty="0"/>
              <a:t>While RR1-RR3 show that increasing control of protocol and materials used in  9 laboratories, decreases variabilities in the results of several solutions with only one type/size of nanoparticle.</a:t>
            </a:r>
          </a:p>
          <a:p>
            <a:r>
              <a:rPr lang="en-GB" noProof="0" dirty="0"/>
              <a:t>For RR4 a bimodal solution (2 different sized nanoparticles) was used, also showing high quality and uniformity between the labs.</a:t>
            </a:r>
          </a:p>
        </p:txBody>
      </p:sp>
      <p:sp>
        <p:nvSpPr>
          <p:cNvPr id="4" name="Slide Number Placeholder 3"/>
          <p:cNvSpPr>
            <a:spLocks noGrp="1"/>
          </p:cNvSpPr>
          <p:nvPr>
            <p:ph type="sldNum" sz="quarter" idx="5"/>
          </p:nvPr>
        </p:nvSpPr>
        <p:spPr/>
        <p:txBody>
          <a:bodyPr/>
          <a:lstStyle/>
          <a:p>
            <a:fld id="{C35F632C-5961-4B4E-B68F-22B0F25E2835}" type="slidenum">
              <a:rPr lang="en-GB" smtClean="0"/>
              <a:t>21</a:t>
            </a:fld>
            <a:endParaRPr lang="en-GB"/>
          </a:p>
        </p:txBody>
      </p:sp>
    </p:spTree>
    <p:extLst>
      <p:ext uri="{BB962C8B-B14F-4D97-AF65-F5344CB8AC3E}">
        <p14:creationId xmlns:p14="http://schemas.microsoft.com/office/powerpoint/2010/main" val="181843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noProof="0" dirty="0">
                <a:solidFill>
                  <a:srgbClr val="0780A5"/>
                </a:solidFill>
                <a:effectLst/>
                <a:latin typeface="Montserrat" panose="00000500000000000000" pitchFamily="2" charset="0"/>
              </a:rPr>
              <a:t>The NanoHarmony project was funded through Europe’s Horizon 2020 research and innovation programme. Its mission has been to support the development of Test Guidelines and Guidance Documents for eight endpoints where nanomaterial-adapted test methods have been identified as a regulatory priority.  </a:t>
            </a:r>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These include endpoints on physicochemical properties (dissolution in water and biological media, surface chemistry, dustiness, and determination of nanomaterial concentrations in biological samples), on environmental endpoints (determining apparent bioaccumulation in fish, a scoping review on a tiered approach for bioaccumulation testing, recommendations for acute tests with nanomaterials in algae, daphnids and fish), and on human health endpoints (toxicokinetics, in vitro approach for intestinal fate). </a:t>
            </a:r>
            <a:r>
              <a:rPr lang="en-GB" b="0" i="0" noProof="0" dirty="0">
                <a:solidFill>
                  <a:srgbClr val="0780A5"/>
                </a:solidFill>
                <a:effectLst/>
                <a:latin typeface="Montserrat" panose="00000500000000000000" pitchFamily="2" charset="0"/>
              </a:rPr>
              <a:t>NanoHarmony coordinates the collection and use of available data and information to support the finalisation of these test method developments.</a:t>
            </a:r>
          </a:p>
          <a:p>
            <a:r>
              <a:rPr lang="en-GB" sz="1200" noProof="0" dirty="0">
                <a:effectLst/>
                <a:latin typeface="Arial" panose="020B0604020202020204" pitchFamily="34" charset="0"/>
                <a:ea typeface="Times New Roman" panose="02020603050405020304" pitchFamily="18" charset="0"/>
                <a:cs typeface="Times New Roman" panose="02020603050405020304" pitchFamily="18" charset="0"/>
              </a:rPr>
              <a:t>Furthermore, NanoHarmony has analysed processes in test method development to identify obstacles and options with the aim of further streamlining the TG development processes and to improve the engagement of key stakeholders therein. This has resulted in a White Paper with recommendations, and an online Process Mentor and Training Material to support stakeholders in the development of test guidelines.</a:t>
            </a:r>
          </a:p>
          <a:p>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noProof="0" dirty="0">
                <a:effectLst/>
                <a:latin typeface="Arial" panose="020B0604020202020204" pitchFamily="34" charset="0"/>
                <a:cs typeface="Times New Roman" panose="02020603050405020304" pitchFamily="18" charset="0"/>
              </a:rPr>
              <a:t>This training material has been developed to increase awareness among the different stakeholders on OECD, the OECD test guidelines programme and the process of developing test guidelines.</a:t>
            </a: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21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Test Guideline it is mandatory to provide the details of the validation studies in a “validation report”. This is made publicly available at the same time as the Test Guideline.</a:t>
            </a:r>
          </a:p>
          <a:p>
            <a:endParaRPr lang="en-GB" dirty="0"/>
          </a:p>
          <a:p>
            <a:r>
              <a:rPr lang="en-GB" dirty="0"/>
              <a:t>The document should answer critical questions on how validation was performed and what results were.</a:t>
            </a:r>
          </a:p>
          <a:p>
            <a:endParaRPr lang="en-GB" dirty="0"/>
          </a:p>
          <a:p>
            <a:r>
              <a:rPr lang="en-GB" dirty="0"/>
              <a:t>Generally, general descriptions in the main text are accompanied by (an overview of) the raw data in Annexes (example given on the right)</a:t>
            </a:r>
          </a:p>
        </p:txBody>
      </p:sp>
      <p:sp>
        <p:nvSpPr>
          <p:cNvPr id="4" name="Slide Number Placeholder 3"/>
          <p:cNvSpPr>
            <a:spLocks noGrp="1"/>
          </p:cNvSpPr>
          <p:nvPr>
            <p:ph type="sldNum" sz="quarter" idx="5"/>
          </p:nvPr>
        </p:nvSpPr>
        <p:spPr/>
        <p:txBody>
          <a:bodyPr/>
          <a:lstStyle/>
          <a:p>
            <a:fld id="{C35F632C-5961-4B4E-B68F-22B0F25E2835}" type="slidenum">
              <a:rPr lang="en-GB" smtClean="0"/>
              <a:t>22</a:t>
            </a:fld>
            <a:endParaRPr lang="en-GB"/>
          </a:p>
        </p:txBody>
      </p:sp>
    </p:spTree>
    <p:extLst>
      <p:ext uri="{BB962C8B-B14F-4D97-AF65-F5344CB8AC3E}">
        <p14:creationId xmlns:p14="http://schemas.microsoft.com/office/powerpoint/2010/main" val="21750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template available</a:t>
            </a:r>
            <a:r>
              <a:rPr lang="en-GB" baseline="0" dirty="0"/>
              <a:t> for OECD TGs. However, the content can vary depending on the subject of the TG. </a:t>
            </a:r>
          </a:p>
          <a:p>
            <a:r>
              <a:rPr lang="en-GB" baseline="0" dirty="0"/>
              <a:t>Therefore it is important to discuss the content with regulators, industry, testing laboratories and other stakeholders in expert groups. </a:t>
            </a:r>
          </a:p>
          <a:p>
            <a:endParaRPr lang="en-GB" baseline="0" dirty="0"/>
          </a:p>
          <a:p>
            <a:r>
              <a:rPr lang="en-GB" dirty="0"/>
              <a:t>Drafting of the Test Guideline can be performed (at least partly) in parallel to the validation of the method.</a:t>
            </a:r>
          </a:p>
          <a:p>
            <a:endParaRPr lang="en-GB" dirty="0"/>
          </a:p>
          <a:p>
            <a:r>
              <a:rPr lang="en-GB" dirty="0"/>
              <a:t>While the specific scope and endpoint of the Test Guideline will determine its final form, a general ‘table of contents’ can be shown here.</a:t>
            </a:r>
          </a:p>
          <a:p>
            <a:endParaRPr lang="en-GB" dirty="0"/>
          </a:p>
          <a:p>
            <a:r>
              <a:rPr lang="en-GB" dirty="0"/>
              <a:t>Different drafting/commenting rounds are usually need at the Expert Group level: this will make sure that the results are useful and sufficiently robust for regulators. Also other issues, e.g. those coming up in validation, need to be discussed and may lead to adaptations of the test method (protocol). </a:t>
            </a:r>
          </a:p>
          <a:p>
            <a:endParaRPr lang="en-GB" dirty="0"/>
          </a:p>
          <a:p>
            <a:r>
              <a:rPr lang="en-GB" dirty="0"/>
              <a:t>To ensure a smooth process of development, a ‘solving attitude’ is need of all stakeholders.</a:t>
            </a:r>
          </a:p>
        </p:txBody>
      </p:sp>
      <p:sp>
        <p:nvSpPr>
          <p:cNvPr id="4" name="Slide Number Placeholder 3"/>
          <p:cNvSpPr>
            <a:spLocks noGrp="1"/>
          </p:cNvSpPr>
          <p:nvPr>
            <p:ph type="sldNum" sz="quarter" idx="5"/>
          </p:nvPr>
        </p:nvSpPr>
        <p:spPr/>
        <p:txBody>
          <a:bodyPr/>
          <a:lstStyle/>
          <a:p>
            <a:fld id="{C35F632C-5961-4B4E-B68F-22B0F25E2835}" type="slidenum">
              <a:rPr lang="en-GB" smtClean="0"/>
              <a:t>23</a:t>
            </a:fld>
            <a:endParaRPr lang="en-GB"/>
          </a:p>
        </p:txBody>
      </p:sp>
    </p:spTree>
    <p:extLst>
      <p:ext uri="{BB962C8B-B14F-4D97-AF65-F5344CB8AC3E}">
        <p14:creationId xmlns:p14="http://schemas.microsoft.com/office/powerpoint/2010/main" val="339047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expert group agrees on the draft TG, this draft is published on the OECD website for public comments.</a:t>
            </a:r>
          </a:p>
          <a:p>
            <a:endParaRPr lang="en-GB" dirty="0"/>
          </a:p>
          <a:p>
            <a:r>
              <a:rPr lang="en-GB" dirty="0"/>
              <a:t>In principle everyone can comment on the document, but they should be sen</a:t>
            </a:r>
            <a:r>
              <a:rPr lang="en-GB" b="0" dirty="0"/>
              <a:t>t </a:t>
            </a:r>
            <a:r>
              <a:rPr lang="en-GB" dirty="0"/>
              <a:t>to the National Coordinator who will send them on to OECD (potentially with comments by the NC).</a:t>
            </a:r>
          </a:p>
          <a:p>
            <a:endParaRPr lang="en-GB" dirty="0"/>
          </a:p>
          <a:p>
            <a:r>
              <a:rPr lang="en-GB" dirty="0"/>
              <a:t>As different people with different backgrounds look at the document in this commenting phase, comments can be very broad, but should aim for a regulatory acceptance.</a:t>
            </a:r>
          </a:p>
          <a:p>
            <a:r>
              <a:rPr lang="en-GB" dirty="0"/>
              <a:t>Comments may reiterate earlier comments.</a:t>
            </a:r>
          </a:p>
        </p:txBody>
      </p:sp>
      <p:sp>
        <p:nvSpPr>
          <p:cNvPr id="4" name="Slide Number Placeholder 3"/>
          <p:cNvSpPr>
            <a:spLocks noGrp="1"/>
          </p:cNvSpPr>
          <p:nvPr>
            <p:ph type="sldNum" sz="quarter" idx="5"/>
          </p:nvPr>
        </p:nvSpPr>
        <p:spPr/>
        <p:txBody>
          <a:bodyPr/>
          <a:lstStyle/>
          <a:p>
            <a:fld id="{C35F632C-5961-4B4E-B68F-22B0F25E2835}" type="slidenum">
              <a:rPr lang="en-GB" smtClean="0"/>
              <a:t>24</a:t>
            </a:fld>
            <a:endParaRPr lang="en-GB"/>
          </a:p>
        </p:txBody>
      </p:sp>
    </p:spTree>
    <p:extLst>
      <p:ext uri="{BB962C8B-B14F-4D97-AF65-F5344CB8AC3E}">
        <p14:creationId xmlns:p14="http://schemas.microsoft.com/office/powerpoint/2010/main" val="344771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Addressing each of the comments is mandatory and this should be captured in a “response to comments” document.</a:t>
            </a:r>
          </a:p>
          <a:p>
            <a:r>
              <a:rPr lang="en-GB" dirty="0"/>
              <a:t>Not all comments need to be accepted for (adaptation of) the Test Guideline, but a rationale should be given when they are not (directly) taken up.</a:t>
            </a:r>
          </a:p>
          <a:p>
            <a:endParaRPr lang="en-GB" dirty="0"/>
          </a:p>
          <a:p>
            <a:r>
              <a:rPr lang="en-GB" dirty="0"/>
              <a:t>Good documentation of earlier discussion in the TG development may help to address reiterations of comments.</a:t>
            </a:r>
          </a:p>
          <a:p>
            <a:endParaRPr lang="en-GB" dirty="0"/>
          </a:p>
          <a:p>
            <a:r>
              <a:rPr lang="en-GB" dirty="0"/>
              <a:t>Language in OECD documents should be easily understandable and unambiguous (also for non-native speakers).</a:t>
            </a:r>
          </a:p>
        </p:txBody>
      </p:sp>
      <p:sp>
        <p:nvSpPr>
          <p:cNvPr id="4" name="Slide Number Placeholder 3"/>
          <p:cNvSpPr>
            <a:spLocks noGrp="1"/>
          </p:cNvSpPr>
          <p:nvPr>
            <p:ph type="sldNum" sz="quarter" idx="5"/>
          </p:nvPr>
        </p:nvSpPr>
        <p:spPr/>
        <p:txBody>
          <a:bodyPr/>
          <a:lstStyle/>
          <a:p>
            <a:fld id="{C35F632C-5961-4B4E-B68F-22B0F25E2835}" type="slidenum">
              <a:rPr lang="en-GB" smtClean="0"/>
              <a:t>25</a:t>
            </a:fld>
            <a:endParaRPr lang="en-GB"/>
          </a:p>
        </p:txBody>
      </p:sp>
    </p:spTree>
    <p:extLst>
      <p:ext uri="{BB962C8B-B14F-4D97-AF65-F5344CB8AC3E}">
        <p14:creationId xmlns:p14="http://schemas.microsoft.com/office/powerpoint/2010/main" val="154252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OECD documents are used for different purposes.</a:t>
            </a:r>
          </a:p>
          <a:p>
            <a:r>
              <a:rPr lang="en-GB" dirty="0"/>
              <a:t>Many jurisdictions adopt them in regulation (e.g. EU Test Method Regulation EC/440/2008), which makes them obligatory to be used for regulatory compliance.</a:t>
            </a:r>
          </a:p>
          <a:p>
            <a:endParaRPr lang="en-GB" dirty="0"/>
          </a:p>
          <a:p>
            <a:r>
              <a:rPr lang="en-GB" dirty="0"/>
              <a:t>But they have their benefits for scientists as well.</a:t>
            </a:r>
          </a:p>
          <a:p>
            <a:endParaRPr lang="en-GB" dirty="0"/>
          </a:p>
          <a:p>
            <a:r>
              <a:rPr lang="en-GB" dirty="0"/>
              <a:t>The use of TGs may show (unforeseen issues) in their applicability or practicability or other, e.g. because new materials, or more advanced metrology methods come to the market.</a:t>
            </a:r>
          </a:p>
          <a:p>
            <a:r>
              <a:rPr lang="en-GB" dirty="0"/>
              <a:t>Such issues may lead to a need for adapting TGs.</a:t>
            </a:r>
          </a:p>
        </p:txBody>
      </p:sp>
      <p:sp>
        <p:nvSpPr>
          <p:cNvPr id="4" name="Slide Number Placeholder 3"/>
          <p:cNvSpPr>
            <a:spLocks noGrp="1"/>
          </p:cNvSpPr>
          <p:nvPr>
            <p:ph type="sldNum" sz="quarter" idx="5"/>
          </p:nvPr>
        </p:nvSpPr>
        <p:spPr/>
        <p:txBody>
          <a:bodyPr/>
          <a:lstStyle/>
          <a:p>
            <a:fld id="{C35F632C-5961-4B4E-B68F-22B0F25E2835}" type="slidenum">
              <a:rPr lang="en-GB" smtClean="0"/>
              <a:t>26</a:t>
            </a:fld>
            <a:endParaRPr lang="en-GB"/>
          </a:p>
        </p:txBody>
      </p:sp>
    </p:spTree>
    <p:extLst>
      <p:ext uri="{BB962C8B-B14F-4D97-AF65-F5344CB8AC3E}">
        <p14:creationId xmlns:p14="http://schemas.microsoft.com/office/powerpoint/2010/main" val="395085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F632C-5961-4B4E-B68F-22B0F25E28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NanoHarmony identified 5 different phases in the development of OECD documents.</a:t>
            </a:r>
          </a:p>
          <a:p>
            <a:r>
              <a:rPr lang="en-GB" dirty="0"/>
              <a:t>These are depicted in the lower row. The upper row provides an indication of the timelines. Especially in Phases 1 and 3 these are quite fixed.</a:t>
            </a:r>
          </a:p>
          <a:p>
            <a:endParaRPr lang="en-GB" dirty="0"/>
          </a:p>
          <a:p>
            <a:r>
              <a:rPr lang="en-GB" dirty="0"/>
              <a:t>While the phases are drawn here in a linear way, this is not necessarily the case. </a:t>
            </a:r>
          </a:p>
        </p:txBody>
      </p:sp>
      <p:sp>
        <p:nvSpPr>
          <p:cNvPr id="4" name="Slide Number Placeholder 3"/>
          <p:cNvSpPr>
            <a:spLocks noGrp="1"/>
          </p:cNvSpPr>
          <p:nvPr>
            <p:ph type="sldNum" sz="quarter" idx="5"/>
          </p:nvPr>
        </p:nvSpPr>
        <p:spPr/>
        <p:txBody>
          <a:bodyPr/>
          <a:lstStyle/>
          <a:p>
            <a:fld id="{C35F632C-5961-4B4E-B68F-22B0F25E2835}" type="slidenum">
              <a:rPr lang="en-GB" smtClean="0"/>
              <a:t>6</a:t>
            </a:fld>
            <a:endParaRPr lang="en-GB"/>
          </a:p>
        </p:txBody>
      </p:sp>
    </p:spTree>
    <p:extLst>
      <p:ext uri="{BB962C8B-B14F-4D97-AF65-F5344CB8AC3E}">
        <p14:creationId xmlns:p14="http://schemas.microsoft.com/office/powerpoint/2010/main" val="167204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Outcomes of the different phases may be influenced by other processes and sometimes a step back is needed.</a:t>
            </a:r>
          </a:p>
        </p:txBody>
      </p:sp>
      <p:sp>
        <p:nvSpPr>
          <p:cNvPr id="4" name="Slide Number Placeholder 3"/>
          <p:cNvSpPr>
            <a:spLocks noGrp="1"/>
          </p:cNvSpPr>
          <p:nvPr>
            <p:ph type="sldNum" sz="quarter" idx="5"/>
          </p:nvPr>
        </p:nvSpPr>
        <p:spPr/>
        <p:txBody>
          <a:bodyPr/>
          <a:lstStyle/>
          <a:p>
            <a:fld id="{C35F632C-5961-4B4E-B68F-22B0F25E2835}" type="slidenum">
              <a:rPr lang="en-GB" smtClean="0"/>
              <a:t>7</a:t>
            </a:fld>
            <a:endParaRPr lang="en-GB"/>
          </a:p>
        </p:txBody>
      </p:sp>
    </p:spTree>
    <p:extLst>
      <p:ext uri="{BB962C8B-B14F-4D97-AF65-F5344CB8AC3E}">
        <p14:creationId xmlns:p14="http://schemas.microsoft.com/office/powerpoint/2010/main" val="28367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road from beginning to end may therefore be not as linear as the phases suggest.</a:t>
            </a:r>
          </a:p>
          <a:p>
            <a:r>
              <a:rPr lang="en-GB" dirty="0"/>
              <a:t>Going through the whole process requires continuous interactions with many different stakeholders, including those that will use the results from a test rather than using a test guideline in the laboratory.</a:t>
            </a:r>
          </a:p>
          <a:p>
            <a:endParaRPr lang="en-GB" dirty="0"/>
          </a:p>
          <a:p>
            <a:r>
              <a:rPr lang="en-GB" dirty="0"/>
              <a:t>Your National Coordinator will be a first contact point to ensure all relevant stakeholders are contacted at the right time.</a:t>
            </a:r>
          </a:p>
        </p:txBody>
      </p:sp>
      <p:sp>
        <p:nvSpPr>
          <p:cNvPr id="4" name="Slide Number Placeholder 3"/>
          <p:cNvSpPr>
            <a:spLocks noGrp="1"/>
          </p:cNvSpPr>
          <p:nvPr>
            <p:ph type="sldNum" sz="quarter" idx="5"/>
          </p:nvPr>
        </p:nvSpPr>
        <p:spPr/>
        <p:txBody>
          <a:bodyPr/>
          <a:lstStyle/>
          <a:p>
            <a:fld id="{C35F632C-5961-4B4E-B68F-22B0F25E2835}" type="slidenum">
              <a:rPr lang="en-GB" smtClean="0"/>
              <a:t>8</a:t>
            </a:fld>
            <a:endParaRPr lang="en-GB"/>
          </a:p>
        </p:txBody>
      </p:sp>
    </p:spTree>
    <p:extLst>
      <p:ext uri="{BB962C8B-B14F-4D97-AF65-F5344CB8AC3E}">
        <p14:creationId xmlns:p14="http://schemas.microsoft.com/office/powerpoint/2010/main" val="407680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usually pays off to take more time at the beginning to get a good workplan and getting to know the people you need to involve (e.g. in an expert group).</a:t>
            </a:r>
          </a:p>
          <a:p>
            <a:r>
              <a:rPr lang="en-GB" dirty="0"/>
              <a:t>This will save you time towards the end (generally issues come up earlier and discussions need not be repeated towards the end).</a:t>
            </a:r>
          </a:p>
        </p:txBody>
      </p:sp>
      <p:sp>
        <p:nvSpPr>
          <p:cNvPr id="4" name="Slide Number Placeholder 3"/>
          <p:cNvSpPr>
            <a:spLocks noGrp="1"/>
          </p:cNvSpPr>
          <p:nvPr>
            <p:ph type="sldNum" sz="quarter" idx="5"/>
          </p:nvPr>
        </p:nvSpPr>
        <p:spPr/>
        <p:txBody>
          <a:bodyPr/>
          <a:lstStyle/>
          <a:p>
            <a:fld id="{C35F632C-5961-4B4E-B68F-22B0F25E2835}" type="slidenum">
              <a:rPr lang="en-GB" smtClean="0"/>
              <a:t>9</a:t>
            </a:fld>
            <a:endParaRPr lang="en-GB"/>
          </a:p>
        </p:txBody>
      </p:sp>
    </p:spTree>
    <p:extLst>
      <p:ext uri="{BB962C8B-B14F-4D97-AF65-F5344CB8AC3E}">
        <p14:creationId xmlns:p14="http://schemas.microsoft.com/office/powerpoint/2010/main" val="324670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part further details of each of the different phases will be provided, starting with phase 0, where a test guideline may not be the initial focus.</a:t>
            </a:r>
          </a:p>
        </p:txBody>
      </p:sp>
      <p:sp>
        <p:nvSpPr>
          <p:cNvPr id="4" name="Slide Number Placeholder 3"/>
          <p:cNvSpPr>
            <a:spLocks noGrp="1"/>
          </p:cNvSpPr>
          <p:nvPr>
            <p:ph type="sldNum" sz="quarter" idx="5"/>
          </p:nvPr>
        </p:nvSpPr>
        <p:spPr/>
        <p:txBody>
          <a:bodyPr/>
          <a:lstStyle/>
          <a:p>
            <a:fld id="{C35F632C-5961-4B4E-B68F-22B0F25E2835}" type="slidenum">
              <a:rPr lang="en-GB" smtClean="0"/>
              <a:t>10</a:t>
            </a:fld>
            <a:endParaRPr lang="en-GB"/>
          </a:p>
        </p:txBody>
      </p:sp>
    </p:spTree>
    <p:extLst>
      <p:ext uri="{BB962C8B-B14F-4D97-AF65-F5344CB8AC3E}">
        <p14:creationId xmlns:p14="http://schemas.microsoft.com/office/powerpoint/2010/main" val="158678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identifying a relevant project for TG development, two main factors need to be considered</a:t>
            </a:r>
          </a:p>
          <a:p>
            <a:pPr marL="171450" indent="-171450">
              <a:buFont typeface="Arial" panose="020B0604020202020204" pitchFamily="34" charset="0"/>
              <a:buChar char="•"/>
            </a:pPr>
            <a:r>
              <a:rPr lang="en-US" dirty="0"/>
              <a:t>the regulatory need for developing a new or updated TG for the specific endpoint </a:t>
            </a:r>
          </a:p>
          <a:p>
            <a:pPr marL="171450" indent="-171450">
              <a:buFont typeface="Arial" panose="020B0604020202020204" pitchFamily="34" charset="0"/>
              <a:buChar char="•"/>
            </a:pPr>
            <a:r>
              <a:rPr lang="en-US" dirty="0"/>
              <a:t>the sound scientific background</a:t>
            </a:r>
            <a:endParaRPr lang="en-GB" dirty="0"/>
          </a:p>
          <a:p>
            <a:endParaRPr lang="en-GB" dirty="0"/>
          </a:p>
          <a:p>
            <a:r>
              <a:rPr lang="en-US" dirty="0"/>
              <a:t>For a successful TG development, the following aspects should be taken into account:</a:t>
            </a:r>
          </a:p>
          <a:p>
            <a:pPr marL="171450" lvl="0" indent="-171450">
              <a:buFont typeface="Arial" panose="020B0604020202020204" pitchFamily="34" charset="0"/>
              <a:buChar char="•"/>
            </a:pPr>
            <a:r>
              <a:rPr lang="en-US" dirty="0"/>
              <a:t>Pre-screening of regulatory needs</a:t>
            </a:r>
          </a:p>
          <a:p>
            <a:pPr marL="171450" lvl="0" indent="-171450">
              <a:buFont typeface="Arial" panose="020B0604020202020204" pitchFamily="34" charset="0"/>
              <a:buChar char="•"/>
            </a:pPr>
            <a:r>
              <a:rPr lang="en-US" dirty="0"/>
              <a:t>Identifying key issues (including predictivity, practicability, and use)</a:t>
            </a:r>
          </a:p>
          <a:p>
            <a:pPr marL="171450" lvl="0" indent="-171450">
              <a:buFont typeface="Arial" panose="020B0604020202020204" pitchFamily="34" charset="0"/>
              <a:buChar char="•"/>
            </a:pPr>
            <a:r>
              <a:rPr lang="en-US" dirty="0"/>
              <a:t>Potential financial support</a:t>
            </a:r>
          </a:p>
          <a:p>
            <a:pPr marL="171450" lvl="0" indent="-171450">
              <a:buFont typeface="Arial" panose="020B0604020202020204" pitchFamily="34" charset="0"/>
              <a:buChar char="•"/>
            </a:pPr>
            <a:r>
              <a:rPr lang="en-US" dirty="0"/>
              <a:t>Alignment with other OECD TGs/GDs</a:t>
            </a:r>
            <a:endParaRPr lang="en-GB" dirty="0"/>
          </a:p>
          <a:p>
            <a:endParaRPr lang="en-GB" dirty="0"/>
          </a:p>
        </p:txBody>
      </p:sp>
      <p:sp>
        <p:nvSpPr>
          <p:cNvPr id="4" name="Foliennummernplatzhalter 3"/>
          <p:cNvSpPr>
            <a:spLocks noGrp="1"/>
          </p:cNvSpPr>
          <p:nvPr>
            <p:ph type="sldNum" sz="quarter" idx="10"/>
          </p:nvPr>
        </p:nvSpPr>
        <p:spPr/>
        <p:txBody>
          <a:bodyPr/>
          <a:lstStyle/>
          <a:p>
            <a:fld id="{C35F632C-5961-4B4E-B68F-22B0F25E2835}" type="slidenum">
              <a:rPr lang="en-GB" smtClean="0"/>
              <a:t>11</a:t>
            </a:fld>
            <a:endParaRPr lang="en-GB"/>
          </a:p>
        </p:txBody>
      </p:sp>
    </p:spTree>
    <p:extLst>
      <p:ext uri="{BB962C8B-B14F-4D97-AF65-F5344CB8AC3E}">
        <p14:creationId xmlns:p14="http://schemas.microsoft.com/office/powerpoint/2010/main" val="1350846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9" y="1071220"/>
            <a:ext cx="5622621" cy="3143325"/>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r>
              <a:rPr lang="de-DE"/>
              <a:t>06.06.2023</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5622621" cy="1655762"/>
          </a:xfrm>
        </p:spPr>
        <p:txBody>
          <a:bodyPr/>
          <a:lstStyle>
            <a:lvl1pPr marL="0" indent="0" algn="ctr">
              <a:buNone/>
              <a:defRPr>
                <a:solidFill>
                  <a:schemeClr val="bg1"/>
                </a:solidFill>
              </a:defRPr>
            </a:lvl1pPr>
          </a:lstStyle>
          <a:p>
            <a:endParaRPr lang="en-GB" noProof="0" dirty="0"/>
          </a:p>
        </p:txBody>
      </p:sp>
    </p:spTree>
    <p:extLst>
      <p:ext uri="{BB962C8B-B14F-4D97-AF65-F5344CB8AC3E}">
        <p14:creationId xmlns:p14="http://schemas.microsoft.com/office/powerpoint/2010/main" val="8358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lnSpc>
                <a:spcPct val="100000"/>
              </a:lnSpc>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endParaRPr lang="en-GB" noProof="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GB" noProof="0"/>
              <a:t>From science to standards and harmonised OECD Test Guidelines</a:t>
            </a:r>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en-GB" noProof="0" smtClean="0"/>
              <a:pPr/>
              <a:t>‹Nr.›</a:t>
            </a:fld>
            <a:endParaRPr lang="en-GB" noProof="0"/>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a:lnSpc>
                <a:spcPct val="100000"/>
              </a:lnSpc>
              <a:spcBef>
                <a:spcPts val="500"/>
              </a:spcBef>
              <a:defRPr/>
            </a:lvl1pPr>
            <a:lvl2pPr>
              <a:lnSpc>
                <a:spcPct val="100000"/>
              </a:lnSpc>
              <a:spcBef>
                <a:spcPts val="300"/>
              </a:spcBef>
              <a:defRPr sz="2100"/>
            </a:lvl2pPr>
            <a:lvl3pPr>
              <a:lnSpc>
                <a:spcPct val="100000"/>
              </a:lnSpc>
              <a:spcBef>
                <a:spcPts val="200"/>
              </a:spcBef>
              <a:defRPr/>
            </a:lvl3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148988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r>
              <a:rPr lang="de-DE"/>
              <a:t>06.06.2023</a:t>
            </a:r>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a:t>From science to standards and harmonised OECD Test Guidelines</a:t>
            </a:r>
            <a:endParaRPr lang="en-GB"/>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‹Nr.›</a:t>
            </a:fld>
            <a:endParaRPr lang="en-GB"/>
          </a:p>
        </p:txBody>
      </p:sp>
      <p:sp>
        <p:nvSpPr>
          <p:cNvPr id="19" name="Rechteck 18"/>
          <p:cNvSpPr/>
          <p:nvPr userDrawn="1"/>
        </p:nvSpPr>
        <p:spPr>
          <a:xfrm>
            <a:off x="0" y="1"/>
            <a:ext cx="12192000" cy="1266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282729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3378" y="1072800"/>
            <a:ext cx="5623200" cy="3142800"/>
          </a:xfrm>
        </p:spPr>
        <p:txBody>
          <a:bodyPr anchor="b"/>
          <a:lstStyle>
            <a:lvl1pPr algn="ctr">
              <a:defRPr sz="60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4" name="Datumsplatzhalter 3"/>
          <p:cNvSpPr>
            <a:spLocks noGrp="1"/>
          </p:cNvSpPr>
          <p:nvPr>
            <p:ph type="dt" sz="half" idx="10"/>
          </p:nvPr>
        </p:nvSpPr>
        <p:spPr/>
        <p:txBody>
          <a:bodyPr/>
          <a:lstStyle/>
          <a:p>
            <a:r>
              <a:rPr lang="de-DE"/>
              <a:t>06.06.2023</a:t>
            </a:r>
          </a:p>
        </p:txBody>
      </p:sp>
      <p:sp>
        <p:nvSpPr>
          <p:cNvPr id="5" name="Fußzeilenplatzhalter 4"/>
          <p:cNvSpPr>
            <a:spLocks noGrp="1"/>
          </p:cNvSpPr>
          <p:nvPr>
            <p:ph type="ftr" sz="quarter" idx="11"/>
          </p:nvPr>
        </p:nvSpPr>
        <p:spPr/>
        <p:txBody>
          <a:bodyPr/>
          <a:lstStyle/>
          <a:p>
            <a:r>
              <a:rPr lang="en-US"/>
              <a:t>From science to standards and harmonised OECD Test Guidelines</a:t>
            </a:r>
            <a:endParaRPr lang="de-DE"/>
          </a:p>
        </p:txBody>
      </p:sp>
      <p:sp>
        <p:nvSpPr>
          <p:cNvPr id="6" name="Foliennummernplatzhalter 5"/>
          <p:cNvSpPr>
            <a:spLocks noGrp="1"/>
          </p:cNvSpPr>
          <p:nvPr>
            <p:ph type="sldNum" sz="quarter" idx="12"/>
          </p:nvPr>
        </p:nvSpPr>
        <p:spPr/>
        <p:txBody>
          <a:bodyPr/>
          <a:lstStyle/>
          <a:p>
            <a:fld id="{D642EF81-E391-43A4-A2D1-0ECC9424490D}" type="slidenum">
              <a:rPr lang="de-DE" smtClean="0"/>
              <a:t>‹Nr.›</a:t>
            </a:fld>
            <a:endParaRPr lang="de-DE"/>
          </a:p>
        </p:txBody>
      </p:sp>
      <p:sp>
        <p:nvSpPr>
          <p:cNvPr id="11" name="Flussdiagramm: Manuelle Verarbeitung 10"/>
          <p:cNvSpPr/>
          <p:nvPr userDrawn="1"/>
        </p:nvSpPr>
        <p:spPr>
          <a:xfrm>
            <a:off x="5934311" y="-188843"/>
            <a:ext cx="6469164" cy="71992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 h="10000">
                <a:moveTo>
                  <a:pt x="0" y="0"/>
                </a:moveTo>
                <a:lnTo>
                  <a:pt x="6685" y="21"/>
                </a:lnTo>
                <a:cubicBezTo>
                  <a:pt x="6613" y="3343"/>
                  <a:pt x="6542" y="6664"/>
                  <a:pt x="6470" y="9986"/>
                </a:cubicBezTo>
                <a:lnTo>
                  <a:pt x="2000" y="10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1517" y="1071220"/>
            <a:ext cx="5158952" cy="3289929"/>
          </a:xfrm>
          <a:prstGeom prst="rect">
            <a:avLst/>
          </a:prstGeom>
        </p:spPr>
      </p:pic>
      <p:cxnSp>
        <p:nvCxnSpPr>
          <p:cNvPr id="15" name="Gerader Verbinder 14"/>
          <p:cNvCxnSpPr/>
          <p:nvPr userDrawn="1"/>
        </p:nvCxnSpPr>
        <p:spPr>
          <a:xfrm>
            <a:off x="5823374" y="-105640"/>
            <a:ext cx="1956287" cy="7231997"/>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grpSp>
        <p:nvGrpSpPr>
          <p:cNvPr id="9" name="Gruppieren 8"/>
          <p:cNvGrpSpPr/>
          <p:nvPr userDrawn="1"/>
        </p:nvGrpSpPr>
        <p:grpSpPr>
          <a:xfrm>
            <a:off x="7343072" y="3725132"/>
            <a:ext cx="4617397" cy="685188"/>
            <a:chOff x="7343072" y="3725132"/>
            <a:chExt cx="4617397" cy="685188"/>
          </a:xfrm>
        </p:grpSpPr>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3072" y="3810195"/>
              <a:ext cx="693683" cy="463611"/>
            </a:xfrm>
            <a:prstGeom prst="rect">
              <a:avLst/>
            </a:prstGeom>
          </p:spPr>
        </p:pic>
        <p:sp>
          <p:nvSpPr>
            <p:cNvPr id="8" name="Textfeld 7"/>
            <p:cNvSpPr txBox="1"/>
            <p:nvPr userDrawn="1"/>
          </p:nvSpPr>
          <p:spPr>
            <a:xfrm>
              <a:off x="8036755" y="3725132"/>
              <a:ext cx="3923714" cy="685188"/>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5494"/>
                  </a:solidFill>
                  <a:effectLst/>
                  <a:uLnTx/>
                  <a:uFillTx/>
                  <a:latin typeface="+mn-lt"/>
                  <a:ea typeface="+mn-ea"/>
                  <a:cs typeface="+mn-cs"/>
                </a:rPr>
                <a:t>This project has received funding from the European Union's Horizon 2020 research and innovation programme under grant agreement No 885931</a:t>
              </a:r>
              <a:endParaRPr kumimoji="0" lang="de-DE" sz="1100" b="0" i="0" u="none" strike="noStrike" kern="1200" cap="none" spc="0" normalizeH="0" baseline="0" noProof="0" dirty="0">
                <a:ln>
                  <a:noFill/>
                </a:ln>
                <a:solidFill>
                  <a:srgbClr val="00549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Untertitel 2"/>
          <p:cNvSpPr>
            <a:spLocks noGrp="1"/>
          </p:cNvSpPr>
          <p:nvPr>
            <p:ph type="subTitle" idx="4294967295"/>
          </p:nvPr>
        </p:nvSpPr>
        <p:spPr>
          <a:xfrm>
            <a:off x="473379" y="4551343"/>
            <a:ext cx="5622621" cy="1655762"/>
          </a:xfrm>
        </p:spPr>
        <p:txBody>
          <a:bodyPr/>
          <a:lstStyle>
            <a:lvl1pPr marL="0" indent="0" algn="ctr">
              <a:buNone/>
              <a:defRPr>
                <a:solidFill>
                  <a:schemeClr val="bg1"/>
                </a:solidFill>
              </a:defRPr>
            </a:lvl1pPr>
          </a:lstStyle>
          <a:p>
            <a:endParaRPr lang="en-GB" noProof="0" dirty="0"/>
          </a:p>
        </p:txBody>
      </p:sp>
    </p:spTree>
    <p:extLst>
      <p:ext uri="{BB962C8B-B14F-4D97-AF65-F5344CB8AC3E}">
        <p14:creationId xmlns:p14="http://schemas.microsoft.com/office/powerpoint/2010/main" val="311513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sp>
        <p:nvSpPr>
          <p:cNvPr id="16" name="Rechteck 15"/>
          <p:cNvSpPr/>
          <p:nvPr userDrawn="1"/>
        </p:nvSpPr>
        <p:spPr>
          <a:xfrm>
            <a:off x="0" y="6182686"/>
            <a:ext cx="12192000" cy="675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0" name="Rechteck 9"/>
          <p:cNvSpPr/>
          <p:nvPr userDrawn="1"/>
        </p:nvSpPr>
        <p:spPr>
          <a:xfrm>
            <a:off x="0" y="1"/>
            <a:ext cx="12192000" cy="12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2"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el 1"/>
          <p:cNvSpPr>
            <a:spLocks noGrp="1"/>
          </p:cNvSpPr>
          <p:nvPr userDrawn="1">
            <p:ph type="title" hasCustomPrompt="1"/>
          </p:nvPr>
        </p:nvSpPr>
        <p:spPr>
          <a:xfrm>
            <a:off x="304350" y="191154"/>
            <a:ext cx="7963374" cy="994414"/>
          </a:xfrm>
        </p:spPr>
        <p:txBody>
          <a:bodyPr lIns="36000" tIns="18000" rIns="36000" bIns="18000">
            <a:noAutofit/>
          </a:bodyPr>
          <a:lstStyle>
            <a:lvl1pPr>
              <a:defRPr sz="3200">
                <a:solidFill>
                  <a:schemeClr val="bg1"/>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
        <p:nvSpPr>
          <p:cNvPr id="14" name="Datumsplatzhalter 3">
            <a:extLst>
              <a:ext uri="{FF2B5EF4-FFF2-40B4-BE49-F238E27FC236}">
                <a16:creationId xmlns:a16="http://schemas.microsoft.com/office/drawing/2014/main" id="{A9C487D0-A2ED-444A-81D4-D666A0FD99AC}"/>
              </a:ext>
            </a:extLst>
          </p:cNvPr>
          <p:cNvSpPr>
            <a:spLocks noGrp="1"/>
          </p:cNvSpPr>
          <p:nvPr>
            <p:ph type="dt" sz="half" idx="10"/>
          </p:nvPr>
        </p:nvSpPr>
        <p:spPr>
          <a:xfrm>
            <a:off x="306000" y="6356350"/>
            <a:ext cx="1376885" cy="365125"/>
          </a:xfrm>
        </p:spPr>
        <p:txBody>
          <a:bodyPr/>
          <a:lstStyle>
            <a:lvl1pPr>
              <a:defRPr>
                <a:solidFill>
                  <a:schemeClr val="bg1"/>
                </a:solidFill>
              </a:defRPr>
            </a:lvl1pPr>
          </a:lstStyle>
          <a:p>
            <a:r>
              <a:rPr lang="de-DE"/>
              <a:t>06.06.2023</a:t>
            </a:r>
            <a:endParaRPr lang="de-DE" dirty="0"/>
          </a:p>
        </p:txBody>
      </p:sp>
      <p:sp>
        <p:nvSpPr>
          <p:cNvPr id="15" name="Fußzeilenplatzhalter 4">
            <a:extLst>
              <a:ext uri="{FF2B5EF4-FFF2-40B4-BE49-F238E27FC236}">
                <a16:creationId xmlns:a16="http://schemas.microsoft.com/office/drawing/2014/main" id="{1C5FC168-1CDE-42C6-B8F4-46F3A9869001}"/>
              </a:ext>
            </a:extLst>
          </p:cNvPr>
          <p:cNvSpPr>
            <a:spLocks noGrp="1"/>
          </p:cNvSpPr>
          <p:nvPr>
            <p:ph type="ftr" sz="quarter" idx="11"/>
          </p:nvPr>
        </p:nvSpPr>
        <p:spPr>
          <a:xfrm>
            <a:off x="1843391" y="6356350"/>
            <a:ext cx="8647889" cy="365125"/>
          </a:xfrm>
        </p:spPr>
        <p:txBody>
          <a:bodyPr/>
          <a:lstStyle>
            <a:lvl1pPr>
              <a:defRPr>
                <a:solidFill>
                  <a:schemeClr val="bg1"/>
                </a:solidFill>
              </a:defRPr>
            </a:lvl1pPr>
          </a:lstStyle>
          <a:p>
            <a:r>
              <a:rPr lang="en-US"/>
              <a:t>From science to standards and harmonised OECD Test Guidelines</a:t>
            </a:r>
            <a:endParaRPr lang="de-DE"/>
          </a:p>
        </p:txBody>
      </p:sp>
      <p:sp>
        <p:nvSpPr>
          <p:cNvPr id="17" name="Foliennummernplatzhalter 5">
            <a:extLst>
              <a:ext uri="{FF2B5EF4-FFF2-40B4-BE49-F238E27FC236}">
                <a16:creationId xmlns:a16="http://schemas.microsoft.com/office/drawing/2014/main" id="{2C824604-26F8-4DBE-8FB0-7BCA1A925284}"/>
              </a:ext>
            </a:extLst>
          </p:cNvPr>
          <p:cNvSpPr>
            <a:spLocks noGrp="1"/>
          </p:cNvSpPr>
          <p:nvPr>
            <p:ph type="sldNum" sz="quarter" idx="12"/>
          </p:nvPr>
        </p:nvSpPr>
        <p:spPr>
          <a:xfrm>
            <a:off x="10651786" y="6356350"/>
            <a:ext cx="1156213" cy="365125"/>
          </a:xfrm>
        </p:spPr>
        <p:txBody>
          <a:bodyPr/>
          <a:lstStyle>
            <a:lvl1pPr>
              <a:defRPr>
                <a:solidFill>
                  <a:schemeClr val="bg1"/>
                </a:solidFill>
              </a:defRPr>
            </a:lvl1pPr>
          </a:lstStyle>
          <a:p>
            <a:fld id="{D642EF81-E391-43A4-A2D1-0ECC9424490D}" type="slidenum">
              <a:rPr lang="de-DE" smtClean="0"/>
              <a:pPr/>
              <a:t>‹Nr.›</a:t>
            </a:fld>
            <a:endParaRPr lang="de-DE"/>
          </a:p>
        </p:txBody>
      </p:sp>
      <p:sp>
        <p:nvSpPr>
          <p:cNvPr id="5" name="Text Placeholder 4">
            <a:extLst>
              <a:ext uri="{FF2B5EF4-FFF2-40B4-BE49-F238E27FC236}">
                <a16:creationId xmlns:a16="http://schemas.microsoft.com/office/drawing/2014/main" id="{54AF12F8-76FE-416C-A3B3-5D4235D7DE33}"/>
              </a:ext>
            </a:extLst>
          </p:cNvPr>
          <p:cNvSpPr>
            <a:spLocks noGrp="1"/>
          </p:cNvSpPr>
          <p:nvPr>
            <p:ph type="body" sz="quarter" idx="13"/>
          </p:nvPr>
        </p:nvSpPr>
        <p:spPr>
          <a:xfrm>
            <a:off x="304799" y="1364400"/>
            <a:ext cx="11487600" cy="4816800"/>
          </a:xfrm>
        </p:spPr>
        <p:txBody>
          <a:bodyPr/>
          <a:lstStyle>
            <a:lvl1pPr marL="228600" indent="-228600">
              <a:lnSpc>
                <a:spcPct val="100000"/>
              </a:lnSpc>
              <a:spcBef>
                <a:spcPts val="500"/>
              </a:spcBef>
              <a:buFont typeface="Calibri" panose="020F0502020204030204" pitchFamily="34" charset="0"/>
              <a:buChar char="»"/>
              <a:defRPr sz="2400"/>
            </a:lvl1pPr>
            <a:lvl2pPr marL="460800">
              <a:lnSpc>
                <a:spcPct val="100000"/>
              </a:lnSpc>
              <a:spcBef>
                <a:spcPts val="300"/>
              </a:spcBef>
              <a:defRPr sz="2100"/>
            </a:lvl2pPr>
            <a:lvl3pPr marL="691200">
              <a:lnSpc>
                <a:spcPct val="100000"/>
              </a:lnSpc>
              <a:spcBef>
                <a:spcPts val="200"/>
              </a:spcBef>
              <a:defRPr sz="1800"/>
            </a:lvl3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4245756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13" name="Rechteck 12"/>
          <p:cNvSpPr/>
          <p:nvPr userDrawn="1"/>
        </p:nvSpPr>
        <p:spPr>
          <a:xfrm>
            <a:off x="0" y="6182686"/>
            <a:ext cx="12192000" cy="6753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18"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Textplatzhalter 2"/>
          <p:cNvSpPr>
            <a:spLocks noGrp="1"/>
          </p:cNvSpPr>
          <p:nvPr>
            <p:ph type="body" idx="1" hasCustomPrompt="1"/>
          </p:nvPr>
        </p:nvSpPr>
        <p:spPr>
          <a:xfrm>
            <a:off x="305938" y="1324728"/>
            <a:ext cx="5691637"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4" name="Inhaltsplatzhalter 3"/>
          <p:cNvSpPr>
            <a:spLocks noGrp="1"/>
          </p:cNvSpPr>
          <p:nvPr>
            <p:ph sz="half" idx="2" hasCustomPrompt="1"/>
          </p:nvPr>
        </p:nvSpPr>
        <p:spPr>
          <a:xfrm>
            <a:off x="304350" y="2148640"/>
            <a:ext cx="5691637" cy="4041023"/>
          </a:xfrm>
        </p:spPr>
        <p:txBody>
          <a:bodyPr lIns="36000" tIns="18000" rIns="36000" bIns="18000">
            <a:noAutofit/>
          </a:bodyPr>
          <a:lstStyle>
            <a:lvl1pPr>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5" name="Textplatzhalter 4"/>
          <p:cNvSpPr>
            <a:spLocks noGrp="1"/>
          </p:cNvSpPr>
          <p:nvPr>
            <p:ph type="body" sz="quarter" idx="3" hasCustomPrompt="1"/>
          </p:nvPr>
        </p:nvSpPr>
        <p:spPr>
          <a:xfrm>
            <a:off x="6120444" y="1324728"/>
            <a:ext cx="5691600" cy="823912"/>
          </a:xfrm>
        </p:spPr>
        <p:txBody>
          <a:bodyPr lIns="36000" tIns="18000" rIns="36000" bIns="18000"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p:txBody>
      </p:sp>
      <p:sp>
        <p:nvSpPr>
          <p:cNvPr id="6" name="Inhaltsplatzhalter 5"/>
          <p:cNvSpPr>
            <a:spLocks noGrp="1"/>
          </p:cNvSpPr>
          <p:nvPr>
            <p:ph sz="quarter" idx="4" hasCustomPrompt="1"/>
          </p:nvPr>
        </p:nvSpPr>
        <p:spPr>
          <a:xfrm>
            <a:off x="6120444" y="2148640"/>
            <a:ext cx="5691600" cy="4041023"/>
          </a:xfrm>
        </p:spPr>
        <p:txBody>
          <a:bodyPr lIns="36000" tIns="18000" rIns="36000" bIns="18000">
            <a:noAutofit/>
          </a:bodyPr>
          <a:lstStyle>
            <a:lvl1pPr marL="228600" indent="-228600">
              <a:lnSpc>
                <a:spcPct val="100000"/>
              </a:lnSpc>
              <a:spcBef>
                <a:spcPts val="500"/>
              </a:spcBef>
              <a:defRPr lang="de-DE" sz="2400" kern="1200" dirty="0" smtClean="0">
                <a:solidFill>
                  <a:schemeClr val="tx1"/>
                </a:solidFill>
                <a:latin typeface="+mn-lt"/>
                <a:ea typeface="+mn-ea"/>
                <a:cs typeface="+mn-cs"/>
              </a:defRPr>
            </a:lvl1pPr>
            <a:lvl2pPr>
              <a:lnSpc>
                <a:spcPct val="100000"/>
              </a:lnSpc>
              <a:spcBef>
                <a:spcPts val="300"/>
              </a:spcBef>
              <a:defRPr/>
            </a:lvl2pPr>
            <a:lvl3pPr>
              <a:lnSpc>
                <a:spcPct val="100000"/>
              </a:lnSpc>
              <a:spcBef>
                <a:spcPts val="200"/>
              </a:spcBef>
              <a:defRPr/>
            </a:lvl3p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7" name="Datumsplatzhalter 6"/>
          <p:cNvSpPr>
            <a:spLocks noGrp="1"/>
          </p:cNvSpPr>
          <p:nvPr>
            <p:ph type="dt" sz="half" idx="10"/>
          </p:nvPr>
        </p:nvSpPr>
        <p:spPr/>
        <p:txBody>
          <a:bodyPr/>
          <a:lstStyle>
            <a:lvl1pPr>
              <a:defRPr>
                <a:solidFill>
                  <a:schemeClr val="bg1"/>
                </a:solidFill>
              </a:defRPr>
            </a:lvl1pPr>
          </a:lstStyle>
          <a:p>
            <a:r>
              <a:rPr lang="de-DE"/>
              <a:t>06.06.2023</a:t>
            </a:r>
            <a:endParaRPr lang="en-GB"/>
          </a:p>
        </p:txBody>
      </p:sp>
      <p:sp>
        <p:nvSpPr>
          <p:cNvPr id="8" name="Fußzeilenplatzhalter 7"/>
          <p:cNvSpPr>
            <a:spLocks noGrp="1"/>
          </p:cNvSpPr>
          <p:nvPr>
            <p:ph type="ftr" sz="quarter" idx="11"/>
          </p:nvPr>
        </p:nvSpPr>
        <p:spPr/>
        <p:txBody>
          <a:bodyPr/>
          <a:lstStyle>
            <a:lvl1pPr>
              <a:defRPr>
                <a:solidFill>
                  <a:schemeClr val="bg1"/>
                </a:solidFill>
              </a:defRPr>
            </a:lvl1pPr>
          </a:lstStyle>
          <a:p>
            <a:r>
              <a:rPr lang="en-US"/>
              <a:t>From science to standards and harmonised OECD Test Guidelines</a:t>
            </a:r>
            <a:endParaRPr lang="en-GB"/>
          </a:p>
        </p:txBody>
      </p:sp>
      <p:sp>
        <p:nvSpPr>
          <p:cNvPr id="9" name="Foliennummernplatzhalter 8"/>
          <p:cNvSpPr>
            <a:spLocks noGrp="1"/>
          </p:cNvSpPr>
          <p:nvPr>
            <p:ph type="sldNum" sz="quarter" idx="12"/>
          </p:nvPr>
        </p:nvSpPr>
        <p:spPr/>
        <p:txBody>
          <a:bodyPr/>
          <a:lstStyle>
            <a:lvl1pPr>
              <a:defRPr>
                <a:solidFill>
                  <a:schemeClr val="bg1"/>
                </a:solidFill>
              </a:defRPr>
            </a:lvl1pPr>
          </a:lstStyle>
          <a:p>
            <a:fld id="{D642EF81-E391-43A4-A2D1-0ECC9424490D}" type="slidenum">
              <a:rPr lang="en-GB" smtClean="0"/>
              <a:pPr/>
              <a:t>‹Nr.›</a:t>
            </a:fld>
            <a:endParaRPr lang="en-GB"/>
          </a:p>
        </p:txBody>
      </p:sp>
      <p:sp>
        <p:nvSpPr>
          <p:cNvPr id="19" name="Rechteck 18"/>
          <p:cNvSpPr/>
          <p:nvPr userDrawn="1"/>
        </p:nvSpPr>
        <p:spPr>
          <a:xfrm>
            <a:off x="0" y="1"/>
            <a:ext cx="12192000" cy="12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bg1"/>
              </a:solidFill>
            </a:endParaRPr>
          </a:p>
        </p:txBody>
      </p:sp>
      <p:sp>
        <p:nvSpPr>
          <p:cNvPr id="20" name="Flussdiagramm: Manuelle Verarbeitung 10"/>
          <p:cNvSpPr/>
          <p:nvPr userDrawn="1"/>
        </p:nvSpPr>
        <p:spPr>
          <a:xfrm>
            <a:off x="8267724" y="-131218"/>
            <a:ext cx="4004178" cy="151263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227 w 10000"/>
              <a:gd name="connsiteY2" fmla="*/ 9986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470 w 10000"/>
              <a:gd name="connsiteY2" fmla="*/ 9986 h 10000"/>
              <a:gd name="connsiteX3" fmla="*/ 2000 w 10000"/>
              <a:gd name="connsiteY3" fmla="*/ 10000 h 10000"/>
              <a:gd name="connsiteX4" fmla="*/ 0 w 10000"/>
              <a:gd name="connsiteY4" fmla="*/ 0 h 10000"/>
              <a:gd name="connsiteX0" fmla="*/ 0 w 6685"/>
              <a:gd name="connsiteY0" fmla="*/ 0 h 10000"/>
              <a:gd name="connsiteX1" fmla="*/ 6685 w 6685"/>
              <a:gd name="connsiteY1" fmla="*/ 21 h 10000"/>
              <a:gd name="connsiteX2" fmla="*/ 6470 w 6685"/>
              <a:gd name="connsiteY2" fmla="*/ 9986 h 10000"/>
              <a:gd name="connsiteX3" fmla="*/ 2000 w 6685"/>
              <a:gd name="connsiteY3" fmla="*/ 10000 h 10000"/>
              <a:gd name="connsiteX4" fmla="*/ 0 w 6685"/>
              <a:gd name="connsiteY4" fmla="*/ 0 h 10000"/>
              <a:gd name="connsiteX0" fmla="*/ 0 w 10000"/>
              <a:gd name="connsiteY0" fmla="*/ 0 h 9986"/>
              <a:gd name="connsiteX1" fmla="*/ 10000 w 10000"/>
              <a:gd name="connsiteY1" fmla="*/ 21 h 9986"/>
              <a:gd name="connsiteX2" fmla="*/ 9678 w 10000"/>
              <a:gd name="connsiteY2" fmla="*/ 9986 h 9986"/>
              <a:gd name="connsiteX3" fmla="*/ 613 w 10000"/>
              <a:gd name="connsiteY3" fmla="*/ 2040 h 9986"/>
              <a:gd name="connsiteX4" fmla="*/ 0 w 10000"/>
              <a:gd name="connsiteY4" fmla="*/ 0 h 9986"/>
              <a:gd name="connsiteX0" fmla="*/ 0 w 10000"/>
              <a:gd name="connsiteY0" fmla="*/ 0 h 2135"/>
              <a:gd name="connsiteX1" fmla="*/ 10000 w 10000"/>
              <a:gd name="connsiteY1" fmla="*/ 21 h 2135"/>
              <a:gd name="connsiteX2" fmla="*/ 9961 w 10000"/>
              <a:gd name="connsiteY2" fmla="*/ 2135 h 2135"/>
              <a:gd name="connsiteX3" fmla="*/ 613 w 10000"/>
              <a:gd name="connsiteY3" fmla="*/ 2043 h 2135"/>
              <a:gd name="connsiteX4" fmla="*/ 0 w 10000"/>
              <a:gd name="connsiteY4" fmla="*/ 0 h 2135"/>
              <a:gd name="connsiteX0" fmla="*/ 0 w 10000"/>
              <a:gd name="connsiteY0" fmla="*/ 0 h 10000"/>
              <a:gd name="connsiteX1" fmla="*/ 10000 w 10000"/>
              <a:gd name="connsiteY1" fmla="*/ 98 h 10000"/>
              <a:gd name="connsiteX2" fmla="*/ 6151 w 10000"/>
              <a:gd name="connsiteY2" fmla="*/ 10000 h 10000"/>
              <a:gd name="connsiteX3" fmla="*/ 613 w 10000"/>
              <a:gd name="connsiteY3" fmla="*/ 9569 h 10000"/>
              <a:gd name="connsiteX4" fmla="*/ 0 w 10000"/>
              <a:gd name="connsiteY4" fmla="*/ 0 h 10000"/>
              <a:gd name="connsiteX0" fmla="*/ 0 w 6212"/>
              <a:gd name="connsiteY0" fmla="*/ 0 h 10000"/>
              <a:gd name="connsiteX1" fmla="*/ 6212 w 6212"/>
              <a:gd name="connsiteY1" fmla="*/ 145 h 10000"/>
              <a:gd name="connsiteX2" fmla="*/ 6151 w 6212"/>
              <a:gd name="connsiteY2" fmla="*/ 10000 h 10000"/>
              <a:gd name="connsiteX3" fmla="*/ 613 w 6212"/>
              <a:gd name="connsiteY3" fmla="*/ 9569 h 10000"/>
              <a:gd name="connsiteX4" fmla="*/ 0 w 6212"/>
              <a:gd name="connsiteY4" fmla="*/ 0 h 10000"/>
              <a:gd name="connsiteX0" fmla="*/ 0 w 9964"/>
              <a:gd name="connsiteY0" fmla="*/ 553 h 9855"/>
              <a:gd name="connsiteX1" fmla="*/ 9964 w 9964"/>
              <a:gd name="connsiteY1" fmla="*/ 0 h 9855"/>
              <a:gd name="connsiteX2" fmla="*/ 9866 w 9964"/>
              <a:gd name="connsiteY2" fmla="*/ 9855 h 9855"/>
              <a:gd name="connsiteX3" fmla="*/ 951 w 9964"/>
              <a:gd name="connsiteY3" fmla="*/ 9424 h 9855"/>
              <a:gd name="connsiteX4" fmla="*/ 0 w 9964"/>
              <a:gd name="connsiteY4" fmla="*/ 553 h 9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4" h="9855">
                <a:moveTo>
                  <a:pt x="0" y="553"/>
                </a:moveTo>
                <a:lnTo>
                  <a:pt x="9964" y="0"/>
                </a:lnTo>
                <a:cubicBezTo>
                  <a:pt x="9790" y="15583"/>
                  <a:pt x="10040" y="-5728"/>
                  <a:pt x="9866" y="9855"/>
                </a:cubicBezTo>
                <a:lnTo>
                  <a:pt x="951" y="9424"/>
                </a:lnTo>
                <a:cubicBezTo>
                  <a:pt x="622" y="6234"/>
                  <a:pt x="328" y="3743"/>
                  <a:pt x="0" y="5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itel 1"/>
          <p:cNvSpPr>
            <a:spLocks noGrp="1"/>
          </p:cNvSpPr>
          <p:nvPr>
            <p:ph type="title" hasCustomPrompt="1"/>
          </p:nvPr>
        </p:nvSpPr>
        <p:spPr>
          <a:xfrm>
            <a:off x="304350" y="191154"/>
            <a:ext cx="7963200" cy="994414"/>
          </a:xfrm>
        </p:spPr>
        <p:txBody>
          <a:bodyPr lIns="36000" tIns="18000" rIns="36000" bIns="18000">
            <a:noAutofit/>
          </a:bodyPr>
          <a:lstStyle>
            <a:lvl1pPr algn="l" defTabSz="914400" rtl="0" eaLnBrk="1" latinLnBrk="0" hangingPunct="1">
              <a:lnSpc>
                <a:spcPct val="90000"/>
              </a:lnSpc>
              <a:spcBef>
                <a:spcPct val="0"/>
              </a:spcBef>
              <a:buNone/>
              <a:defRPr lang="de-DE" sz="3200" kern="1200" dirty="0">
                <a:solidFill>
                  <a:schemeClr val="bg1"/>
                </a:solidFill>
                <a:latin typeface="+mn-lt"/>
                <a:ea typeface="+mj-ea"/>
                <a:cs typeface="+mj-cs"/>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endParaRPr lang="en-GB" noProof="0" dirty="0"/>
          </a:p>
        </p:txBody>
      </p:sp>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30242" b="31687"/>
          <a:stretch/>
        </p:blipFill>
        <p:spPr>
          <a:xfrm>
            <a:off x="8595961" y="226346"/>
            <a:ext cx="3353004" cy="814047"/>
          </a:xfrm>
          <a:prstGeom prst="rect">
            <a:avLst/>
          </a:prstGeom>
        </p:spPr>
      </p:pic>
    </p:spTree>
    <p:extLst>
      <p:ext uri="{BB962C8B-B14F-4D97-AF65-F5344CB8AC3E}">
        <p14:creationId xmlns:p14="http://schemas.microsoft.com/office/powerpoint/2010/main" val="3255754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06000" y="365125"/>
            <a:ext cx="11502000" cy="1325563"/>
          </a:xfrm>
          <a:prstGeom prst="rect">
            <a:avLst/>
          </a:prstGeom>
        </p:spPr>
        <p:txBody>
          <a:bodyPr vert="horz" lIns="36000" tIns="18000" rIns="36000" bIns="18000" rtlCol="0" anchor="ctr">
            <a:noAutofit/>
          </a:bodyPr>
          <a:lstStyle/>
          <a:p>
            <a:r>
              <a:rPr lang="en-GB" noProof="0"/>
              <a:t>Titelmasterformat durch Klicken bearbeiten</a:t>
            </a:r>
          </a:p>
        </p:txBody>
      </p:sp>
      <p:sp>
        <p:nvSpPr>
          <p:cNvPr id="3" name="Textplatzhalter 2"/>
          <p:cNvSpPr>
            <a:spLocks noGrp="1"/>
          </p:cNvSpPr>
          <p:nvPr>
            <p:ph type="body" idx="1"/>
          </p:nvPr>
        </p:nvSpPr>
        <p:spPr>
          <a:xfrm>
            <a:off x="306000" y="1825625"/>
            <a:ext cx="11502000" cy="4351338"/>
          </a:xfrm>
          <a:prstGeom prst="rect">
            <a:avLst/>
          </a:prstGeom>
        </p:spPr>
        <p:txBody>
          <a:bodyPr vert="horz" lIns="36000" tIns="18000" rIns="36000" bIns="18000" rtlCol="0">
            <a:no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p:txBody>
      </p:sp>
      <p:sp>
        <p:nvSpPr>
          <p:cNvPr id="4" name="Datumsplatzhalter 3"/>
          <p:cNvSpPr>
            <a:spLocks noGrp="1"/>
          </p:cNvSpPr>
          <p:nvPr>
            <p:ph type="dt" sz="half" idx="2"/>
          </p:nvPr>
        </p:nvSpPr>
        <p:spPr>
          <a:xfrm>
            <a:off x="306000" y="6356350"/>
            <a:ext cx="1376885" cy="365125"/>
          </a:xfrm>
          <a:prstGeom prst="rect">
            <a:avLst/>
          </a:prstGeom>
        </p:spPr>
        <p:txBody>
          <a:bodyPr vert="horz" lIns="36000" tIns="18000" rIns="36000" bIns="18000" rtlCol="0" anchor="ctr">
            <a:noAutofit/>
          </a:bodyPr>
          <a:lstStyle>
            <a:lvl1pPr algn="l">
              <a:defRPr sz="1200">
                <a:solidFill>
                  <a:schemeClr val="tx1">
                    <a:tint val="75000"/>
                  </a:schemeClr>
                </a:solidFill>
                <a:latin typeface="+mn-lt"/>
              </a:defRPr>
            </a:lvl1pPr>
          </a:lstStyle>
          <a:p>
            <a:r>
              <a:rPr lang="de-DE"/>
              <a:t>06.06.2023</a:t>
            </a:r>
            <a:endParaRPr lang="en-GB" dirty="0"/>
          </a:p>
        </p:txBody>
      </p:sp>
      <p:sp>
        <p:nvSpPr>
          <p:cNvPr id="5" name="Fußzeilenplatzhalter 4"/>
          <p:cNvSpPr>
            <a:spLocks noGrp="1"/>
          </p:cNvSpPr>
          <p:nvPr>
            <p:ph type="ftr" sz="quarter" idx="3"/>
          </p:nvPr>
        </p:nvSpPr>
        <p:spPr>
          <a:xfrm>
            <a:off x="1843391" y="6356350"/>
            <a:ext cx="8647889" cy="365125"/>
          </a:xfrm>
          <a:prstGeom prst="rect">
            <a:avLst/>
          </a:prstGeom>
        </p:spPr>
        <p:txBody>
          <a:bodyPr vert="horz" lIns="36000" tIns="18000" rIns="36000" bIns="18000" rtlCol="0" anchor="ctr">
            <a:noAutofit/>
          </a:bodyPr>
          <a:lstStyle>
            <a:lvl1pPr algn="ctr">
              <a:defRPr sz="1200">
                <a:solidFill>
                  <a:schemeClr val="tx1">
                    <a:tint val="75000"/>
                  </a:schemeClr>
                </a:solidFill>
                <a:latin typeface="+mn-lt"/>
              </a:defRPr>
            </a:lvl1pPr>
          </a:lstStyle>
          <a:p>
            <a:r>
              <a:rPr lang="en-US"/>
              <a:t>From science to standards and harmonised OECD Test Guidelines</a:t>
            </a:r>
            <a:endParaRPr lang="en-GB" dirty="0"/>
          </a:p>
        </p:txBody>
      </p:sp>
      <p:sp>
        <p:nvSpPr>
          <p:cNvPr id="6" name="Foliennummernplatzhalter 5"/>
          <p:cNvSpPr>
            <a:spLocks noGrp="1"/>
          </p:cNvSpPr>
          <p:nvPr>
            <p:ph type="sldNum" sz="quarter" idx="4"/>
          </p:nvPr>
        </p:nvSpPr>
        <p:spPr>
          <a:xfrm>
            <a:off x="10651786" y="6356350"/>
            <a:ext cx="1156213" cy="365125"/>
          </a:xfrm>
          <a:prstGeom prst="rect">
            <a:avLst/>
          </a:prstGeom>
        </p:spPr>
        <p:txBody>
          <a:bodyPr vert="horz" lIns="36000" tIns="18000" rIns="36000" bIns="18000" rtlCol="0" anchor="ctr">
            <a:noAutofit/>
          </a:bodyPr>
          <a:lstStyle>
            <a:lvl1pPr algn="r">
              <a:defRPr sz="1200">
                <a:solidFill>
                  <a:schemeClr val="tx1">
                    <a:tint val="75000"/>
                  </a:schemeClr>
                </a:solidFill>
                <a:latin typeface="+mn-lt"/>
              </a:defRPr>
            </a:lvl1pPr>
          </a:lstStyle>
          <a:p>
            <a:fld id="{D642EF81-E391-43A4-A2D1-0ECC9424490D}" type="slidenum">
              <a:rPr lang="en-GB" smtClean="0"/>
              <a:pPr/>
              <a:t>‹Nr.›</a:t>
            </a:fld>
            <a:endParaRPr lang="en-GB"/>
          </a:p>
        </p:txBody>
      </p:sp>
    </p:spTree>
    <p:extLst>
      <p:ext uri="{BB962C8B-B14F-4D97-AF65-F5344CB8AC3E}">
        <p14:creationId xmlns:p14="http://schemas.microsoft.com/office/powerpoint/2010/main" val="577037510"/>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53"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Calibri" panose="020F050202020403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91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Formatvorlagen</a:t>
            </a:r>
            <a:r>
              <a:rPr lang="en-GB" noProof="0" dirty="0"/>
              <a:t> des </a:t>
            </a:r>
            <a:r>
              <a:rPr lang="en-GB" noProof="0" dirty="0" err="1"/>
              <a:t>Textmasters</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06.06.2023</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From science to standards and harmonised OECD Test Guidelines</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EF81-E391-43A4-A2D1-0ECC9424490D}" type="slidenum">
              <a:rPr lang="de-DE" smtClean="0"/>
              <a:t>‹Nr.›</a:t>
            </a:fld>
            <a:endParaRPr lang="de-DE"/>
          </a:p>
        </p:txBody>
      </p:sp>
    </p:spTree>
    <p:extLst>
      <p:ext uri="{BB962C8B-B14F-4D97-AF65-F5344CB8AC3E}">
        <p14:creationId xmlns:p14="http://schemas.microsoft.com/office/powerpoint/2010/main" val="666400798"/>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63"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oecd.org/env/ehs/testing/49803789.pdf"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oecd.org/chemicalsafety/testing/standard-project-submission-form.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7/s11051-013-2101-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www.oecd.org/chemicalsafety/testing/oecdguidelinesforthetestingofchemicals.ht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hyperlink" Target="http://www.testguideline-development.org/" TargetMode="External"/><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8" Type="http://schemas.openxmlformats.org/officeDocument/2006/relationships/hyperlink" Target="http://www.oecd.org/chemicalsafety/testing/chemicalstestingdraftoecdguidelinesforthetestingofchemicals-sections1-5.htm" TargetMode="External"/><Relationship Id="rId13" Type="http://schemas.openxmlformats.org/officeDocument/2006/relationships/hyperlink" Target="http://www.nanoharmony.eu/" TargetMode="External"/><Relationship Id="rId18" Type="http://schemas.openxmlformats.org/officeDocument/2006/relationships/image" Target="../media/image29.png"/><Relationship Id="rId3" Type="http://schemas.openxmlformats.org/officeDocument/2006/relationships/hyperlink" Target="https://www.oecd.org/env/ehs/testing/49803789.pdf" TargetMode="External"/><Relationship Id="rId7" Type="http://schemas.openxmlformats.org/officeDocument/2006/relationships/hyperlink" Target="http://www.oecd.org/chemicalsafety/testing/oecdguidelinesforthetestingofchemicals.htm" TargetMode="External"/><Relationship Id="rId12" Type="http://schemas.openxmlformats.org/officeDocument/2006/relationships/hyperlink" Target="http://www.oecd.org/chemicalsafety/testing/linkstonationalwebsitesongoodlaboratorypractice.htm" TargetMode="External"/><Relationship Id="rId17" Type="http://schemas.openxmlformats.org/officeDocument/2006/relationships/image" Target="../media/image28.png"/><Relationship Id="rId2" Type="http://schemas.openxmlformats.org/officeDocument/2006/relationships/hyperlink" Target="http://www.oecd.org/chemicalsafety/testing/oecd-guidelines-testing-chemicals-related-documents.htm" TargetMode="External"/><Relationship Id="rId16" Type="http://schemas.openxmlformats.org/officeDocument/2006/relationships/hyperlink" Target="https://www.oecd.org/chemicalsafety/nanomet/" TargetMode="External"/><Relationship Id="rId1" Type="http://schemas.openxmlformats.org/officeDocument/2006/relationships/slideLayout" Target="../slideLayouts/slideLayout5.xml"/><Relationship Id="rId6" Type="http://schemas.openxmlformats.org/officeDocument/2006/relationships/hyperlink" Target="http://www.oecd.org/chemicalsafety/testing/standard-project-submission-form.pdf" TargetMode="External"/><Relationship Id="rId11" Type="http://schemas.openxmlformats.org/officeDocument/2006/relationships/hyperlink" Target="http://www.oecd.org/science/nanosafety" TargetMode="External"/><Relationship Id="rId5" Type="http://schemas.openxmlformats.org/officeDocument/2006/relationships/hyperlink" Target="http://www.oecd.org/chemicalsafety/testing/national-coordinators-test-guidelines-programme.htm" TargetMode="External"/><Relationship Id="rId15" Type="http://schemas.openxmlformats.org/officeDocument/2006/relationships/hyperlink" Target="http://www.testguideline-development.org/" TargetMode="External"/><Relationship Id="rId10" Type="http://schemas.openxmlformats.org/officeDocument/2006/relationships/hyperlink" Target="http://www.oecd.org/chemicalsafety/testing/draft-guidance-review-documents-monographs.htm" TargetMode="External"/><Relationship Id="rId4" Type="http://schemas.openxmlformats.org/officeDocument/2006/relationships/hyperlink" Target="http://www.oecd.org/officialdocuments/displaydocument/?cote=ENV/JM/MONO(2005)14&amp;doclanguage=en" TargetMode="External"/><Relationship Id="rId9" Type="http://schemas.openxmlformats.org/officeDocument/2006/relationships/hyperlink" Target="http://www.oecd.org/chemicalsafety/testing/seriesontestingandassessmentadoptedguidanceandreviewdocuments.htm" TargetMode="External"/><Relationship Id="rId14" Type="http://schemas.openxmlformats.org/officeDocument/2006/relationships/hyperlink" Target="https://www.youtube.com/playlist?list=PLl8XHGDKVfG7jZ0i0mkXOua3YLkMLSCSh"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hyperlink" Target="http://www.nanoharmony.eu/"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www.testguideline-development.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GB" dirty="0"/>
              <a:t>From science to standards and </a:t>
            </a:r>
            <a:br>
              <a:rPr lang="en-GB" dirty="0"/>
            </a:br>
            <a:r>
              <a:rPr lang="en-GB" dirty="0"/>
              <a:t>harmonised OECD Test Guidelines</a:t>
            </a:r>
          </a:p>
        </p:txBody>
      </p:sp>
      <p:sp>
        <p:nvSpPr>
          <p:cNvPr id="6" name="Subtitle 5">
            <a:extLst>
              <a:ext uri="{FF2B5EF4-FFF2-40B4-BE49-F238E27FC236}">
                <a16:creationId xmlns:a16="http://schemas.microsoft.com/office/drawing/2014/main" id="{026CB323-7FC4-4561-857A-15A8663BDB44}"/>
              </a:ext>
            </a:extLst>
          </p:cNvPr>
          <p:cNvSpPr>
            <a:spLocks noGrp="1"/>
          </p:cNvSpPr>
          <p:nvPr>
            <p:ph type="subTitle" idx="4294967295"/>
          </p:nvPr>
        </p:nvSpPr>
        <p:spPr>
          <a:xfrm>
            <a:off x="306000" y="4592781"/>
            <a:ext cx="5790000" cy="1584181"/>
          </a:xfrm>
        </p:spPr>
        <p:txBody>
          <a:bodyPr/>
          <a:lstStyle/>
          <a:p>
            <a:pPr marL="0" indent="0" algn="ctr">
              <a:buNone/>
            </a:pPr>
            <a:r>
              <a:rPr lang="en-GB" dirty="0">
                <a:solidFill>
                  <a:schemeClr val="bg1"/>
                </a:solidFill>
              </a:rPr>
              <a:t>NanoHarmony Training</a:t>
            </a:r>
          </a:p>
        </p:txBody>
      </p:sp>
    </p:spTree>
    <p:extLst>
      <p:ext uri="{BB962C8B-B14F-4D97-AF65-F5344CB8AC3E}">
        <p14:creationId xmlns:p14="http://schemas.microsoft.com/office/powerpoint/2010/main" val="651090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F21A321D-B699-4DF5-BFB0-DF98C59EFCEC}"/>
              </a:ext>
            </a:extLst>
          </p:cNvPr>
          <p:cNvGrpSpPr/>
          <p:nvPr/>
        </p:nvGrpSpPr>
        <p:grpSpPr>
          <a:xfrm>
            <a:off x="304350" y="2137540"/>
            <a:ext cx="11433387" cy="2483265"/>
            <a:chOff x="304350" y="2137540"/>
            <a:chExt cx="11433387" cy="2483265"/>
          </a:xfrm>
        </p:grpSpPr>
        <p:sp>
          <p:nvSpPr>
            <p:cNvPr id="53" name="Rectangle 54">
              <a:extLst>
                <a:ext uri="{FF2B5EF4-FFF2-40B4-BE49-F238E27FC236}">
                  <a16:creationId xmlns:a16="http://schemas.microsoft.com/office/drawing/2014/main" id="{B10E0D30-D575-47B9-B4FA-0C617679E99C}"/>
                </a:ext>
              </a:extLst>
            </p:cNvPr>
            <p:cNvSpPr/>
            <p:nvPr/>
          </p:nvSpPr>
          <p:spPr>
            <a:xfrm>
              <a:off x="2732476" y="2952049"/>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Submission of SPSF at WNT</a:t>
              </a:r>
            </a:p>
          </p:txBody>
        </p:sp>
        <p:sp>
          <p:nvSpPr>
            <p:cNvPr id="54" name="Rectangle 55">
              <a:extLst>
                <a:ext uri="{FF2B5EF4-FFF2-40B4-BE49-F238E27FC236}">
                  <a16:creationId xmlns:a16="http://schemas.microsoft.com/office/drawing/2014/main" id="{9007714A-478A-4321-9745-354934B5A7D6}"/>
                </a:ext>
              </a:extLst>
            </p:cNvPr>
            <p:cNvSpPr/>
            <p:nvPr/>
          </p:nvSpPr>
          <p:spPr>
            <a:xfrm>
              <a:off x="3595128" y="2954872"/>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SPSF commenting round at WNT </a:t>
              </a:r>
            </a:p>
          </p:txBody>
        </p:sp>
        <p:sp>
          <p:nvSpPr>
            <p:cNvPr id="55" name="Rectangle 56">
              <a:extLst>
                <a:ext uri="{FF2B5EF4-FFF2-40B4-BE49-F238E27FC236}">
                  <a16:creationId xmlns:a16="http://schemas.microsoft.com/office/drawing/2014/main" id="{A7857F36-29AC-423C-B5AE-CA1FF47BF8E3}"/>
                </a:ext>
              </a:extLst>
            </p:cNvPr>
            <p:cNvSpPr/>
            <p:nvPr/>
          </p:nvSpPr>
          <p:spPr>
            <a:xfrm>
              <a:off x="4457780" y="2954871"/>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Formal SPSF approval at WNT</a:t>
              </a:r>
            </a:p>
          </p:txBody>
        </p:sp>
        <p:sp>
          <p:nvSpPr>
            <p:cNvPr id="56" name="Rectangle 57">
              <a:extLst>
                <a:ext uri="{FF2B5EF4-FFF2-40B4-BE49-F238E27FC236}">
                  <a16:creationId xmlns:a16="http://schemas.microsoft.com/office/drawing/2014/main" id="{53008626-EFDF-4BDD-8707-9F45D3F1BC15}"/>
                </a:ext>
              </a:extLst>
            </p:cNvPr>
            <p:cNvSpPr/>
            <p:nvPr/>
          </p:nvSpPr>
          <p:spPr>
            <a:xfrm>
              <a:off x="5320431" y="2952049"/>
              <a:ext cx="2287438" cy="600330"/>
            </a:xfrm>
            <a:prstGeom prst="rect">
              <a:avLst/>
            </a:prstGeom>
            <a:solidFill>
              <a:srgbClr val="11A4D3">
                <a:alpha val="50196"/>
              </a:srgbClr>
            </a:solidFill>
            <a:ln w="12700" cap="flat" cmpd="sng" algn="ctr">
              <a:solidFill>
                <a:srgbClr val="11A4D3"/>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Project at WNT with 1 or more WNT Expert Group Meetings</a:t>
              </a:r>
            </a:p>
          </p:txBody>
        </p:sp>
        <p:sp>
          <p:nvSpPr>
            <p:cNvPr id="57" name="Rectangle 42">
              <a:extLst>
                <a:ext uri="{FF2B5EF4-FFF2-40B4-BE49-F238E27FC236}">
                  <a16:creationId xmlns:a16="http://schemas.microsoft.com/office/drawing/2014/main" id="{908E96E5-E8FD-4A27-BE7E-51571BB1CEDA}"/>
                </a:ext>
              </a:extLst>
            </p:cNvPr>
            <p:cNvSpPr/>
            <p:nvPr/>
          </p:nvSpPr>
          <p:spPr>
            <a:xfrm>
              <a:off x="3595661"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mid-Nov/April</a:t>
              </a:r>
            </a:p>
          </p:txBody>
        </p:sp>
        <p:sp>
          <p:nvSpPr>
            <p:cNvPr id="58" name="Rectangle 43">
              <a:extLst>
                <a:ext uri="{FF2B5EF4-FFF2-40B4-BE49-F238E27FC236}">
                  <a16:creationId xmlns:a16="http://schemas.microsoft.com/office/drawing/2014/main" id="{6CA29681-F703-4C9B-8E45-C77433B54624}"/>
                </a:ext>
              </a:extLst>
            </p:cNvPr>
            <p:cNvSpPr/>
            <p:nvPr/>
          </p:nvSpPr>
          <p:spPr>
            <a:xfrm>
              <a:off x="4457290"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April</a:t>
              </a:r>
            </a:p>
          </p:txBody>
        </p:sp>
        <p:sp>
          <p:nvSpPr>
            <p:cNvPr id="59" name="Rectangle 44">
              <a:extLst>
                <a:ext uri="{FF2B5EF4-FFF2-40B4-BE49-F238E27FC236}">
                  <a16:creationId xmlns:a16="http://schemas.microsoft.com/office/drawing/2014/main" id="{6AFACABA-FA42-4A40-8193-EB7AC1ED0F31}"/>
                </a:ext>
              </a:extLst>
            </p:cNvPr>
            <p:cNvSpPr/>
            <p:nvPr/>
          </p:nvSpPr>
          <p:spPr>
            <a:xfrm>
              <a:off x="5318917" y="2597634"/>
              <a:ext cx="2289090" cy="270571"/>
            </a:xfrm>
            <a:prstGeom prst="rect">
              <a:avLst/>
            </a:prstGeom>
            <a:solidFill>
              <a:srgbClr val="11A4D3"/>
            </a:solidFill>
            <a:ln w="12700" cap="flat" cmpd="sng" algn="ctr">
              <a:solidFill>
                <a:srgbClr val="11A4D3"/>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2 months + 1 or more years</a:t>
              </a:r>
            </a:p>
          </p:txBody>
        </p:sp>
        <p:sp>
          <p:nvSpPr>
            <p:cNvPr id="60" name="Rectangle 40">
              <a:extLst>
                <a:ext uri="{FF2B5EF4-FFF2-40B4-BE49-F238E27FC236}">
                  <a16:creationId xmlns:a16="http://schemas.microsoft.com/office/drawing/2014/main" id="{65D9EE6B-41D1-4757-BACD-4C4A393F16AB}"/>
                </a:ext>
              </a:extLst>
            </p:cNvPr>
            <p:cNvSpPr/>
            <p:nvPr/>
          </p:nvSpPr>
          <p:spPr>
            <a:xfrm>
              <a:off x="2734032"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t>
              </a:r>
            </a:p>
          </p:txBody>
        </p:sp>
        <p:cxnSp>
          <p:nvCxnSpPr>
            <p:cNvPr id="61" name="Straight Connector 96">
              <a:extLst>
                <a:ext uri="{FF2B5EF4-FFF2-40B4-BE49-F238E27FC236}">
                  <a16:creationId xmlns:a16="http://schemas.microsoft.com/office/drawing/2014/main" id="{931B07A4-5DA7-484A-B150-5ADCAF2893C4}"/>
                </a:ext>
              </a:extLst>
            </p:cNvPr>
            <p:cNvCxnSpPr>
              <a:cxnSpLocks/>
              <a:endCxn id="60" idx="0"/>
            </p:cNvCxnSpPr>
            <p:nvPr/>
          </p:nvCxnSpPr>
          <p:spPr>
            <a:xfrm>
              <a:off x="3121424" y="2137540"/>
              <a:ext cx="5008" cy="460094"/>
            </a:xfrm>
            <a:prstGeom prst="line">
              <a:avLst/>
            </a:prstGeom>
            <a:noFill/>
            <a:ln w="38100" cap="flat" cmpd="sng" algn="ctr">
              <a:solidFill>
                <a:srgbClr val="64D0F2"/>
              </a:solidFill>
              <a:prstDash val="solid"/>
              <a:miter lim="800000"/>
            </a:ln>
            <a:effectLst/>
          </p:spPr>
        </p:cxnSp>
        <p:cxnSp>
          <p:nvCxnSpPr>
            <p:cNvPr id="62" name="Straight Connector 97">
              <a:extLst>
                <a:ext uri="{FF2B5EF4-FFF2-40B4-BE49-F238E27FC236}">
                  <a16:creationId xmlns:a16="http://schemas.microsoft.com/office/drawing/2014/main" id="{5AA5B962-3967-4B44-BA39-BA2E5A005192}"/>
                </a:ext>
              </a:extLst>
            </p:cNvPr>
            <p:cNvCxnSpPr>
              <a:cxnSpLocks/>
              <a:endCxn id="57" idx="0"/>
            </p:cNvCxnSpPr>
            <p:nvPr/>
          </p:nvCxnSpPr>
          <p:spPr>
            <a:xfrm flipH="1">
              <a:off x="3988061" y="2137540"/>
              <a:ext cx="739" cy="460094"/>
            </a:xfrm>
            <a:prstGeom prst="line">
              <a:avLst/>
            </a:prstGeom>
            <a:noFill/>
            <a:ln w="38100" cap="flat" cmpd="sng" algn="ctr">
              <a:solidFill>
                <a:srgbClr val="64D0F2"/>
              </a:solidFill>
              <a:prstDash val="solid"/>
              <a:miter lim="800000"/>
            </a:ln>
            <a:effectLst/>
          </p:spPr>
        </p:cxnSp>
        <p:cxnSp>
          <p:nvCxnSpPr>
            <p:cNvPr id="63" name="Straight Connector 98">
              <a:extLst>
                <a:ext uri="{FF2B5EF4-FFF2-40B4-BE49-F238E27FC236}">
                  <a16:creationId xmlns:a16="http://schemas.microsoft.com/office/drawing/2014/main" id="{95A825FF-40FB-459C-80A1-086B4000204D}"/>
                </a:ext>
              </a:extLst>
            </p:cNvPr>
            <p:cNvCxnSpPr>
              <a:cxnSpLocks/>
              <a:endCxn id="58" idx="0"/>
            </p:cNvCxnSpPr>
            <p:nvPr/>
          </p:nvCxnSpPr>
          <p:spPr>
            <a:xfrm flipH="1">
              <a:off x="4849690" y="2137540"/>
              <a:ext cx="1158" cy="460094"/>
            </a:xfrm>
            <a:prstGeom prst="line">
              <a:avLst/>
            </a:prstGeom>
            <a:noFill/>
            <a:ln w="38100" cap="flat" cmpd="sng" algn="ctr">
              <a:solidFill>
                <a:srgbClr val="64D0F2"/>
              </a:solidFill>
              <a:prstDash val="solid"/>
              <a:miter lim="800000"/>
            </a:ln>
            <a:effectLst/>
          </p:spPr>
        </p:cxnSp>
        <p:cxnSp>
          <p:nvCxnSpPr>
            <p:cNvPr id="64" name="Straight Connector 109">
              <a:extLst>
                <a:ext uri="{FF2B5EF4-FFF2-40B4-BE49-F238E27FC236}">
                  <a16:creationId xmlns:a16="http://schemas.microsoft.com/office/drawing/2014/main" id="{AF3C46B0-52BB-4528-B2E1-D1D93E61B5B2}"/>
                </a:ext>
              </a:extLst>
            </p:cNvPr>
            <p:cNvCxnSpPr>
              <a:cxnSpLocks/>
            </p:cNvCxnSpPr>
            <p:nvPr/>
          </p:nvCxnSpPr>
          <p:spPr>
            <a:xfrm flipH="1">
              <a:off x="2746709" y="2141114"/>
              <a:ext cx="2492457" cy="0"/>
            </a:xfrm>
            <a:prstGeom prst="line">
              <a:avLst/>
            </a:prstGeom>
            <a:noFill/>
            <a:ln w="38100" cap="flat" cmpd="sng" algn="ctr">
              <a:solidFill>
                <a:srgbClr val="64D0F2"/>
              </a:solidFill>
              <a:prstDash val="solid"/>
              <a:miter lim="800000"/>
            </a:ln>
            <a:effectLst/>
          </p:spPr>
        </p:cxnSp>
        <p:cxnSp>
          <p:nvCxnSpPr>
            <p:cNvPr id="65" name="Straight Connector 111">
              <a:extLst>
                <a:ext uri="{FF2B5EF4-FFF2-40B4-BE49-F238E27FC236}">
                  <a16:creationId xmlns:a16="http://schemas.microsoft.com/office/drawing/2014/main" id="{331B5F94-6512-4BB2-93C6-292EC397A649}"/>
                </a:ext>
              </a:extLst>
            </p:cNvPr>
            <p:cNvCxnSpPr>
              <a:cxnSpLocks/>
            </p:cNvCxnSpPr>
            <p:nvPr/>
          </p:nvCxnSpPr>
          <p:spPr>
            <a:xfrm flipH="1">
              <a:off x="7666524" y="2141114"/>
              <a:ext cx="2213144" cy="0"/>
            </a:xfrm>
            <a:prstGeom prst="line">
              <a:avLst/>
            </a:prstGeom>
            <a:noFill/>
            <a:ln w="38100" cap="flat" cmpd="sng" algn="ctr">
              <a:solidFill>
                <a:srgbClr val="0D86AE"/>
              </a:solidFill>
              <a:prstDash val="solid"/>
              <a:miter lim="800000"/>
            </a:ln>
            <a:effectLst/>
          </p:spPr>
        </p:cxnSp>
        <p:cxnSp>
          <p:nvCxnSpPr>
            <p:cNvPr id="66" name="Straight Connector 112">
              <a:extLst>
                <a:ext uri="{FF2B5EF4-FFF2-40B4-BE49-F238E27FC236}">
                  <a16:creationId xmlns:a16="http://schemas.microsoft.com/office/drawing/2014/main" id="{ACD29452-1E33-49BA-B312-6C87AA0C4E05}"/>
                </a:ext>
              </a:extLst>
            </p:cNvPr>
            <p:cNvCxnSpPr>
              <a:cxnSpLocks/>
            </p:cNvCxnSpPr>
            <p:nvPr/>
          </p:nvCxnSpPr>
          <p:spPr>
            <a:xfrm flipH="1">
              <a:off x="5239166" y="2141114"/>
              <a:ext cx="2282629" cy="0"/>
            </a:xfrm>
            <a:prstGeom prst="line">
              <a:avLst/>
            </a:prstGeom>
            <a:noFill/>
            <a:ln w="38100" cap="flat" cmpd="sng" algn="ctr">
              <a:solidFill>
                <a:srgbClr val="11A4D3"/>
              </a:solidFill>
              <a:prstDash val="dash"/>
              <a:miter lim="800000"/>
            </a:ln>
            <a:effectLst/>
          </p:spPr>
        </p:cxnSp>
        <p:cxnSp>
          <p:nvCxnSpPr>
            <p:cNvPr id="67" name="Straight Connector 62">
              <a:extLst>
                <a:ext uri="{FF2B5EF4-FFF2-40B4-BE49-F238E27FC236}">
                  <a16:creationId xmlns:a16="http://schemas.microsoft.com/office/drawing/2014/main" id="{A9FCCEAC-2821-4373-9A0E-67B0E1E68CE2}"/>
                </a:ext>
              </a:extLst>
            </p:cNvPr>
            <p:cNvCxnSpPr>
              <a:cxnSpLocks/>
            </p:cNvCxnSpPr>
            <p:nvPr/>
          </p:nvCxnSpPr>
          <p:spPr>
            <a:xfrm flipH="1">
              <a:off x="1152948" y="2141114"/>
              <a:ext cx="159376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8" name="Rectangle 60">
              <a:extLst>
                <a:ext uri="{FF2B5EF4-FFF2-40B4-BE49-F238E27FC236}">
                  <a16:creationId xmlns:a16="http://schemas.microsoft.com/office/drawing/2014/main" id="{ABE9FD81-450F-4519-926F-A62539D61BA3}"/>
                </a:ext>
              </a:extLst>
            </p:cNvPr>
            <p:cNvSpPr/>
            <p:nvPr/>
          </p:nvSpPr>
          <p:spPr>
            <a:xfrm>
              <a:off x="7706709" y="2952049"/>
              <a:ext cx="77789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TG/GD commenting rounds at WNT</a:t>
              </a:r>
            </a:p>
          </p:txBody>
        </p:sp>
        <p:sp>
          <p:nvSpPr>
            <p:cNvPr id="69" name="Rectangle 61">
              <a:extLst>
                <a:ext uri="{FF2B5EF4-FFF2-40B4-BE49-F238E27FC236}">
                  <a16:creationId xmlns:a16="http://schemas.microsoft.com/office/drawing/2014/main" id="{AD2A8816-552C-4D32-A7BE-6B710573C4CC}"/>
                </a:ext>
              </a:extLst>
            </p:cNvPr>
            <p:cNvSpPr/>
            <p:nvPr/>
          </p:nvSpPr>
          <p:spPr>
            <a:xfrm>
              <a:off x="8562454" y="2952049"/>
              <a:ext cx="653134"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Final Submission to WNT</a:t>
              </a:r>
            </a:p>
          </p:txBody>
        </p:sp>
        <p:sp>
          <p:nvSpPr>
            <p:cNvPr id="70" name="Rectangle 62">
              <a:extLst>
                <a:ext uri="{FF2B5EF4-FFF2-40B4-BE49-F238E27FC236}">
                  <a16:creationId xmlns:a16="http://schemas.microsoft.com/office/drawing/2014/main" id="{85443C99-ADC8-4D00-AAF3-8F45E41CB6D0}"/>
                </a:ext>
              </a:extLst>
            </p:cNvPr>
            <p:cNvSpPr/>
            <p:nvPr/>
          </p:nvSpPr>
          <p:spPr>
            <a:xfrm>
              <a:off x="9293441" y="2952049"/>
              <a:ext cx="54860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Approval by WNT</a:t>
              </a:r>
            </a:p>
          </p:txBody>
        </p:sp>
        <p:sp>
          <p:nvSpPr>
            <p:cNvPr id="71" name="Rectangle 47">
              <a:extLst>
                <a:ext uri="{FF2B5EF4-FFF2-40B4-BE49-F238E27FC236}">
                  <a16:creationId xmlns:a16="http://schemas.microsoft.com/office/drawing/2014/main" id="{6A078B10-ECDB-49B2-908D-29F195A03762}"/>
                </a:ext>
              </a:extLst>
            </p:cNvPr>
            <p:cNvSpPr/>
            <p:nvPr/>
          </p:nvSpPr>
          <p:spPr>
            <a:xfrm>
              <a:off x="7704155" y="2597634"/>
              <a:ext cx="777895"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June/mid-Feb</a:t>
              </a:r>
            </a:p>
          </p:txBody>
        </p:sp>
        <p:sp>
          <p:nvSpPr>
            <p:cNvPr id="72" name="Rectangle 48">
              <a:extLst>
                <a:ext uri="{FF2B5EF4-FFF2-40B4-BE49-F238E27FC236}">
                  <a16:creationId xmlns:a16="http://schemas.microsoft.com/office/drawing/2014/main" id="{7CA32C08-8B5C-40DE-908F-9750C1033D91}"/>
                </a:ext>
              </a:extLst>
            </p:cNvPr>
            <p:cNvSpPr/>
            <p:nvPr/>
          </p:nvSpPr>
          <p:spPr>
            <a:xfrm>
              <a:off x="8558879" y="2597634"/>
              <a:ext cx="65313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mid-Feb</a:t>
              </a:r>
            </a:p>
          </p:txBody>
        </p:sp>
        <p:sp>
          <p:nvSpPr>
            <p:cNvPr id="73" name="Rectangle 49">
              <a:extLst>
                <a:ext uri="{FF2B5EF4-FFF2-40B4-BE49-F238E27FC236}">
                  <a16:creationId xmlns:a16="http://schemas.microsoft.com/office/drawing/2014/main" id="{6945C705-A243-41BC-9CEB-76ED1DA4F2F7}"/>
                </a:ext>
              </a:extLst>
            </p:cNvPr>
            <p:cNvSpPr/>
            <p:nvPr/>
          </p:nvSpPr>
          <p:spPr>
            <a:xfrm>
              <a:off x="9288842" y="2597634"/>
              <a:ext cx="54860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April</a:t>
              </a:r>
              <a:endParaRPr kumimoji="0" lang="en-GB" sz="1000" b="0" i="0" u="none" strike="noStrike" kern="0" cap="none" spc="0" normalizeH="0" baseline="0" dirty="0">
                <a:ln>
                  <a:noFill/>
                </a:ln>
                <a:solidFill>
                  <a:schemeClr val="bg1"/>
                </a:solidFill>
                <a:effectLst/>
                <a:uLnTx/>
                <a:uFillTx/>
                <a:latin typeface="Calibri Light" panose="020F0302020204030204"/>
                <a:ea typeface="+mn-ea"/>
                <a:cs typeface="+mn-cs"/>
              </a:endParaRPr>
            </a:p>
          </p:txBody>
        </p:sp>
        <p:cxnSp>
          <p:nvCxnSpPr>
            <p:cNvPr id="74" name="Straight Connector 101">
              <a:extLst>
                <a:ext uri="{FF2B5EF4-FFF2-40B4-BE49-F238E27FC236}">
                  <a16:creationId xmlns:a16="http://schemas.microsoft.com/office/drawing/2014/main" id="{0F9F5929-6458-44C7-831D-3FFCCE82F02C}"/>
                </a:ext>
              </a:extLst>
            </p:cNvPr>
            <p:cNvCxnSpPr>
              <a:cxnSpLocks/>
              <a:endCxn id="71" idx="0"/>
            </p:cNvCxnSpPr>
            <p:nvPr/>
          </p:nvCxnSpPr>
          <p:spPr>
            <a:xfrm flipH="1">
              <a:off x="8093103" y="2140044"/>
              <a:ext cx="5222" cy="457590"/>
            </a:xfrm>
            <a:prstGeom prst="line">
              <a:avLst/>
            </a:prstGeom>
            <a:noFill/>
            <a:ln w="38100" cap="flat" cmpd="sng" algn="ctr">
              <a:solidFill>
                <a:srgbClr val="0D86AE"/>
              </a:solidFill>
              <a:prstDash val="solid"/>
              <a:miter lim="800000"/>
            </a:ln>
            <a:effectLst/>
          </p:spPr>
        </p:cxnSp>
        <p:cxnSp>
          <p:nvCxnSpPr>
            <p:cNvPr id="75" name="Straight Connector 102">
              <a:extLst>
                <a:ext uri="{FF2B5EF4-FFF2-40B4-BE49-F238E27FC236}">
                  <a16:creationId xmlns:a16="http://schemas.microsoft.com/office/drawing/2014/main" id="{B46150A2-82A5-4F1B-9C24-5BD0CF01FDB0}"/>
                </a:ext>
              </a:extLst>
            </p:cNvPr>
            <p:cNvCxnSpPr>
              <a:cxnSpLocks/>
              <a:endCxn id="72" idx="0"/>
            </p:cNvCxnSpPr>
            <p:nvPr/>
          </p:nvCxnSpPr>
          <p:spPr>
            <a:xfrm flipH="1">
              <a:off x="8885446" y="2137540"/>
              <a:ext cx="2602" cy="460094"/>
            </a:xfrm>
            <a:prstGeom prst="line">
              <a:avLst/>
            </a:prstGeom>
            <a:noFill/>
            <a:ln w="38100" cap="flat" cmpd="sng" algn="ctr">
              <a:solidFill>
                <a:srgbClr val="0D86AE"/>
              </a:solidFill>
              <a:prstDash val="solid"/>
              <a:miter lim="800000"/>
            </a:ln>
            <a:effectLst/>
          </p:spPr>
        </p:cxnSp>
        <p:cxnSp>
          <p:nvCxnSpPr>
            <p:cNvPr id="76" name="Straight Connector 103">
              <a:extLst>
                <a:ext uri="{FF2B5EF4-FFF2-40B4-BE49-F238E27FC236}">
                  <a16:creationId xmlns:a16="http://schemas.microsoft.com/office/drawing/2014/main" id="{73DBFC19-9F96-4231-91F1-68F89F68DFF1}"/>
                </a:ext>
              </a:extLst>
            </p:cNvPr>
            <p:cNvCxnSpPr>
              <a:cxnSpLocks/>
              <a:endCxn id="73" idx="0"/>
            </p:cNvCxnSpPr>
            <p:nvPr/>
          </p:nvCxnSpPr>
          <p:spPr>
            <a:xfrm flipH="1">
              <a:off x="9563144" y="2137540"/>
              <a:ext cx="18" cy="460094"/>
            </a:xfrm>
            <a:prstGeom prst="line">
              <a:avLst/>
            </a:prstGeom>
            <a:noFill/>
            <a:ln w="38100" cap="flat" cmpd="sng" algn="ctr">
              <a:solidFill>
                <a:srgbClr val="0D86AE"/>
              </a:solidFill>
              <a:prstDash val="solid"/>
              <a:miter lim="800000"/>
            </a:ln>
            <a:effectLst/>
          </p:spPr>
        </p:cxnSp>
        <p:cxnSp>
          <p:nvCxnSpPr>
            <p:cNvPr id="77" name="Straight Connector 72">
              <a:extLst>
                <a:ext uri="{FF2B5EF4-FFF2-40B4-BE49-F238E27FC236}">
                  <a16:creationId xmlns:a16="http://schemas.microsoft.com/office/drawing/2014/main" id="{05369B6F-AC29-4A9A-A68D-26E7B4D1D539}"/>
                </a:ext>
              </a:extLst>
            </p:cNvPr>
            <p:cNvCxnSpPr>
              <a:cxnSpLocks/>
            </p:cNvCxnSpPr>
            <p:nvPr/>
          </p:nvCxnSpPr>
          <p:spPr>
            <a:xfrm flipH="1" flipV="1">
              <a:off x="9879668" y="2140044"/>
              <a:ext cx="1574711" cy="3574"/>
            </a:xfrm>
            <a:prstGeom prst="line">
              <a:avLst/>
            </a:prstGeom>
            <a:ln w="38100">
              <a:solidFill>
                <a:srgbClr val="009A46"/>
              </a:solidFill>
            </a:ln>
          </p:spPr>
          <p:style>
            <a:lnRef idx="1">
              <a:schemeClr val="accent1"/>
            </a:lnRef>
            <a:fillRef idx="0">
              <a:schemeClr val="accent1"/>
            </a:fillRef>
            <a:effectRef idx="0">
              <a:schemeClr val="accent1"/>
            </a:effectRef>
            <a:fontRef idx="minor">
              <a:schemeClr val="tx1"/>
            </a:fontRef>
          </p:style>
        </p:cxnSp>
        <p:sp>
          <p:nvSpPr>
            <p:cNvPr id="78" name="Arrow: Chevron 74">
              <a:extLst>
                <a:ext uri="{FF2B5EF4-FFF2-40B4-BE49-F238E27FC236}">
                  <a16:creationId xmlns:a16="http://schemas.microsoft.com/office/drawing/2014/main" id="{03C575F6-842F-4339-9EDA-A301C1094EF0}"/>
                </a:ext>
              </a:extLst>
            </p:cNvPr>
            <p:cNvSpPr/>
            <p:nvPr/>
          </p:nvSpPr>
          <p:spPr>
            <a:xfrm>
              <a:off x="2732476"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Arrow: Chevron 75">
              <a:extLst>
                <a:ext uri="{FF2B5EF4-FFF2-40B4-BE49-F238E27FC236}">
                  <a16:creationId xmlns:a16="http://schemas.microsoft.com/office/drawing/2014/main" id="{B89F896B-8DF8-4F56-82A5-AD0F1B8D45DA}"/>
                </a:ext>
              </a:extLst>
            </p:cNvPr>
            <p:cNvSpPr/>
            <p:nvPr/>
          </p:nvSpPr>
          <p:spPr>
            <a:xfrm>
              <a:off x="2253275"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Arrow: Chevron 76">
              <a:extLst>
                <a:ext uri="{FF2B5EF4-FFF2-40B4-BE49-F238E27FC236}">
                  <a16:creationId xmlns:a16="http://schemas.microsoft.com/office/drawing/2014/main" id="{767E152F-C066-4F4A-87D8-01B03541B928}"/>
                </a:ext>
              </a:extLst>
            </p:cNvPr>
            <p:cNvSpPr/>
            <p:nvPr/>
          </p:nvSpPr>
          <p:spPr>
            <a:xfrm>
              <a:off x="5316613"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1" name="Arrow: Chevron 77">
              <a:extLst>
                <a:ext uri="{FF2B5EF4-FFF2-40B4-BE49-F238E27FC236}">
                  <a16:creationId xmlns:a16="http://schemas.microsoft.com/office/drawing/2014/main" id="{8D664ED9-CA01-4FFD-BD6F-0E5F6D58601A}"/>
                </a:ext>
              </a:extLst>
            </p:cNvPr>
            <p:cNvSpPr/>
            <p:nvPr/>
          </p:nvSpPr>
          <p:spPr>
            <a:xfrm>
              <a:off x="4843393"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Arrow: Chevron 78">
              <a:extLst>
                <a:ext uri="{FF2B5EF4-FFF2-40B4-BE49-F238E27FC236}">
                  <a16:creationId xmlns:a16="http://schemas.microsoft.com/office/drawing/2014/main" id="{7654F0C8-D21F-48F3-B9C8-0157591A7275}"/>
                </a:ext>
              </a:extLst>
            </p:cNvPr>
            <p:cNvSpPr/>
            <p:nvPr/>
          </p:nvSpPr>
          <p:spPr>
            <a:xfrm>
              <a:off x="7698543"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Arrow: Chevron 79">
              <a:extLst>
                <a:ext uri="{FF2B5EF4-FFF2-40B4-BE49-F238E27FC236}">
                  <a16:creationId xmlns:a16="http://schemas.microsoft.com/office/drawing/2014/main" id="{A02DA895-1A80-4AB3-9D46-594D52A3C39E}"/>
                </a:ext>
              </a:extLst>
            </p:cNvPr>
            <p:cNvSpPr/>
            <p:nvPr/>
          </p:nvSpPr>
          <p:spPr>
            <a:xfrm>
              <a:off x="7222305"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Arrow: Chevron 80">
              <a:extLst>
                <a:ext uri="{FF2B5EF4-FFF2-40B4-BE49-F238E27FC236}">
                  <a16:creationId xmlns:a16="http://schemas.microsoft.com/office/drawing/2014/main" id="{223DE6F1-617D-4A11-B7E4-F2924F122DF7}"/>
                </a:ext>
              </a:extLst>
            </p:cNvPr>
            <p:cNvSpPr/>
            <p:nvPr/>
          </p:nvSpPr>
          <p:spPr>
            <a:xfrm>
              <a:off x="9917410"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Arrow: Chevron 81">
              <a:extLst>
                <a:ext uri="{FF2B5EF4-FFF2-40B4-BE49-F238E27FC236}">
                  <a16:creationId xmlns:a16="http://schemas.microsoft.com/office/drawing/2014/main" id="{413906A8-C6F9-4291-9E72-4A55DFD227AD}"/>
                </a:ext>
              </a:extLst>
            </p:cNvPr>
            <p:cNvSpPr/>
            <p:nvPr/>
          </p:nvSpPr>
          <p:spPr>
            <a:xfrm>
              <a:off x="9444190"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Arrow: Chevron 82">
              <a:extLst>
                <a:ext uri="{FF2B5EF4-FFF2-40B4-BE49-F238E27FC236}">
                  <a16:creationId xmlns:a16="http://schemas.microsoft.com/office/drawing/2014/main" id="{3429E320-2C89-4E77-9381-3F8AE5070431}"/>
                </a:ext>
              </a:extLst>
            </p:cNvPr>
            <p:cNvSpPr/>
            <p:nvPr/>
          </p:nvSpPr>
          <p:spPr>
            <a:xfrm>
              <a:off x="304350"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Arrow: Chevron 83">
              <a:extLst>
                <a:ext uri="{FF2B5EF4-FFF2-40B4-BE49-F238E27FC236}">
                  <a16:creationId xmlns:a16="http://schemas.microsoft.com/office/drawing/2014/main" id="{4C728DCD-1959-4F08-8739-D282722DD3AE}"/>
                </a:ext>
              </a:extLst>
            </p:cNvPr>
            <p:cNvSpPr/>
            <p:nvPr/>
          </p:nvSpPr>
          <p:spPr>
            <a:xfrm>
              <a:off x="10952937"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Rectangle 84">
              <a:extLst>
                <a:ext uri="{FF2B5EF4-FFF2-40B4-BE49-F238E27FC236}">
                  <a16:creationId xmlns:a16="http://schemas.microsoft.com/office/drawing/2014/main" id="{0FB03655-08AE-40AE-AB0D-0F8AD561FA01}"/>
                </a:ext>
              </a:extLst>
            </p:cNvPr>
            <p:cNvSpPr/>
            <p:nvPr/>
          </p:nvSpPr>
          <p:spPr>
            <a:xfrm>
              <a:off x="699335" y="3633539"/>
              <a:ext cx="1944505" cy="98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Pre-OECD </a:t>
              </a:r>
            </a:p>
            <a:p>
              <a:pPr algn="ctr"/>
              <a:r>
                <a:rPr lang="en-GB" sz="1600" b="1" dirty="0">
                  <a:solidFill>
                    <a:schemeClr val="bg1"/>
                  </a:solidFill>
                  <a:latin typeface="Arial Narrow" panose="020B0606020202030204" pitchFamily="34" charset="0"/>
                </a:rPr>
                <a:t>phase</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0</a:t>
              </a:r>
            </a:p>
          </p:txBody>
        </p:sp>
        <p:sp>
          <p:nvSpPr>
            <p:cNvPr id="89" name="Rectangle 85">
              <a:extLst>
                <a:ext uri="{FF2B5EF4-FFF2-40B4-BE49-F238E27FC236}">
                  <a16:creationId xmlns:a16="http://schemas.microsoft.com/office/drawing/2014/main" id="{042334CB-954D-4887-A4EC-21F4D0C3434E}"/>
                </a:ext>
              </a:extLst>
            </p:cNvPr>
            <p:cNvSpPr/>
            <p:nvPr/>
          </p:nvSpPr>
          <p:spPr>
            <a:xfrm>
              <a:off x="3123928" y="3633539"/>
              <a:ext cx="2113873" cy="987266"/>
            </a:xfrm>
            <a:prstGeom prst="rect">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Project definition </a:t>
              </a:r>
            </a:p>
            <a:p>
              <a:pPr algn="ctr"/>
              <a:r>
                <a:rPr lang="en-GB" sz="1600" b="1" dirty="0">
                  <a:solidFill>
                    <a:schemeClr val="bg1"/>
                  </a:solidFill>
                  <a:latin typeface="Arial Narrow" panose="020B0606020202030204" pitchFamily="34" charset="0"/>
                </a:rPr>
                <a:t>at OECD</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1</a:t>
              </a:r>
            </a:p>
          </p:txBody>
        </p:sp>
        <p:sp>
          <p:nvSpPr>
            <p:cNvPr id="90" name="Rectangle 86">
              <a:extLst>
                <a:ext uri="{FF2B5EF4-FFF2-40B4-BE49-F238E27FC236}">
                  <a16:creationId xmlns:a16="http://schemas.microsoft.com/office/drawing/2014/main" id="{02848E44-649E-4C4C-AFA4-518A145218B7}"/>
                </a:ext>
              </a:extLst>
            </p:cNvPr>
            <p:cNvSpPr/>
            <p:nvPr/>
          </p:nvSpPr>
          <p:spPr>
            <a:xfrm>
              <a:off x="5716389" y="3633539"/>
              <a:ext cx="1891618" cy="987266"/>
            </a:xfrm>
            <a:prstGeom prst="rect">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Development </a:t>
              </a:r>
            </a:p>
            <a:p>
              <a:pPr algn="ctr"/>
              <a:r>
                <a:rPr lang="en-GB" sz="1600" b="1" dirty="0">
                  <a:latin typeface="Arial Narrow" panose="020B0606020202030204" pitchFamily="34" charset="0"/>
                </a:rPr>
                <a:t>at OECD</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2</a:t>
              </a:r>
            </a:p>
          </p:txBody>
        </p:sp>
        <p:sp>
          <p:nvSpPr>
            <p:cNvPr id="91" name="Rectangle 87">
              <a:extLst>
                <a:ext uri="{FF2B5EF4-FFF2-40B4-BE49-F238E27FC236}">
                  <a16:creationId xmlns:a16="http://schemas.microsoft.com/office/drawing/2014/main" id="{AF016D2D-7D0E-4ECB-A90E-D5057F3EA2AC}"/>
                </a:ext>
              </a:extLst>
            </p:cNvPr>
            <p:cNvSpPr/>
            <p:nvPr/>
          </p:nvSpPr>
          <p:spPr>
            <a:xfrm>
              <a:off x="8093260" y="3633539"/>
              <a:ext cx="1735954" cy="987266"/>
            </a:xfrm>
            <a:prstGeom prst="rect">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Commenting </a:t>
              </a:r>
              <a:br>
                <a:rPr lang="en-GB" sz="1600" b="1" dirty="0">
                  <a:latin typeface="Arial Narrow" panose="020B0606020202030204" pitchFamily="34" charset="0"/>
                </a:rPr>
              </a:br>
              <a:r>
                <a:rPr lang="en-GB" sz="1600" b="1" dirty="0">
                  <a:latin typeface="Arial Narrow" panose="020B0606020202030204" pitchFamily="34" charset="0"/>
                </a:rPr>
                <a:t>and approval at OECD</a:t>
              </a:r>
            </a:p>
            <a:p>
              <a:pPr algn="ctr"/>
              <a:r>
                <a:rPr lang="en-GB" sz="1200" dirty="0">
                  <a:latin typeface="Arial Narrow" panose="020B0606020202030204" pitchFamily="34" charset="0"/>
                </a:rPr>
                <a:t>Phase 3</a:t>
              </a:r>
            </a:p>
          </p:txBody>
        </p:sp>
        <p:sp>
          <p:nvSpPr>
            <p:cNvPr id="92" name="Rectangle 88">
              <a:extLst>
                <a:ext uri="{FF2B5EF4-FFF2-40B4-BE49-F238E27FC236}">
                  <a16:creationId xmlns:a16="http://schemas.microsoft.com/office/drawing/2014/main" id="{AA074E94-8FC7-4B44-A6BD-7D613095E881}"/>
                </a:ext>
              </a:extLst>
            </p:cNvPr>
            <p:cNvSpPr/>
            <p:nvPr/>
          </p:nvSpPr>
          <p:spPr>
            <a:xfrm>
              <a:off x="10312268" y="3633539"/>
              <a:ext cx="1038418" cy="987266"/>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Use of OECD </a:t>
              </a:r>
              <a:br>
                <a:rPr lang="en-GB" sz="1600" b="1" dirty="0">
                  <a:latin typeface="Arial Narrow" panose="020B0606020202030204" pitchFamily="34" charset="0"/>
                </a:rPr>
              </a:br>
              <a:r>
                <a:rPr lang="en-GB" sz="1600" b="1" dirty="0">
                  <a:latin typeface="Arial Narrow" panose="020B0606020202030204" pitchFamily="34" charset="0"/>
                </a:rPr>
                <a:t>TGs/GDs</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4</a:t>
              </a:r>
            </a:p>
          </p:txBody>
        </p:sp>
      </p:grpSp>
      <p:sp>
        <p:nvSpPr>
          <p:cNvPr id="2" name="Titel 1"/>
          <p:cNvSpPr>
            <a:spLocks noGrp="1"/>
          </p:cNvSpPr>
          <p:nvPr>
            <p:ph type="title"/>
          </p:nvPr>
        </p:nvSpPr>
        <p:spPr/>
        <p:txBody>
          <a:bodyPr/>
          <a:lstStyle/>
          <a:p>
            <a:r>
              <a:rPr lang="en-GB" dirty="0"/>
              <a:t>OECD Test Guideline Development Process </a:t>
            </a:r>
          </a:p>
        </p:txBody>
      </p:sp>
      <p:sp>
        <p:nvSpPr>
          <p:cNvPr id="45" name="Footer Placeholder 44">
            <a:extLst>
              <a:ext uri="{FF2B5EF4-FFF2-40B4-BE49-F238E27FC236}">
                <a16:creationId xmlns:a16="http://schemas.microsoft.com/office/drawing/2014/main" id="{05650E68-887D-4128-82BE-A496200EFE72}"/>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47" name="TextBox 46">
            <a:extLst>
              <a:ext uri="{FF2B5EF4-FFF2-40B4-BE49-F238E27FC236}">
                <a16:creationId xmlns:a16="http://schemas.microsoft.com/office/drawing/2014/main" id="{FC364E12-B9E7-44F2-A055-141B585F10F8}"/>
              </a:ext>
            </a:extLst>
          </p:cNvPr>
          <p:cNvSpPr txBox="1"/>
          <p:nvPr/>
        </p:nvSpPr>
        <p:spPr>
          <a:xfrm>
            <a:off x="1041587" y="2367587"/>
            <a:ext cx="1260000" cy="1980000"/>
          </a:xfrm>
          <a:prstGeom prst="rect">
            <a:avLst/>
          </a:prstGeom>
          <a:solidFill>
            <a:srgbClr val="F8F8F8">
              <a:alpha val="50196"/>
            </a:srgbClr>
          </a:solidFill>
          <a:ln>
            <a:noFill/>
          </a:ln>
        </p:spPr>
        <p:txBody>
          <a:bodyPr wrap="none" rtlCol="0">
            <a:spAutoFit/>
          </a:bodyPr>
          <a:lstStyle/>
          <a:p>
            <a:pPr algn="ctr"/>
            <a:r>
              <a:rPr lang="en-GB" sz="12000" dirty="0">
                <a:solidFill>
                  <a:schemeClr val="accent1"/>
                </a:solidFill>
              </a:rPr>
              <a:t>0</a:t>
            </a:r>
          </a:p>
        </p:txBody>
      </p:sp>
      <p:sp>
        <p:nvSpPr>
          <p:cNvPr id="48" name="TextBox 47">
            <a:extLst>
              <a:ext uri="{FF2B5EF4-FFF2-40B4-BE49-F238E27FC236}">
                <a16:creationId xmlns:a16="http://schemas.microsoft.com/office/drawing/2014/main" id="{41B24735-BC33-40DA-8B5A-3D41858D3D3C}"/>
              </a:ext>
            </a:extLst>
          </p:cNvPr>
          <p:cNvSpPr txBox="1"/>
          <p:nvPr/>
        </p:nvSpPr>
        <p:spPr>
          <a:xfrm>
            <a:off x="3550864" y="2331940"/>
            <a:ext cx="1260000" cy="1980000"/>
          </a:xfrm>
          <a:prstGeom prst="rect">
            <a:avLst/>
          </a:prstGeom>
          <a:solidFill>
            <a:srgbClr val="F8F8F8">
              <a:alpha val="50196"/>
            </a:srgbClr>
          </a:solidFill>
          <a:ln>
            <a:noFill/>
          </a:ln>
        </p:spPr>
        <p:txBody>
          <a:bodyPr wrap="none" rtlCol="0">
            <a:spAutoFit/>
          </a:bodyPr>
          <a:lstStyle/>
          <a:p>
            <a:pPr algn="ctr"/>
            <a:r>
              <a:rPr lang="en-GB" sz="12000" dirty="0">
                <a:solidFill>
                  <a:schemeClr val="accent1"/>
                </a:solidFill>
              </a:rPr>
              <a:t>1</a:t>
            </a:r>
          </a:p>
        </p:txBody>
      </p:sp>
      <p:sp>
        <p:nvSpPr>
          <p:cNvPr id="49" name="TextBox 48">
            <a:extLst>
              <a:ext uri="{FF2B5EF4-FFF2-40B4-BE49-F238E27FC236}">
                <a16:creationId xmlns:a16="http://schemas.microsoft.com/office/drawing/2014/main" id="{D5B329E1-F026-4755-9414-B71D81C27290}"/>
              </a:ext>
            </a:extLst>
          </p:cNvPr>
          <p:cNvSpPr txBox="1"/>
          <p:nvPr/>
        </p:nvSpPr>
        <p:spPr>
          <a:xfrm>
            <a:off x="6032198" y="2331940"/>
            <a:ext cx="1260000" cy="1980000"/>
          </a:xfrm>
          <a:prstGeom prst="rect">
            <a:avLst/>
          </a:prstGeom>
          <a:solidFill>
            <a:srgbClr val="F8F8F8">
              <a:alpha val="50196"/>
            </a:srgbClr>
          </a:solidFill>
          <a:ln>
            <a:noFill/>
          </a:ln>
        </p:spPr>
        <p:txBody>
          <a:bodyPr wrap="none" rtlCol="0">
            <a:spAutoFit/>
          </a:bodyPr>
          <a:lstStyle/>
          <a:p>
            <a:pPr algn="ctr"/>
            <a:r>
              <a:rPr lang="en-GB" sz="12000" dirty="0">
                <a:solidFill>
                  <a:schemeClr val="accent1"/>
                </a:solidFill>
              </a:rPr>
              <a:t>2</a:t>
            </a:r>
          </a:p>
        </p:txBody>
      </p:sp>
      <p:sp>
        <p:nvSpPr>
          <p:cNvPr id="50" name="TextBox 49">
            <a:extLst>
              <a:ext uri="{FF2B5EF4-FFF2-40B4-BE49-F238E27FC236}">
                <a16:creationId xmlns:a16="http://schemas.microsoft.com/office/drawing/2014/main" id="{0DE7C8A4-709D-48A2-B517-1C7C4FDE835F}"/>
              </a:ext>
            </a:extLst>
          </p:cNvPr>
          <p:cNvSpPr txBox="1"/>
          <p:nvPr/>
        </p:nvSpPr>
        <p:spPr>
          <a:xfrm>
            <a:off x="8331237" y="2289260"/>
            <a:ext cx="1260000" cy="1980000"/>
          </a:xfrm>
          <a:prstGeom prst="rect">
            <a:avLst/>
          </a:prstGeom>
          <a:solidFill>
            <a:srgbClr val="F8F8F8">
              <a:alpha val="50196"/>
            </a:srgbClr>
          </a:solidFill>
          <a:ln>
            <a:noFill/>
          </a:ln>
        </p:spPr>
        <p:txBody>
          <a:bodyPr wrap="none" rtlCol="0">
            <a:spAutoFit/>
          </a:bodyPr>
          <a:lstStyle/>
          <a:p>
            <a:pPr algn="ctr"/>
            <a:r>
              <a:rPr lang="en-GB" sz="12000" dirty="0">
                <a:solidFill>
                  <a:schemeClr val="accent1"/>
                </a:solidFill>
              </a:rPr>
              <a:t>3</a:t>
            </a:r>
          </a:p>
        </p:txBody>
      </p:sp>
      <p:sp>
        <p:nvSpPr>
          <p:cNvPr id="51" name="TextBox 50">
            <a:extLst>
              <a:ext uri="{FF2B5EF4-FFF2-40B4-BE49-F238E27FC236}">
                <a16:creationId xmlns:a16="http://schemas.microsoft.com/office/drawing/2014/main" id="{687DFEAF-4D88-45CE-B24F-4C7B312A2A8A}"/>
              </a:ext>
            </a:extLst>
          </p:cNvPr>
          <p:cNvSpPr txBox="1"/>
          <p:nvPr/>
        </p:nvSpPr>
        <p:spPr>
          <a:xfrm>
            <a:off x="10199578" y="2282718"/>
            <a:ext cx="1260000" cy="1980000"/>
          </a:xfrm>
          <a:prstGeom prst="rect">
            <a:avLst/>
          </a:prstGeom>
          <a:solidFill>
            <a:srgbClr val="F8F8F8">
              <a:alpha val="50196"/>
            </a:srgbClr>
          </a:solidFill>
          <a:ln>
            <a:noFill/>
          </a:ln>
        </p:spPr>
        <p:txBody>
          <a:bodyPr wrap="none" rtlCol="0">
            <a:spAutoFit/>
          </a:bodyPr>
          <a:lstStyle/>
          <a:p>
            <a:pPr algn="ctr"/>
            <a:r>
              <a:rPr lang="en-GB" sz="12000" dirty="0">
                <a:solidFill>
                  <a:schemeClr val="accent1"/>
                </a:solidFill>
              </a:rPr>
              <a:t>4</a:t>
            </a:r>
          </a:p>
        </p:txBody>
      </p:sp>
    </p:spTree>
    <p:extLst>
      <p:ext uri="{BB962C8B-B14F-4D97-AF65-F5344CB8AC3E}">
        <p14:creationId xmlns:p14="http://schemas.microsoft.com/office/powerpoint/2010/main" val="371460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2B7F0-C823-4A33-A1BD-01912A83BCF7}"/>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2" name="Titel 1"/>
          <p:cNvSpPr>
            <a:spLocks noGrp="1"/>
          </p:cNvSpPr>
          <p:nvPr>
            <p:ph type="title"/>
          </p:nvPr>
        </p:nvSpPr>
        <p:spPr>
          <a:xfrm>
            <a:off x="304350" y="191154"/>
            <a:ext cx="7963374" cy="994414"/>
          </a:xfrm>
        </p:spPr>
        <p:txBody>
          <a:bodyPr/>
          <a:lstStyle/>
          <a:p>
            <a:r>
              <a:rPr lang="en-GB" dirty="0"/>
              <a:t>Pre-OECD phase</a:t>
            </a:r>
            <a:br>
              <a:rPr lang="en-GB" dirty="0"/>
            </a:br>
            <a:r>
              <a:rPr lang="en-GB" sz="2000" dirty="0"/>
              <a:t>Phase 0</a:t>
            </a:r>
            <a:endParaRPr lang="en-GB" dirty="0"/>
          </a:p>
        </p:txBody>
      </p:sp>
      <p:sp>
        <p:nvSpPr>
          <p:cNvPr id="6" name="Google Shape;184;p7"/>
          <p:cNvSpPr/>
          <p:nvPr/>
        </p:nvSpPr>
        <p:spPr>
          <a:xfrm>
            <a:off x="3655102" y="1669325"/>
            <a:ext cx="67567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p7"/>
          <p:cNvSpPr txBox="1"/>
          <p:nvPr/>
        </p:nvSpPr>
        <p:spPr>
          <a:xfrm>
            <a:off x="3655102" y="1659899"/>
            <a:ext cx="97894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Alignment with other OECD TGs/GDs</a:t>
            </a:r>
          </a:p>
        </p:txBody>
      </p:sp>
      <p:sp>
        <p:nvSpPr>
          <p:cNvPr id="8" name="Google Shape;186;p7"/>
          <p:cNvSpPr/>
          <p:nvPr/>
        </p:nvSpPr>
        <p:spPr>
          <a:xfrm>
            <a:off x="1618735" y="1715722"/>
            <a:ext cx="3361620" cy="3361620"/>
          </a:xfrm>
          <a:custGeom>
            <a:avLst/>
            <a:gdLst/>
            <a:ahLst/>
            <a:cxnLst/>
            <a:rect l="l" t="t" r="r" b="b"/>
            <a:pathLst>
              <a:path w="120000" h="120000" extrusionOk="0">
                <a:moveTo>
                  <a:pt x="98070" y="17595"/>
                </a:moveTo>
                <a:lnTo>
                  <a:pt x="98070" y="17595"/>
                </a:lnTo>
                <a:cubicBezTo>
                  <a:pt x="101899" y="21032"/>
                  <a:pt x="105244" y="24972"/>
                  <a:pt x="108016" y="29308"/>
                </a:cubicBezTo>
                <a:lnTo>
                  <a:pt x="110651" y="27858"/>
                </a:lnTo>
                <a:lnTo>
                  <a:pt x="107946" y="33613"/>
                </a:lnTo>
                <a:lnTo>
                  <a:pt x="101412" y="32942"/>
                </a:lnTo>
                <a:lnTo>
                  <a:pt x="104047" y="31492"/>
                </a:lnTo>
                <a:lnTo>
                  <a:pt x="104047" y="31492"/>
                </a:lnTo>
                <a:cubicBezTo>
                  <a:pt x="101527" y="27598"/>
                  <a:pt x="98502" y="24056"/>
                  <a:pt x="95051" y="209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8;p7"/>
          <p:cNvSpPr txBox="1"/>
          <p:nvPr/>
        </p:nvSpPr>
        <p:spPr>
          <a:xfrm>
            <a:off x="4433904" y="2652250"/>
            <a:ext cx="878214"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Pre-screening of regulatory needs</a:t>
            </a:r>
          </a:p>
        </p:txBody>
      </p:sp>
      <p:sp>
        <p:nvSpPr>
          <p:cNvPr id="11" name="Google Shape;189;p7"/>
          <p:cNvSpPr/>
          <p:nvPr/>
        </p:nvSpPr>
        <p:spPr>
          <a:xfrm>
            <a:off x="1579528" y="1639550"/>
            <a:ext cx="3361620" cy="3361620"/>
          </a:xfrm>
          <a:custGeom>
            <a:avLst/>
            <a:gdLst/>
            <a:ahLst/>
            <a:cxnLst/>
            <a:rect l="l" t="t" r="r" b="b"/>
            <a:pathLst>
              <a:path w="120000" h="120000" extrusionOk="0">
                <a:moveTo>
                  <a:pt x="116983" y="59303"/>
                </a:moveTo>
                <a:lnTo>
                  <a:pt x="116983" y="59303"/>
                </a:lnTo>
                <a:cubicBezTo>
                  <a:pt x="117069" y="66400"/>
                  <a:pt x="115830" y="73451"/>
                  <a:pt x="113327" y="80092"/>
                </a:cubicBezTo>
                <a:lnTo>
                  <a:pt x="116067" y="81335"/>
                </a:lnTo>
                <a:lnTo>
                  <a:pt x="109837" y="82613"/>
                </a:lnTo>
                <a:lnTo>
                  <a:pt x="106463" y="76978"/>
                </a:lnTo>
                <a:lnTo>
                  <a:pt x="109202" y="78221"/>
                </a:lnTo>
                <a:lnTo>
                  <a:pt x="109202" y="78221"/>
                </a:lnTo>
                <a:cubicBezTo>
                  <a:pt x="111437" y="72186"/>
                  <a:pt x="112542" y="65792"/>
                  <a:pt x="112464" y="593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0;p7"/>
          <p:cNvSpPr/>
          <p:nvPr/>
        </p:nvSpPr>
        <p:spPr>
          <a:xfrm>
            <a:off x="4142609"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p7"/>
          <p:cNvSpPr txBox="1"/>
          <p:nvPr/>
        </p:nvSpPr>
        <p:spPr>
          <a:xfrm>
            <a:off x="4142609" y="3958205"/>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Key issues identification</a:t>
            </a:r>
          </a:p>
        </p:txBody>
      </p:sp>
      <p:sp>
        <p:nvSpPr>
          <p:cNvPr id="14" name="Google Shape;192;p7"/>
          <p:cNvSpPr/>
          <p:nvPr/>
        </p:nvSpPr>
        <p:spPr>
          <a:xfrm>
            <a:off x="1579528" y="1639550"/>
            <a:ext cx="3361620" cy="3361620"/>
          </a:xfrm>
          <a:custGeom>
            <a:avLst/>
            <a:gdLst/>
            <a:ahLst/>
            <a:cxnLst/>
            <a:rect l="l" t="t" r="r" b="b"/>
            <a:pathLst>
              <a:path w="120000" h="120000" extrusionOk="0">
                <a:moveTo>
                  <a:pt x="92570" y="106762"/>
                </a:moveTo>
                <a:cubicBezTo>
                  <a:pt x="87401" y="110362"/>
                  <a:pt x="81671" y="113081"/>
                  <a:pt x="75612" y="114807"/>
                </a:cubicBezTo>
                <a:lnTo>
                  <a:pt x="76245" y="117747"/>
                </a:lnTo>
                <a:lnTo>
                  <a:pt x="71508" y="113503"/>
                </a:lnTo>
                <a:lnTo>
                  <a:pt x="74027" y="107438"/>
                </a:lnTo>
                <a:lnTo>
                  <a:pt x="74660" y="110378"/>
                </a:lnTo>
                <a:lnTo>
                  <a:pt x="74660" y="110378"/>
                </a:lnTo>
                <a:cubicBezTo>
                  <a:pt x="80133" y="108785"/>
                  <a:pt x="85310" y="106311"/>
                  <a:pt x="89988" y="103053"/>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p7"/>
          <p:cNvSpPr/>
          <p:nvPr/>
        </p:nvSpPr>
        <p:spPr>
          <a:xfrm>
            <a:off x="2935726" y="4539409"/>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p7"/>
          <p:cNvSpPr txBox="1"/>
          <p:nvPr/>
        </p:nvSpPr>
        <p:spPr>
          <a:xfrm>
            <a:off x="2826396" y="4459897"/>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Predictivity of the method</a:t>
            </a:r>
          </a:p>
        </p:txBody>
      </p:sp>
      <p:sp>
        <p:nvSpPr>
          <p:cNvPr id="17" name="Google Shape;195;p7"/>
          <p:cNvSpPr/>
          <p:nvPr/>
        </p:nvSpPr>
        <p:spPr>
          <a:xfrm>
            <a:off x="1579528" y="1639550"/>
            <a:ext cx="3361620" cy="3361620"/>
          </a:xfrm>
          <a:custGeom>
            <a:avLst/>
            <a:gdLst/>
            <a:ahLst/>
            <a:cxnLst/>
            <a:rect l="l" t="t" r="r" b="b"/>
            <a:pathLst>
              <a:path w="120000" h="120000" extrusionOk="0">
                <a:moveTo>
                  <a:pt x="48016" y="115713"/>
                </a:moveTo>
                <a:cubicBezTo>
                  <a:pt x="41858" y="114388"/>
                  <a:pt x="35961" y="112051"/>
                  <a:pt x="30567" y="108797"/>
                </a:cubicBezTo>
                <a:lnTo>
                  <a:pt x="28848" y="111266"/>
                </a:lnTo>
                <a:lnTo>
                  <a:pt x="28721" y="104908"/>
                </a:lnTo>
                <a:lnTo>
                  <a:pt x="34875" y="102612"/>
                </a:lnTo>
                <a:lnTo>
                  <a:pt x="33156" y="105080"/>
                </a:lnTo>
                <a:lnTo>
                  <a:pt x="33156" y="105080"/>
                </a:lnTo>
                <a:cubicBezTo>
                  <a:pt x="38054" y="107997"/>
                  <a:pt x="43394" y="110096"/>
                  <a:pt x="48967" y="111294"/>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p7"/>
          <p:cNvSpPr/>
          <p:nvPr/>
        </p:nvSpPr>
        <p:spPr>
          <a:xfrm>
            <a:off x="1728843"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p7"/>
          <p:cNvSpPr txBox="1"/>
          <p:nvPr/>
        </p:nvSpPr>
        <p:spPr>
          <a:xfrm>
            <a:off x="1728843" y="3958205"/>
            <a:ext cx="85898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Practicability of the method</a:t>
            </a:r>
          </a:p>
        </p:txBody>
      </p:sp>
      <p:sp>
        <p:nvSpPr>
          <p:cNvPr id="20" name="Google Shape;198;p7"/>
          <p:cNvSpPr/>
          <p:nvPr/>
        </p:nvSpPr>
        <p:spPr>
          <a:xfrm>
            <a:off x="1579528" y="1639550"/>
            <a:ext cx="3361620" cy="3361620"/>
          </a:xfrm>
          <a:custGeom>
            <a:avLst/>
            <a:gdLst/>
            <a:ahLst/>
            <a:cxnLst/>
            <a:rect l="l" t="t" r="r" b="b"/>
            <a:pathLst>
              <a:path w="120000" h="120000" extrusionOk="0">
                <a:moveTo>
                  <a:pt x="8106" y="83547"/>
                </a:moveTo>
                <a:lnTo>
                  <a:pt x="8106" y="83547"/>
                </a:lnTo>
                <a:cubicBezTo>
                  <a:pt x="5173" y="77084"/>
                  <a:pt x="3473" y="70130"/>
                  <a:pt x="3094" y="63042"/>
                </a:cubicBezTo>
                <a:lnTo>
                  <a:pt x="87" y="63005"/>
                </a:lnTo>
                <a:lnTo>
                  <a:pt x="5277" y="59330"/>
                </a:lnTo>
                <a:lnTo>
                  <a:pt x="10631" y="63134"/>
                </a:lnTo>
                <a:lnTo>
                  <a:pt x="7624" y="63098"/>
                </a:lnTo>
                <a:lnTo>
                  <a:pt x="7624" y="63098"/>
                </a:lnTo>
                <a:cubicBezTo>
                  <a:pt x="8004" y="69521"/>
                  <a:pt x="9562" y="75820"/>
                  <a:pt x="12221" y="8168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9;p7"/>
          <p:cNvSpPr/>
          <p:nvPr/>
        </p:nvSpPr>
        <p:spPr>
          <a:xfrm>
            <a:off x="1430767" y="2652250"/>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0;p7"/>
          <p:cNvSpPr txBox="1"/>
          <p:nvPr/>
        </p:nvSpPr>
        <p:spPr>
          <a:xfrm>
            <a:off x="1430767" y="2652250"/>
            <a:ext cx="74965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Potential use of the results</a:t>
            </a:r>
          </a:p>
        </p:txBody>
      </p:sp>
      <p:sp>
        <p:nvSpPr>
          <p:cNvPr id="23" name="Google Shape;201;p7"/>
          <p:cNvSpPr/>
          <p:nvPr/>
        </p:nvSpPr>
        <p:spPr>
          <a:xfrm>
            <a:off x="1579528" y="1639550"/>
            <a:ext cx="3361620" cy="3361620"/>
          </a:xfrm>
          <a:custGeom>
            <a:avLst/>
            <a:gdLst/>
            <a:ahLst/>
            <a:cxnLst/>
            <a:rect l="l" t="t" r="r" b="b"/>
            <a:pathLst>
              <a:path w="120000" h="120000" extrusionOk="0">
                <a:moveTo>
                  <a:pt x="8627" y="35336"/>
                </a:moveTo>
                <a:lnTo>
                  <a:pt x="8627" y="35336"/>
                </a:lnTo>
                <a:cubicBezTo>
                  <a:pt x="11575" y="29195"/>
                  <a:pt x="15600" y="23634"/>
                  <a:pt x="20511" y="18914"/>
                </a:cubicBezTo>
                <a:lnTo>
                  <a:pt x="18573" y="16613"/>
                </a:lnTo>
                <a:lnTo>
                  <a:pt x="24746" y="18140"/>
                </a:lnTo>
                <a:lnTo>
                  <a:pt x="25366" y="24679"/>
                </a:lnTo>
                <a:lnTo>
                  <a:pt x="23429" y="22378"/>
                </a:lnTo>
                <a:lnTo>
                  <a:pt x="23429" y="22378"/>
                </a:lnTo>
                <a:cubicBezTo>
                  <a:pt x="19004" y="26680"/>
                  <a:pt x="15372" y="31728"/>
                  <a:pt x="12701" y="37292"/>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2;p7"/>
          <p:cNvSpPr/>
          <p:nvPr/>
        </p:nvSpPr>
        <p:spPr>
          <a:xfrm>
            <a:off x="1784692" y="1604957"/>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3;p7"/>
          <p:cNvSpPr txBox="1"/>
          <p:nvPr/>
        </p:nvSpPr>
        <p:spPr>
          <a:xfrm>
            <a:off x="2136476" y="1611153"/>
            <a:ext cx="776676"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Potential financial support</a:t>
            </a:r>
          </a:p>
        </p:txBody>
      </p:sp>
      <p:sp>
        <p:nvSpPr>
          <p:cNvPr id="26" name="Google Shape;204;p7"/>
          <p:cNvSpPr/>
          <p:nvPr/>
        </p:nvSpPr>
        <p:spPr>
          <a:xfrm>
            <a:off x="1520183" y="1651943"/>
            <a:ext cx="3361620" cy="3361620"/>
          </a:xfrm>
          <a:custGeom>
            <a:avLst/>
            <a:gdLst/>
            <a:ahLst/>
            <a:cxnLst/>
            <a:rect l="l" t="t" r="r" b="b"/>
            <a:pathLst>
              <a:path w="120000" h="120000" extrusionOk="0">
                <a:moveTo>
                  <a:pt x="49449" y="3999"/>
                </a:moveTo>
                <a:lnTo>
                  <a:pt x="49449" y="3999"/>
                </a:lnTo>
                <a:cubicBezTo>
                  <a:pt x="57302" y="2519"/>
                  <a:pt x="65379" y="2708"/>
                  <a:pt x="73155" y="4552"/>
                </a:cubicBezTo>
                <a:lnTo>
                  <a:pt x="74040" y="1677"/>
                </a:lnTo>
                <a:lnTo>
                  <a:pt x="76099" y="7694"/>
                </a:lnTo>
                <a:lnTo>
                  <a:pt x="70938" y="11756"/>
                </a:lnTo>
                <a:lnTo>
                  <a:pt x="71823" y="8882"/>
                </a:lnTo>
                <a:lnTo>
                  <a:pt x="71823" y="8882"/>
                </a:lnTo>
                <a:cubicBezTo>
                  <a:pt x="64752" y="7246"/>
                  <a:pt x="57418" y="7096"/>
                  <a:pt x="50286" y="844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07;p7"/>
          <p:cNvGrpSpPr/>
          <p:nvPr/>
        </p:nvGrpSpPr>
        <p:grpSpPr>
          <a:xfrm>
            <a:off x="2493666" y="1978957"/>
            <a:ext cx="1329835" cy="1104900"/>
            <a:chOff x="1719681" y="2383605"/>
            <a:chExt cx="1329835" cy="1104900"/>
          </a:xfrm>
        </p:grpSpPr>
        <p:sp>
          <p:nvSpPr>
            <p:cNvPr id="30" name="Google Shape;208;p7"/>
            <p:cNvSpPr/>
            <p:nvPr/>
          </p:nvSpPr>
          <p:spPr>
            <a:xfrm>
              <a:off x="1719681" y="2383605"/>
              <a:ext cx="1329835" cy="1104900"/>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209;p7"/>
            <p:cNvSpPr/>
            <p:nvPr/>
          </p:nvSpPr>
          <p:spPr>
            <a:xfrm>
              <a:off x="1784270" y="2679982"/>
              <a:ext cx="119699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Regulatory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needs </a:t>
              </a:r>
              <a:endParaRPr/>
            </a:p>
          </p:txBody>
        </p:sp>
      </p:grpSp>
      <p:grpSp>
        <p:nvGrpSpPr>
          <p:cNvPr id="32" name="Google Shape;210;p7"/>
          <p:cNvGrpSpPr/>
          <p:nvPr/>
        </p:nvGrpSpPr>
        <p:grpSpPr>
          <a:xfrm>
            <a:off x="2823108" y="3463768"/>
            <a:ext cx="1433032" cy="1068856"/>
            <a:chOff x="1914281" y="3577994"/>
            <a:chExt cx="1433032" cy="1068856"/>
          </a:xfrm>
        </p:grpSpPr>
        <p:sp>
          <p:nvSpPr>
            <p:cNvPr id="33" name="Google Shape;211;p7"/>
            <p:cNvSpPr/>
            <p:nvPr/>
          </p:nvSpPr>
          <p:spPr>
            <a:xfrm>
              <a:off x="1914281" y="3577994"/>
              <a:ext cx="1433032" cy="1068856"/>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212;p7"/>
            <p:cNvSpPr/>
            <p:nvPr/>
          </p:nvSpPr>
          <p:spPr>
            <a:xfrm>
              <a:off x="2042874" y="3771533"/>
              <a:ext cx="12120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Scientific </a:t>
              </a:r>
              <a:endParaRPr dirty="0"/>
            </a:p>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background </a:t>
              </a:r>
              <a:endParaRPr dirty="0"/>
            </a:p>
          </p:txBody>
        </p:sp>
      </p:grpSp>
      <p:sp>
        <p:nvSpPr>
          <p:cNvPr id="38" name="Footer Placeholder 37">
            <a:extLst>
              <a:ext uri="{FF2B5EF4-FFF2-40B4-BE49-F238E27FC236}">
                <a16:creationId xmlns:a16="http://schemas.microsoft.com/office/drawing/2014/main" id="{7DEBF79A-9A68-4388-8977-7F06F1CA5E66}"/>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46" name="Google Shape;180;p7">
            <a:extLst>
              <a:ext uri="{FF2B5EF4-FFF2-40B4-BE49-F238E27FC236}">
                <a16:creationId xmlns:a16="http://schemas.microsoft.com/office/drawing/2014/main" id="{FD55B35D-3CEB-4C98-A90B-5B5E5BCF5A3E}"/>
              </a:ext>
            </a:extLst>
          </p:cNvPr>
          <p:cNvSpPr/>
          <p:nvPr/>
        </p:nvSpPr>
        <p:spPr>
          <a:xfrm rot="5400000" flipH="1">
            <a:off x="4035957" y="1887054"/>
            <a:ext cx="504386" cy="7968691"/>
          </a:xfrm>
          <a:prstGeom prst="homePlate">
            <a:avLst>
              <a:gd name="adj" fmla="val 50000"/>
            </a:avLst>
          </a:prstGeom>
          <a:solidFill>
            <a:srgbClr val="003F6F"/>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206;p7">
            <a:extLst>
              <a:ext uri="{FF2B5EF4-FFF2-40B4-BE49-F238E27FC236}">
                <a16:creationId xmlns:a16="http://schemas.microsoft.com/office/drawing/2014/main" id="{DB971F2E-9C3A-487C-A61C-85A0C78819C9}"/>
              </a:ext>
            </a:extLst>
          </p:cNvPr>
          <p:cNvSpPr/>
          <p:nvPr/>
        </p:nvSpPr>
        <p:spPr>
          <a:xfrm>
            <a:off x="303804" y="5711100"/>
            <a:ext cx="796392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Lead countries supported by </a:t>
            </a:r>
            <a:r>
              <a:rPr lang="en-GB" sz="2000" b="1" dirty="0">
                <a:solidFill>
                  <a:schemeClr val="lt1"/>
                </a:solidFill>
                <a:latin typeface="Calibri"/>
                <a:ea typeface="Calibri"/>
                <a:cs typeface="Calibri"/>
                <a:sym typeface="Calibri"/>
              </a:rPr>
              <a:t>research institutions</a:t>
            </a:r>
            <a:endParaRPr b="1" dirty="0"/>
          </a:p>
        </p:txBody>
      </p:sp>
      <p:sp>
        <p:nvSpPr>
          <p:cNvPr id="50" name="Freeform: Shape 49">
            <a:extLst>
              <a:ext uri="{FF2B5EF4-FFF2-40B4-BE49-F238E27FC236}">
                <a16:creationId xmlns:a16="http://schemas.microsoft.com/office/drawing/2014/main" id="{C6E7ECE9-DA1D-497B-A8F0-E1DE73155025}"/>
              </a:ext>
            </a:extLst>
          </p:cNvPr>
          <p:cNvSpPr/>
          <p:nvPr/>
        </p:nvSpPr>
        <p:spPr>
          <a:xfrm>
            <a:off x="9223541" y="5634000"/>
            <a:ext cx="2584459"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219395 w 3831167"/>
              <a:gd name="connsiteY1" fmla="*/ 4357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19395" y="4357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6">
            <a:extLst>
              <a:ext uri="{FF2B5EF4-FFF2-40B4-BE49-F238E27FC236}">
                <a16:creationId xmlns:a16="http://schemas.microsoft.com/office/drawing/2014/main" id="{3DA2CB16-4EED-4924-B801-77A8BD8BB33F}"/>
              </a:ext>
            </a:extLst>
          </p:cNvPr>
          <p:cNvSpPr/>
          <p:nvPr/>
        </p:nvSpPr>
        <p:spPr>
          <a:xfrm>
            <a:off x="8505852" y="5675217"/>
            <a:ext cx="905026" cy="37945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Arrow: Right 4">
            <a:extLst>
              <a:ext uri="{FF2B5EF4-FFF2-40B4-BE49-F238E27FC236}">
                <a16:creationId xmlns:a16="http://schemas.microsoft.com/office/drawing/2014/main" id="{4DA19C20-0AFB-4468-88BC-39586833F898}"/>
              </a:ext>
            </a:extLst>
          </p:cNvPr>
          <p:cNvSpPr/>
          <p:nvPr/>
        </p:nvSpPr>
        <p:spPr>
          <a:xfrm rot="1235081">
            <a:off x="4270685" y="2369013"/>
            <a:ext cx="1338217" cy="234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Pfeil nach rechts 38">
            <a:extLst>
              <a:ext uri="{FF2B5EF4-FFF2-40B4-BE49-F238E27FC236}">
                <a16:creationId xmlns:a16="http://schemas.microsoft.com/office/drawing/2014/main" id="{7F8FD2C5-EF03-4E16-BE75-1C2230948507}"/>
              </a:ext>
            </a:extLst>
          </p:cNvPr>
          <p:cNvSpPr/>
          <p:nvPr/>
        </p:nvSpPr>
        <p:spPr>
          <a:xfrm>
            <a:off x="5624668" y="2168145"/>
            <a:ext cx="2533660" cy="2214827"/>
          </a:xfrm>
          <a:prstGeom prst="rightArrow">
            <a:avLst>
              <a:gd name="adj1" fmla="val 50000"/>
              <a:gd name="adj2" fmla="val 348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Towards OECD</a:t>
            </a:r>
          </a:p>
        </p:txBody>
      </p:sp>
    </p:spTree>
    <p:extLst>
      <p:ext uri="{BB962C8B-B14F-4D97-AF65-F5344CB8AC3E}">
        <p14:creationId xmlns:p14="http://schemas.microsoft.com/office/powerpoint/2010/main" val="213545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350" y="191154"/>
            <a:ext cx="7963374" cy="994414"/>
          </a:xfrm>
        </p:spPr>
        <p:txBody>
          <a:bodyPr/>
          <a:lstStyle/>
          <a:p>
            <a:r>
              <a:rPr lang="en-GB" dirty="0"/>
              <a:t>Pre-OECD phase</a:t>
            </a:r>
            <a:br>
              <a:rPr lang="en-GB" dirty="0"/>
            </a:br>
            <a:r>
              <a:rPr lang="en-GB" sz="2000" dirty="0"/>
              <a:t>Phase 0</a:t>
            </a:r>
            <a:endParaRPr lang="en-GB" dirty="0"/>
          </a:p>
        </p:txBody>
      </p:sp>
      <p:sp>
        <p:nvSpPr>
          <p:cNvPr id="6" name="Google Shape;184;p7"/>
          <p:cNvSpPr/>
          <p:nvPr/>
        </p:nvSpPr>
        <p:spPr>
          <a:xfrm>
            <a:off x="3655102" y="1669325"/>
            <a:ext cx="67567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p7"/>
          <p:cNvSpPr txBox="1"/>
          <p:nvPr/>
        </p:nvSpPr>
        <p:spPr>
          <a:xfrm>
            <a:off x="3655102" y="1659899"/>
            <a:ext cx="97894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Alignment with other OECD TGs/GDs</a:t>
            </a:r>
          </a:p>
        </p:txBody>
      </p:sp>
      <p:sp>
        <p:nvSpPr>
          <p:cNvPr id="8" name="Google Shape;186;p7"/>
          <p:cNvSpPr/>
          <p:nvPr/>
        </p:nvSpPr>
        <p:spPr>
          <a:xfrm>
            <a:off x="1618735" y="1715722"/>
            <a:ext cx="3361620" cy="3361620"/>
          </a:xfrm>
          <a:custGeom>
            <a:avLst/>
            <a:gdLst/>
            <a:ahLst/>
            <a:cxnLst/>
            <a:rect l="l" t="t" r="r" b="b"/>
            <a:pathLst>
              <a:path w="120000" h="120000" extrusionOk="0">
                <a:moveTo>
                  <a:pt x="98070" y="17595"/>
                </a:moveTo>
                <a:lnTo>
                  <a:pt x="98070" y="17595"/>
                </a:lnTo>
                <a:cubicBezTo>
                  <a:pt x="101899" y="21032"/>
                  <a:pt x="105244" y="24972"/>
                  <a:pt x="108016" y="29308"/>
                </a:cubicBezTo>
                <a:lnTo>
                  <a:pt x="110651" y="27858"/>
                </a:lnTo>
                <a:lnTo>
                  <a:pt x="107946" y="33613"/>
                </a:lnTo>
                <a:lnTo>
                  <a:pt x="101412" y="32942"/>
                </a:lnTo>
                <a:lnTo>
                  <a:pt x="104047" y="31492"/>
                </a:lnTo>
                <a:lnTo>
                  <a:pt x="104047" y="31492"/>
                </a:lnTo>
                <a:cubicBezTo>
                  <a:pt x="101527" y="27598"/>
                  <a:pt x="98502" y="24056"/>
                  <a:pt x="95051" y="209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7;p7"/>
          <p:cNvSpPr/>
          <p:nvPr/>
        </p:nvSpPr>
        <p:spPr>
          <a:xfrm>
            <a:off x="4433904" y="2652250"/>
            <a:ext cx="662786"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8;p7"/>
          <p:cNvSpPr txBox="1"/>
          <p:nvPr/>
        </p:nvSpPr>
        <p:spPr>
          <a:xfrm>
            <a:off x="4433904" y="2652250"/>
            <a:ext cx="878214"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Pre-screening of regulatory needs</a:t>
            </a:r>
          </a:p>
        </p:txBody>
      </p:sp>
      <p:sp>
        <p:nvSpPr>
          <p:cNvPr id="11" name="Google Shape;189;p7"/>
          <p:cNvSpPr/>
          <p:nvPr/>
        </p:nvSpPr>
        <p:spPr>
          <a:xfrm>
            <a:off x="1579528" y="1639550"/>
            <a:ext cx="3361620" cy="3361620"/>
          </a:xfrm>
          <a:custGeom>
            <a:avLst/>
            <a:gdLst/>
            <a:ahLst/>
            <a:cxnLst/>
            <a:rect l="l" t="t" r="r" b="b"/>
            <a:pathLst>
              <a:path w="120000" h="120000" extrusionOk="0">
                <a:moveTo>
                  <a:pt x="116983" y="59303"/>
                </a:moveTo>
                <a:lnTo>
                  <a:pt x="116983" y="59303"/>
                </a:lnTo>
                <a:cubicBezTo>
                  <a:pt x="117069" y="66400"/>
                  <a:pt x="115830" y="73451"/>
                  <a:pt x="113327" y="80092"/>
                </a:cubicBezTo>
                <a:lnTo>
                  <a:pt x="116067" y="81335"/>
                </a:lnTo>
                <a:lnTo>
                  <a:pt x="109837" y="82613"/>
                </a:lnTo>
                <a:lnTo>
                  <a:pt x="106463" y="76978"/>
                </a:lnTo>
                <a:lnTo>
                  <a:pt x="109202" y="78221"/>
                </a:lnTo>
                <a:lnTo>
                  <a:pt x="109202" y="78221"/>
                </a:lnTo>
                <a:cubicBezTo>
                  <a:pt x="111437" y="72186"/>
                  <a:pt x="112542" y="65792"/>
                  <a:pt x="112464" y="593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0;p7"/>
          <p:cNvSpPr/>
          <p:nvPr/>
        </p:nvSpPr>
        <p:spPr>
          <a:xfrm>
            <a:off x="4142609"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p7"/>
          <p:cNvSpPr txBox="1"/>
          <p:nvPr/>
        </p:nvSpPr>
        <p:spPr>
          <a:xfrm>
            <a:off x="4142609" y="3958205"/>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Key issues identification</a:t>
            </a:r>
          </a:p>
        </p:txBody>
      </p:sp>
      <p:sp>
        <p:nvSpPr>
          <p:cNvPr id="14" name="Google Shape;192;p7"/>
          <p:cNvSpPr/>
          <p:nvPr/>
        </p:nvSpPr>
        <p:spPr>
          <a:xfrm>
            <a:off x="1579528" y="1639550"/>
            <a:ext cx="3361620" cy="3361620"/>
          </a:xfrm>
          <a:custGeom>
            <a:avLst/>
            <a:gdLst/>
            <a:ahLst/>
            <a:cxnLst/>
            <a:rect l="l" t="t" r="r" b="b"/>
            <a:pathLst>
              <a:path w="120000" h="120000" extrusionOk="0">
                <a:moveTo>
                  <a:pt x="92570" y="106762"/>
                </a:moveTo>
                <a:cubicBezTo>
                  <a:pt x="87401" y="110362"/>
                  <a:pt x="81671" y="113081"/>
                  <a:pt x="75612" y="114807"/>
                </a:cubicBezTo>
                <a:lnTo>
                  <a:pt x="76245" y="117747"/>
                </a:lnTo>
                <a:lnTo>
                  <a:pt x="71508" y="113503"/>
                </a:lnTo>
                <a:lnTo>
                  <a:pt x="74027" y="107438"/>
                </a:lnTo>
                <a:lnTo>
                  <a:pt x="74660" y="110378"/>
                </a:lnTo>
                <a:lnTo>
                  <a:pt x="74660" y="110378"/>
                </a:lnTo>
                <a:cubicBezTo>
                  <a:pt x="80133" y="108785"/>
                  <a:pt x="85310" y="106311"/>
                  <a:pt x="89988" y="103053"/>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p7"/>
          <p:cNvSpPr/>
          <p:nvPr/>
        </p:nvSpPr>
        <p:spPr>
          <a:xfrm>
            <a:off x="2935726" y="4539409"/>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p7"/>
          <p:cNvSpPr txBox="1"/>
          <p:nvPr/>
        </p:nvSpPr>
        <p:spPr>
          <a:xfrm>
            <a:off x="2826396" y="4459897"/>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Predictivity of the method</a:t>
            </a:r>
          </a:p>
        </p:txBody>
      </p:sp>
      <p:sp>
        <p:nvSpPr>
          <p:cNvPr id="17" name="Google Shape;195;p7"/>
          <p:cNvSpPr/>
          <p:nvPr/>
        </p:nvSpPr>
        <p:spPr>
          <a:xfrm>
            <a:off x="1579528" y="1639550"/>
            <a:ext cx="3361620" cy="3361620"/>
          </a:xfrm>
          <a:custGeom>
            <a:avLst/>
            <a:gdLst/>
            <a:ahLst/>
            <a:cxnLst/>
            <a:rect l="l" t="t" r="r" b="b"/>
            <a:pathLst>
              <a:path w="120000" h="120000" extrusionOk="0">
                <a:moveTo>
                  <a:pt x="48016" y="115713"/>
                </a:moveTo>
                <a:cubicBezTo>
                  <a:pt x="41858" y="114388"/>
                  <a:pt x="35961" y="112051"/>
                  <a:pt x="30567" y="108797"/>
                </a:cubicBezTo>
                <a:lnTo>
                  <a:pt x="28848" y="111266"/>
                </a:lnTo>
                <a:lnTo>
                  <a:pt x="28721" y="104908"/>
                </a:lnTo>
                <a:lnTo>
                  <a:pt x="34875" y="102612"/>
                </a:lnTo>
                <a:lnTo>
                  <a:pt x="33156" y="105080"/>
                </a:lnTo>
                <a:lnTo>
                  <a:pt x="33156" y="105080"/>
                </a:lnTo>
                <a:cubicBezTo>
                  <a:pt x="38054" y="107997"/>
                  <a:pt x="43394" y="110096"/>
                  <a:pt x="48967" y="111294"/>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p7"/>
          <p:cNvSpPr/>
          <p:nvPr/>
        </p:nvSpPr>
        <p:spPr>
          <a:xfrm>
            <a:off x="1728843"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p7"/>
          <p:cNvSpPr txBox="1"/>
          <p:nvPr/>
        </p:nvSpPr>
        <p:spPr>
          <a:xfrm>
            <a:off x="1728843" y="3958205"/>
            <a:ext cx="85898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Practicability of the method</a:t>
            </a:r>
          </a:p>
        </p:txBody>
      </p:sp>
      <p:sp>
        <p:nvSpPr>
          <p:cNvPr id="20" name="Google Shape;198;p7"/>
          <p:cNvSpPr/>
          <p:nvPr/>
        </p:nvSpPr>
        <p:spPr>
          <a:xfrm>
            <a:off x="1579528" y="1639550"/>
            <a:ext cx="3361620" cy="3361620"/>
          </a:xfrm>
          <a:custGeom>
            <a:avLst/>
            <a:gdLst/>
            <a:ahLst/>
            <a:cxnLst/>
            <a:rect l="l" t="t" r="r" b="b"/>
            <a:pathLst>
              <a:path w="120000" h="120000" extrusionOk="0">
                <a:moveTo>
                  <a:pt x="8106" y="83547"/>
                </a:moveTo>
                <a:lnTo>
                  <a:pt x="8106" y="83547"/>
                </a:lnTo>
                <a:cubicBezTo>
                  <a:pt x="5173" y="77084"/>
                  <a:pt x="3473" y="70130"/>
                  <a:pt x="3094" y="63042"/>
                </a:cubicBezTo>
                <a:lnTo>
                  <a:pt x="87" y="63005"/>
                </a:lnTo>
                <a:lnTo>
                  <a:pt x="5277" y="59330"/>
                </a:lnTo>
                <a:lnTo>
                  <a:pt x="10631" y="63134"/>
                </a:lnTo>
                <a:lnTo>
                  <a:pt x="7624" y="63098"/>
                </a:lnTo>
                <a:lnTo>
                  <a:pt x="7624" y="63098"/>
                </a:lnTo>
                <a:cubicBezTo>
                  <a:pt x="8004" y="69521"/>
                  <a:pt x="9562" y="75820"/>
                  <a:pt x="12221" y="8168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9;p7"/>
          <p:cNvSpPr/>
          <p:nvPr/>
        </p:nvSpPr>
        <p:spPr>
          <a:xfrm>
            <a:off x="1430767" y="2652250"/>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0;p7"/>
          <p:cNvSpPr txBox="1"/>
          <p:nvPr/>
        </p:nvSpPr>
        <p:spPr>
          <a:xfrm>
            <a:off x="1430767" y="2652250"/>
            <a:ext cx="74965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Potential use of the results</a:t>
            </a:r>
          </a:p>
        </p:txBody>
      </p:sp>
      <p:sp>
        <p:nvSpPr>
          <p:cNvPr id="23" name="Google Shape;201;p7"/>
          <p:cNvSpPr/>
          <p:nvPr/>
        </p:nvSpPr>
        <p:spPr>
          <a:xfrm>
            <a:off x="1579528" y="1639550"/>
            <a:ext cx="3361620" cy="3361620"/>
          </a:xfrm>
          <a:custGeom>
            <a:avLst/>
            <a:gdLst/>
            <a:ahLst/>
            <a:cxnLst/>
            <a:rect l="l" t="t" r="r" b="b"/>
            <a:pathLst>
              <a:path w="120000" h="120000" extrusionOk="0">
                <a:moveTo>
                  <a:pt x="8627" y="35336"/>
                </a:moveTo>
                <a:lnTo>
                  <a:pt x="8627" y="35336"/>
                </a:lnTo>
                <a:cubicBezTo>
                  <a:pt x="11575" y="29195"/>
                  <a:pt x="15600" y="23634"/>
                  <a:pt x="20511" y="18914"/>
                </a:cubicBezTo>
                <a:lnTo>
                  <a:pt x="18573" y="16613"/>
                </a:lnTo>
                <a:lnTo>
                  <a:pt x="24746" y="18140"/>
                </a:lnTo>
                <a:lnTo>
                  <a:pt x="25366" y="24679"/>
                </a:lnTo>
                <a:lnTo>
                  <a:pt x="23429" y="22378"/>
                </a:lnTo>
                <a:lnTo>
                  <a:pt x="23429" y="22378"/>
                </a:lnTo>
                <a:cubicBezTo>
                  <a:pt x="19004" y="26680"/>
                  <a:pt x="15372" y="31728"/>
                  <a:pt x="12701" y="37292"/>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2;p7"/>
          <p:cNvSpPr/>
          <p:nvPr/>
        </p:nvSpPr>
        <p:spPr>
          <a:xfrm>
            <a:off x="1784692" y="1604957"/>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3;p7"/>
          <p:cNvSpPr txBox="1"/>
          <p:nvPr/>
        </p:nvSpPr>
        <p:spPr>
          <a:xfrm>
            <a:off x="2136476" y="1611153"/>
            <a:ext cx="776676"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Potential financial support</a:t>
            </a:r>
          </a:p>
        </p:txBody>
      </p:sp>
      <p:sp>
        <p:nvSpPr>
          <p:cNvPr id="26" name="Google Shape;204;p7"/>
          <p:cNvSpPr/>
          <p:nvPr/>
        </p:nvSpPr>
        <p:spPr>
          <a:xfrm>
            <a:off x="1520183" y="1651943"/>
            <a:ext cx="3361620" cy="3361620"/>
          </a:xfrm>
          <a:custGeom>
            <a:avLst/>
            <a:gdLst/>
            <a:ahLst/>
            <a:cxnLst/>
            <a:rect l="l" t="t" r="r" b="b"/>
            <a:pathLst>
              <a:path w="120000" h="120000" extrusionOk="0">
                <a:moveTo>
                  <a:pt x="49449" y="3999"/>
                </a:moveTo>
                <a:lnTo>
                  <a:pt x="49449" y="3999"/>
                </a:lnTo>
                <a:cubicBezTo>
                  <a:pt x="57302" y="2519"/>
                  <a:pt x="65379" y="2708"/>
                  <a:pt x="73155" y="4552"/>
                </a:cubicBezTo>
                <a:lnTo>
                  <a:pt x="74040" y="1677"/>
                </a:lnTo>
                <a:lnTo>
                  <a:pt x="76099" y="7694"/>
                </a:lnTo>
                <a:lnTo>
                  <a:pt x="70938" y="11756"/>
                </a:lnTo>
                <a:lnTo>
                  <a:pt x="71823" y="8882"/>
                </a:lnTo>
                <a:lnTo>
                  <a:pt x="71823" y="8882"/>
                </a:lnTo>
                <a:cubicBezTo>
                  <a:pt x="64752" y="7246"/>
                  <a:pt x="57418" y="7096"/>
                  <a:pt x="50286" y="844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07;p7"/>
          <p:cNvGrpSpPr/>
          <p:nvPr/>
        </p:nvGrpSpPr>
        <p:grpSpPr>
          <a:xfrm>
            <a:off x="2493666" y="1978957"/>
            <a:ext cx="1329835" cy="1104900"/>
            <a:chOff x="1719681" y="2383605"/>
            <a:chExt cx="1329835" cy="1104900"/>
          </a:xfrm>
        </p:grpSpPr>
        <p:sp>
          <p:nvSpPr>
            <p:cNvPr id="30" name="Google Shape;208;p7"/>
            <p:cNvSpPr/>
            <p:nvPr/>
          </p:nvSpPr>
          <p:spPr>
            <a:xfrm>
              <a:off x="1719681" y="2383605"/>
              <a:ext cx="1329835" cy="1104900"/>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209;p7"/>
            <p:cNvSpPr/>
            <p:nvPr/>
          </p:nvSpPr>
          <p:spPr>
            <a:xfrm>
              <a:off x="1784270" y="2679982"/>
              <a:ext cx="119699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Regulatory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needs </a:t>
              </a:r>
              <a:endParaRPr/>
            </a:p>
          </p:txBody>
        </p:sp>
      </p:grpSp>
      <p:grpSp>
        <p:nvGrpSpPr>
          <p:cNvPr id="32" name="Google Shape;210;p7"/>
          <p:cNvGrpSpPr/>
          <p:nvPr/>
        </p:nvGrpSpPr>
        <p:grpSpPr>
          <a:xfrm>
            <a:off x="2823108" y="3463768"/>
            <a:ext cx="1433032" cy="1068856"/>
            <a:chOff x="1914281" y="3577994"/>
            <a:chExt cx="1433032" cy="1068856"/>
          </a:xfrm>
        </p:grpSpPr>
        <p:sp>
          <p:nvSpPr>
            <p:cNvPr id="33" name="Google Shape;211;p7"/>
            <p:cNvSpPr/>
            <p:nvPr/>
          </p:nvSpPr>
          <p:spPr>
            <a:xfrm>
              <a:off x="1914281" y="3577994"/>
              <a:ext cx="1433032" cy="1068856"/>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212;p7"/>
            <p:cNvSpPr/>
            <p:nvPr/>
          </p:nvSpPr>
          <p:spPr>
            <a:xfrm>
              <a:off x="2042874" y="3771533"/>
              <a:ext cx="12120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Scientific </a:t>
              </a:r>
              <a:endParaRPr dirty="0"/>
            </a:p>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background </a:t>
              </a:r>
              <a:endParaRPr dirty="0"/>
            </a:p>
          </p:txBody>
        </p:sp>
      </p:grpSp>
      <p:sp>
        <p:nvSpPr>
          <p:cNvPr id="38" name="Footer Placeholder 37">
            <a:extLst>
              <a:ext uri="{FF2B5EF4-FFF2-40B4-BE49-F238E27FC236}">
                <a16:creationId xmlns:a16="http://schemas.microsoft.com/office/drawing/2014/main" id="{7DEBF79A-9A68-4388-8977-7F06F1CA5E66}"/>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46" name="Google Shape;180;p7">
            <a:extLst>
              <a:ext uri="{FF2B5EF4-FFF2-40B4-BE49-F238E27FC236}">
                <a16:creationId xmlns:a16="http://schemas.microsoft.com/office/drawing/2014/main" id="{FD55B35D-3CEB-4C98-A90B-5B5E5BCF5A3E}"/>
              </a:ext>
            </a:extLst>
          </p:cNvPr>
          <p:cNvSpPr/>
          <p:nvPr/>
        </p:nvSpPr>
        <p:spPr>
          <a:xfrm rot="5400000" flipH="1">
            <a:off x="4035957" y="1887054"/>
            <a:ext cx="504386" cy="7968691"/>
          </a:xfrm>
          <a:prstGeom prst="homePlate">
            <a:avLst>
              <a:gd name="adj" fmla="val 50000"/>
            </a:avLst>
          </a:prstGeom>
          <a:solidFill>
            <a:srgbClr val="003F6F"/>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206;p7">
            <a:extLst>
              <a:ext uri="{FF2B5EF4-FFF2-40B4-BE49-F238E27FC236}">
                <a16:creationId xmlns:a16="http://schemas.microsoft.com/office/drawing/2014/main" id="{DB971F2E-9C3A-487C-A61C-85A0C78819C9}"/>
              </a:ext>
            </a:extLst>
          </p:cNvPr>
          <p:cNvSpPr/>
          <p:nvPr/>
        </p:nvSpPr>
        <p:spPr>
          <a:xfrm>
            <a:off x="303804" y="5711100"/>
            <a:ext cx="796392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Lead countries supported by </a:t>
            </a:r>
            <a:r>
              <a:rPr lang="en-GB" sz="2000" b="1" dirty="0">
                <a:solidFill>
                  <a:schemeClr val="lt1"/>
                </a:solidFill>
                <a:latin typeface="Calibri"/>
                <a:ea typeface="Calibri"/>
                <a:cs typeface="Calibri"/>
                <a:sym typeface="Calibri"/>
              </a:rPr>
              <a:t>research institutions</a:t>
            </a:r>
            <a:endParaRPr b="1" dirty="0"/>
          </a:p>
        </p:txBody>
      </p:sp>
      <p:sp>
        <p:nvSpPr>
          <p:cNvPr id="41" name="Google Shape;184;p7">
            <a:extLst>
              <a:ext uri="{FF2B5EF4-FFF2-40B4-BE49-F238E27FC236}">
                <a16:creationId xmlns:a16="http://schemas.microsoft.com/office/drawing/2014/main" id="{19D602CB-5D5C-4AB8-97BE-CA23971358DD}"/>
              </a:ext>
            </a:extLst>
          </p:cNvPr>
          <p:cNvSpPr/>
          <p:nvPr/>
        </p:nvSpPr>
        <p:spPr>
          <a:xfrm>
            <a:off x="6749416" y="2274563"/>
            <a:ext cx="67567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p7">
            <a:extLst>
              <a:ext uri="{FF2B5EF4-FFF2-40B4-BE49-F238E27FC236}">
                <a16:creationId xmlns:a16="http://schemas.microsoft.com/office/drawing/2014/main" id="{43D8D3A9-912F-4D5D-AC96-59187F6F4968}"/>
              </a:ext>
            </a:extLst>
          </p:cNvPr>
          <p:cNvSpPr/>
          <p:nvPr/>
        </p:nvSpPr>
        <p:spPr>
          <a:xfrm>
            <a:off x="7528218" y="3257488"/>
            <a:ext cx="662786"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0;p7">
            <a:extLst>
              <a:ext uri="{FF2B5EF4-FFF2-40B4-BE49-F238E27FC236}">
                <a16:creationId xmlns:a16="http://schemas.microsoft.com/office/drawing/2014/main" id="{92B050B7-89C3-4088-AEA4-7613ABD7777A}"/>
              </a:ext>
            </a:extLst>
          </p:cNvPr>
          <p:cNvSpPr/>
          <p:nvPr/>
        </p:nvSpPr>
        <p:spPr>
          <a:xfrm>
            <a:off x="7236923" y="4563443"/>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3;p7">
            <a:extLst>
              <a:ext uri="{FF2B5EF4-FFF2-40B4-BE49-F238E27FC236}">
                <a16:creationId xmlns:a16="http://schemas.microsoft.com/office/drawing/2014/main" id="{DD54FD1D-750F-432D-8F5F-3B17CF1A01F2}"/>
              </a:ext>
            </a:extLst>
          </p:cNvPr>
          <p:cNvSpPr/>
          <p:nvPr/>
        </p:nvSpPr>
        <p:spPr>
          <a:xfrm>
            <a:off x="6030040" y="5144647"/>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p7">
            <a:extLst>
              <a:ext uri="{FF2B5EF4-FFF2-40B4-BE49-F238E27FC236}">
                <a16:creationId xmlns:a16="http://schemas.microsoft.com/office/drawing/2014/main" id="{2BA2FEE0-5BF3-49C8-8D69-C44524AA2B36}"/>
              </a:ext>
            </a:extLst>
          </p:cNvPr>
          <p:cNvSpPr/>
          <p:nvPr/>
        </p:nvSpPr>
        <p:spPr>
          <a:xfrm>
            <a:off x="5105861" y="4560443"/>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2;p7">
            <a:extLst>
              <a:ext uri="{FF2B5EF4-FFF2-40B4-BE49-F238E27FC236}">
                <a16:creationId xmlns:a16="http://schemas.microsoft.com/office/drawing/2014/main" id="{D40064C5-F87F-4D31-A4A0-07970E071E89}"/>
              </a:ext>
            </a:extLst>
          </p:cNvPr>
          <p:cNvSpPr/>
          <p:nvPr/>
        </p:nvSpPr>
        <p:spPr>
          <a:xfrm>
            <a:off x="5360270" y="221019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Arrow: Right 4">
            <a:extLst>
              <a:ext uri="{FF2B5EF4-FFF2-40B4-BE49-F238E27FC236}">
                <a16:creationId xmlns:a16="http://schemas.microsoft.com/office/drawing/2014/main" id="{4DA19C20-0AFB-4468-88BC-39586833F898}"/>
              </a:ext>
            </a:extLst>
          </p:cNvPr>
          <p:cNvSpPr/>
          <p:nvPr/>
        </p:nvSpPr>
        <p:spPr>
          <a:xfrm rot="1235081">
            <a:off x="4270685" y="2369013"/>
            <a:ext cx="1338217" cy="234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peech Bubble: Rectangle 53">
            <a:extLst>
              <a:ext uri="{FF2B5EF4-FFF2-40B4-BE49-F238E27FC236}">
                <a16:creationId xmlns:a16="http://schemas.microsoft.com/office/drawing/2014/main" id="{26C1880E-D739-467A-8AD6-C1E392CF2015}"/>
              </a:ext>
            </a:extLst>
          </p:cNvPr>
          <p:cNvSpPr/>
          <p:nvPr/>
        </p:nvSpPr>
        <p:spPr>
          <a:xfrm>
            <a:off x="4774491" y="1498625"/>
            <a:ext cx="659487" cy="313350"/>
          </a:xfrm>
          <a:prstGeom prst="wedgeRectCallout">
            <a:avLst>
              <a:gd name="adj1" fmla="val -71914"/>
              <a:gd name="adj2" fmla="val 465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OECD</a:t>
            </a:r>
          </a:p>
        </p:txBody>
      </p:sp>
      <p:sp>
        <p:nvSpPr>
          <p:cNvPr id="55" name="Speech Bubble: Rectangle 54">
            <a:extLst>
              <a:ext uri="{FF2B5EF4-FFF2-40B4-BE49-F238E27FC236}">
                <a16:creationId xmlns:a16="http://schemas.microsoft.com/office/drawing/2014/main" id="{EF18F11B-BBA4-4A19-96F2-4CCA156EEF21}"/>
              </a:ext>
            </a:extLst>
          </p:cNvPr>
          <p:cNvSpPr/>
          <p:nvPr/>
        </p:nvSpPr>
        <p:spPr>
          <a:xfrm>
            <a:off x="1610396" y="4990783"/>
            <a:ext cx="1140046" cy="590349"/>
          </a:xfrm>
          <a:prstGeom prst="wedgeRectCallout">
            <a:avLst>
              <a:gd name="adj1" fmla="val 70049"/>
              <a:gd name="adj2" fmla="val -4237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spAutoFit/>
          </a:bodyPr>
          <a:lstStyle/>
          <a:p>
            <a:r>
              <a:rPr lang="en-GB" dirty="0"/>
              <a:t>Regulators</a:t>
            </a:r>
          </a:p>
          <a:p>
            <a:r>
              <a:rPr lang="en-GB" dirty="0"/>
              <a:t>Industry</a:t>
            </a:r>
          </a:p>
        </p:txBody>
      </p:sp>
      <p:sp>
        <p:nvSpPr>
          <p:cNvPr id="57" name="Speech Bubble: Rectangle 56">
            <a:extLst>
              <a:ext uri="{FF2B5EF4-FFF2-40B4-BE49-F238E27FC236}">
                <a16:creationId xmlns:a16="http://schemas.microsoft.com/office/drawing/2014/main" id="{A14F7E80-A361-458C-8783-840B30621DF8}"/>
              </a:ext>
            </a:extLst>
          </p:cNvPr>
          <p:cNvSpPr/>
          <p:nvPr/>
        </p:nvSpPr>
        <p:spPr>
          <a:xfrm>
            <a:off x="4950183" y="4506259"/>
            <a:ext cx="1070849" cy="590349"/>
          </a:xfrm>
          <a:prstGeom prst="wedgeRectCallout">
            <a:avLst>
              <a:gd name="adj1" fmla="val -83564"/>
              <a:gd name="adj2" fmla="val -63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Regulators Industry</a:t>
            </a:r>
          </a:p>
        </p:txBody>
      </p:sp>
      <p:sp>
        <p:nvSpPr>
          <p:cNvPr id="58" name="Speech Bubble: Rectangle 57">
            <a:extLst>
              <a:ext uri="{FF2B5EF4-FFF2-40B4-BE49-F238E27FC236}">
                <a16:creationId xmlns:a16="http://schemas.microsoft.com/office/drawing/2014/main" id="{C68DBA7D-C471-4268-9F66-E63E5E271A91}"/>
              </a:ext>
            </a:extLst>
          </p:cNvPr>
          <p:cNvSpPr/>
          <p:nvPr/>
        </p:nvSpPr>
        <p:spPr>
          <a:xfrm>
            <a:off x="916909" y="1319339"/>
            <a:ext cx="1073766" cy="867348"/>
          </a:xfrm>
          <a:prstGeom prst="wedgeRectCallout">
            <a:avLst>
              <a:gd name="adj1" fmla="val 72110"/>
              <a:gd name="adj2" fmla="val 148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Member countries, EU, ...</a:t>
            </a:r>
          </a:p>
        </p:txBody>
      </p:sp>
      <p:sp>
        <p:nvSpPr>
          <p:cNvPr id="60" name="Speech Bubble: Rectangle 59">
            <a:extLst>
              <a:ext uri="{FF2B5EF4-FFF2-40B4-BE49-F238E27FC236}">
                <a16:creationId xmlns:a16="http://schemas.microsoft.com/office/drawing/2014/main" id="{18DAB3ED-7F81-40E2-8C30-3695D23881D8}"/>
              </a:ext>
            </a:extLst>
          </p:cNvPr>
          <p:cNvSpPr/>
          <p:nvPr/>
        </p:nvSpPr>
        <p:spPr>
          <a:xfrm>
            <a:off x="303804" y="2309123"/>
            <a:ext cx="1155354" cy="867348"/>
          </a:xfrm>
          <a:prstGeom prst="wedgeRectCallout">
            <a:avLst>
              <a:gd name="adj1" fmla="val 59118"/>
              <a:gd name="adj2" fmla="val -52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Regulators, Industry, Scientists</a:t>
            </a:r>
          </a:p>
        </p:txBody>
      </p:sp>
      <p:sp>
        <p:nvSpPr>
          <p:cNvPr id="61" name="Speech Bubble: Rectangle 60">
            <a:extLst>
              <a:ext uri="{FF2B5EF4-FFF2-40B4-BE49-F238E27FC236}">
                <a16:creationId xmlns:a16="http://schemas.microsoft.com/office/drawing/2014/main" id="{546310B6-1D7E-4996-9552-EB145527645D}"/>
              </a:ext>
            </a:extLst>
          </p:cNvPr>
          <p:cNvSpPr/>
          <p:nvPr/>
        </p:nvSpPr>
        <p:spPr>
          <a:xfrm>
            <a:off x="303804" y="3774024"/>
            <a:ext cx="1400131" cy="1144347"/>
          </a:xfrm>
          <a:prstGeom prst="wedgeRectCallout">
            <a:avLst>
              <a:gd name="adj1" fmla="val 59729"/>
              <a:gd name="adj2" fmla="val 17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Laboratories, Contract Research Organisations</a:t>
            </a:r>
          </a:p>
        </p:txBody>
      </p:sp>
      <p:sp>
        <p:nvSpPr>
          <p:cNvPr id="63" name="Rectangle 62">
            <a:extLst>
              <a:ext uri="{FF2B5EF4-FFF2-40B4-BE49-F238E27FC236}">
                <a16:creationId xmlns:a16="http://schemas.microsoft.com/office/drawing/2014/main" id="{E26CD811-C44D-4000-9C6D-9D3A5BCE3D8F}"/>
              </a:ext>
            </a:extLst>
          </p:cNvPr>
          <p:cNvSpPr/>
          <p:nvPr/>
        </p:nvSpPr>
        <p:spPr>
          <a:xfrm>
            <a:off x="2368849" y="2833616"/>
            <a:ext cx="1821394" cy="775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pPr algn="ctr"/>
            <a:r>
              <a:rPr lang="en-GB" sz="2400" b="1" dirty="0"/>
              <a:t>National </a:t>
            </a:r>
          </a:p>
          <a:p>
            <a:pPr algn="ctr"/>
            <a:r>
              <a:rPr lang="en-GB" sz="2400" b="1" dirty="0"/>
              <a:t>Coordinators</a:t>
            </a:r>
          </a:p>
        </p:txBody>
      </p:sp>
      <p:sp>
        <p:nvSpPr>
          <p:cNvPr id="64" name="Speech Bubble: Rectangle 63">
            <a:extLst>
              <a:ext uri="{FF2B5EF4-FFF2-40B4-BE49-F238E27FC236}">
                <a16:creationId xmlns:a16="http://schemas.microsoft.com/office/drawing/2014/main" id="{A7C89D92-E360-40B6-83ED-9CD61158E410}"/>
              </a:ext>
            </a:extLst>
          </p:cNvPr>
          <p:cNvSpPr/>
          <p:nvPr/>
        </p:nvSpPr>
        <p:spPr>
          <a:xfrm>
            <a:off x="5096486" y="2093521"/>
            <a:ext cx="1070849" cy="313350"/>
          </a:xfrm>
          <a:prstGeom prst="wedgeRectCallout">
            <a:avLst>
              <a:gd name="adj1" fmla="val -57172"/>
              <a:gd name="adj2" fmla="val 1678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spAutoFit/>
          </a:bodyPr>
          <a:lstStyle/>
          <a:p>
            <a:r>
              <a:rPr lang="en-GB" dirty="0"/>
              <a:t>Regulators</a:t>
            </a:r>
          </a:p>
        </p:txBody>
      </p:sp>
      <p:sp>
        <p:nvSpPr>
          <p:cNvPr id="66" name="Pfeil nach rechts 38">
            <a:extLst>
              <a:ext uri="{FF2B5EF4-FFF2-40B4-BE49-F238E27FC236}">
                <a16:creationId xmlns:a16="http://schemas.microsoft.com/office/drawing/2014/main" id="{7CB0C2DB-D863-48E8-B999-3B5111079B7C}"/>
              </a:ext>
            </a:extLst>
          </p:cNvPr>
          <p:cNvSpPr/>
          <p:nvPr/>
        </p:nvSpPr>
        <p:spPr>
          <a:xfrm>
            <a:off x="5624668" y="2168145"/>
            <a:ext cx="2533660" cy="2214827"/>
          </a:xfrm>
          <a:prstGeom prst="rightArrow">
            <a:avLst>
              <a:gd name="adj1" fmla="val 50000"/>
              <a:gd name="adj2" fmla="val 34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Exchange with important player and  key stakeholders</a:t>
            </a:r>
          </a:p>
        </p:txBody>
      </p:sp>
      <p:sp>
        <p:nvSpPr>
          <p:cNvPr id="67" name="Google Shape;205;p7">
            <a:extLst>
              <a:ext uri="{FF2B5EF4-FFF2-40B4-BE49-F238E27FC236}">
                <a16:creationId xmlns:a16="http://schemas.microsoft.com/office/drawing/2014/main" id="{867E3E75-F322-42A5-B380-F60E88771F04}"/>
              </a:ext>
            </a:extLst>
          </p:cNvPr>
          <p:cNvSpPr/>
          <p:nvPr/>
        </p:nvSpPr>
        <p:spPr>
          <a:xfrm>
            <a:off x="9696892" y="2481273"/>
            <a:ext cx="2111107" cy="1588571"/>
          </a:xfrm>
          <a:prstGeom prst="rightArrow">
            <a:avLst>
              <a:gd name="adj1" fmla="val 50000"/>
              <a:gd name="adj2" fmla="val 50000"/>
            </a:avLst>
          </a:prstGeom>
          <a:solidFill>
            <a:schemeClr val="accent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Towards OECD</a:t>
            </a:r>
            <a:endParaRPr dirty="0"/>
          </a:p>
        </p:txBody>
      </p:sp>
      <p:pic>
        <p:nvPicPr>
          <p:cNvPr id="62" name="Picture 61">
            <a:extLst>
              <a:ext uri="{FF2B5EF4-FFF2-40B4-BE49-F238E27FC236}">
                <a16:creationId xmlns:a16="http://schemas.microsoft.com/office/drawing/2014/main" id="{7841895B-3EE2-4E4D-BF3D-D7E928799C22}"/>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68" name="Freeform: Shape 67">
            <a:extLst>
              <a:ext uri="{FF2B5EF4-FFF2-40B4-BE49-F238E27FC236}">
                <a16:creationId xmlns:a16="http://schemas.microsoft.com/office/drawing/2014/main" id="{B34D5CEF-C754-4258-9A29-53D40C082E20}"/>
              </a:ext>
            </a:extLst>
          </p:cNvPr>
          <p:cNvSpPr/>
          <p:nvPr/>
        </p:nvSpPr>
        <p:spPr>
          <a:xfrm>
            <a:off x="9223541" y="5634000"/>
            <a:ext cx="2584459"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219395 w 3831167"/>
              <a:gd name="connsiteY1" fmla="*/ 4357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19395" y="4357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
            <a:extLst>
              <a:ext uri="{FF2B5EF4-FFF2-40B4-BE49-F238E27FC236}">
                <a16:creationId xmlns:a16="http://schemas.microsoft.com/office/drawing/2014/main" id="{2392A3B7-C407-4125-A446-A1DA18EA7424}"/>
              </a:ext>
            </a:extLst>
          </p:cNvPr>
          <p:cNvSpPr/>
          <p:nvPr/>
        </p:nvSpPr>
        <p:spPr>
          <a:xfrm>
            <a:off x="8505852" y="5675217"/>
            <a:ext cx="905026" cy="37945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71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350" y="191154"/>
            <a:ext cx="7963374" cy="994414"/>
          </a:xfrm>
        </p:spPr>
        <p:txBody>
          <a:bodyPr/>
          <a:lstStyle/>
          <a:p>
            <a:r>
              <a:rPr lang="en-GB" dirty="0"/>
              <a:t>Pre-OECD phase</a:t>
            </a:r>
            <a:br>
              <a:rPr lang="en-GB" dirty="0"/>
            </a:br>
            <a:r>
              <a:rPr lang="en-GB" sz="2000" dirty="0"/>
              <a:t>Phase 0</a:t>
            </a:r>
            <a:endParaRPr lang="en-GB" dirty="0"/>
          </a:p>
        </p:txBody>
      </p:sp>
      <p:sp>
        <p:nvSpPr>
          <p:cNvPr id="6" name="Google Shape;184;p7"/>
          <p:cNvSpPr/>
          <p:nvPr/>
        </p:nvSpPr>
        <p:spPr>
          <a:xfrm>
            <a:off x="3655102" y="1669325"/>
            <a:ext cx="67567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5;p7"/>
          <p:cNvSpPr txBox="1"/>
          <p:nvPr/>
        </p:nvSpPr>
        <p:spPr>
          <a:xfrm>
            <a:off x="3655102" y="1659899"/>
            <a:ext cx="97894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Alignment with other OECD TGs/GDs</a:t>
            </a:r>
          </a:p>
        </p:txBody>
      </p:sp>
      <p:sp>
        <p:nvSpPr>
          <p:cNvPr id="8" name="Google Shape;186;p7"/>
          <p:cNvSpPr/>
          <p:nvPr/>
        </p:nvSpPr>
        <p:spPr>
          <a:xfrm>
            <a:off x="1618735" y="1715722"/>
            <a:ext cx="3361620" cy="3361620"/>
          </a:xfrm>
          <a:custGeom>
            <a:avLst/>
            <a:gdLst/>
            <a:ahLst/>
            <a:cxnLst/>
            <a:rect l="l" t="t" r="r" b="b"/>
            <a:pathLst>
              <a:path w="120000" h="120000" extrusionOk="0">
                <a:moveTo>
                  <a:pt x="98070" y="17595"/>
                </a:moveTo>
                <a:lnTo>
                  <a:pt x="98070" y="17595"/>
                </a:lnTo>
                <a:cubicBezTo>
                  <a:pt x="101899" y="21032"/>
                  <a:pt x="105244" y="24972"/>
                  <a:pt x="108016" y="29308"/>
                </a:cubicBezTo>
                <a:lnTo>
                  <a:pt x="110651" y="27858"/>
                </a:lnTo>
                <a:lnTo>
                  <a:pt x="107946" y="33613"/>
                </a:lnTo>
                <a:lnTo>
                  <a:pt x="101412" y="32942"/>
                </a:lnTo>
                <a:lnTo>
                  <a:pt x="104047" y="31492"/>
                </a:lnTo>
                <a:lnTo>
                  <a:pt x="104047" y="31492"/>
                </a:lnTo>
                <a:cubicBezTo>
                  <a:pt x="101527" y="27598"/>
                  <a:pt x="98502" y="24056"/>
                  <a:pt x="95051" y="209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7;p7"/>
          <p:cNvSpPr/>
          <p:nvPr/>
        </p:nvSpPr>
        <p:spPr>
          <a:xfrm>
            <a:off x="4433904" y="2652250"/>
            <a:ext cx="662786"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8;p7"/>
          <p:cNvSpPr txBox="1"/>
          <p:nvPr/>
        </p:nvSpPr>
        <p:spPr>
          <a:xfrm>
            <a:off x="4433904" y="2652250"/>
            <a:ext cx="878214"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Pre-screening of regulatory needs</a:t>
            </a:r>
          </a:p>
        </p:txBody>
      </p:sp>
      <p:sp>
        <p:nvSpPr>
          <p:cNvPr id="11" name="Google Shape;189;p7"/>
          <p:cNvSpPr/>
          <p:nvPr/>
        </p:nvSpPr>
        <p:spPr>
          <a:xfrm>
            <a:off x="1579528" y="1639550"/>
            <a:ext cx="3361620" cy="3361620"/>
          </a:xfrm>
          <a:custGeom>
            <a:avLst/>
            <a:gdLst/>
            <a:ahLst/>
            <a:cxnLst/>
            <a:rect l="l" t="t" r="r" b="b"/>
            <a:pathLst>
              <a:path w="120000" h="120000" extrusionOk="0">
                <a:moveTo>
                  <a:pt x="116983" y="59303"/>
                </a:moveTo>
                <a:lnTo>
                  <a:pt x="116983" y="59303"/>
                </a:lnTo>
                <a:cubicBezTo>
                  <a:pt x="117069" y="66400"/>
                  <a:pt x="115830" y="73451"/>
                  <a:pt x="113327" y="80092"/>
                </a:cubicBezTo>
                <a:lnTo>
                  <a:pt x="116067" y="81335"/>
                </a:lnTo>
                <a:lnTo>
                  <a:pt x="109837" y="82613"/>
                </a:lnTo>
                <a:lnTo>
                  <a:pt x="106463" y="76978"/>
                </a:lnTo>
                <a:lnTo>
                  <a:pt x="109202" y="78221"/>
                </a:lnTo>
                <a:lnTo>
                  <a:pt x="109202" y="78221"/>
                </a:lnTo>
                <a:cubicBezTo>
                  <a:pt x="111437" y="72186"/>
                  <a:pt x="112542" y="65792"/>
                  <a:pt x="112464" y="59358"/>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0;p7"/>
          <p:cNvSpPr/>
          <p:nvPr/>
        </p:nvSpPr>
        <p:spPr>
          <a:xfrm>
            <a:off x="4142609"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p7"/>
          <p:cNvSpPr txBox="1"/>
          <p:nvPr/>
        </p:nvSpPr>
        <p:spPr>
          <a:xfrm>
            <a:off x="4142609" y="3958205"/>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Key issues identification</a:t>
            </a:r>
          </a:p>
        </p:txBody>
      </p:sp>
      <p:sp>
        <p:nvSpPr>
          <p:cNvPr id="14" name="Google Shape;192;p7"/>
          <p:cNvSpPr/>
          <p:nvPr/>
        </p:nvSpPr>
        <p:spPr>
          <a:xfrm>
            <a:off x="1579528" y="1639550"/>
            <a:ext cx="3361620" cy="3361620"/>
          </a:xfrm>
          <a:custGeom>
            <a:avLst/>
            <a:gdLst/>
            <a:ahLst/>
            <a:cxnLst/>
            <a:rect l="l" t="t" r="r" b="b"/>
            <a:pathLst>
              <a:path w="120000" h="120000" extrusionOk="0">
                <a:moveTo>
                  <a:pt x="92570" y="106762"/>
                </a:moveTo>
                <a:cubicBezTo>
                  <a:pt x="87401" y="110362"/>
                  <a:pt x="81671" y="113081"/>
                  <a:pt x="75612" y="114807"/>
                </a:cubicBezTo>
                <a:lnTo>
                  <a:pt x="76245" y="117747"/>
                </a:lnTo>
                <a:lnTo>
                  <a:pt x="71508" y="113503"/>
                </a:lnTo>
                <a:lnTo>
                  <a:pt x="74027" y="107438"/>
                </a:lnTo>
                <a:lnTo>
                  <a:pt x="74660" y="110378"/>
                </a:lnTo>
                <a:lnTo>
                  <a:pt x="74660" y="110378"/>
                </a:lnTo>
                <a:cubicBezTo>
                  <a:pt x="80133" y="108785"/>
                  <a:pt x="85310" y="106311"/>
                  <a:pt x="89988" y="103053"/>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p7"/>
          <p:cNvSpPr/>
          <p:nvPr/>
        </p:nvSpPr>
        <p:spPr>
          <a:xfrm>
            <a:off x="2935726" y="4539409"/>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4;p7"/>
          <p:cNvSpPr txBox="1"/>
          <p:nvPr/>
        </p:nvSpPr>
        <p:spPr>
          <a:xfrm>
            <a:off x="2826396" y="4459897"/>
            <a:ext cx="875120"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Predictivity of the method</a:t>
            </a:r>
          </a:p>
        </p:txBody>
      </p:sp>
      <p:sp>
        <p:nvSpPr>
          <p:cNvPr id="17" name="Google Shape;195;p7"/>
          <p:cNvSpPr/>
          <p:nvPr/>
        </p:nvSpPr>
        <p:spPr>
          <a:xfrm>
            <a:off x="1579528" y="1639550"/>
            <a:ext cx="3361620" cy="3361620"/>
          </a:xfrm>
          <a:custGeom>
            <a:avLst/>
            <a:gdLst/>
            <a:ahLst/>
            <a:cxnLst/>
            <a:rect l="l" t="t" r="r" b="b"/>
            <a:pathLst>
              <a:path w="120000" h="120000" extrusionOk="0">
                <a:moveTo>
                  <a:pt x="48016" y="115713"/>
                </a:moveTo>
                <a:cubicBezTo>
                  <a:pt x="41858" y="114388"/>
                  <a:pt x="35961" y="112051"/>
                  <a:pt x="30567" y="108797"/>
                </a:cubicBezTo>
                <a:lnTo>
                  <a:pt x="28848" y="111266"/>
                </a:lnTo>
                <a:lnTo>
                  <a:pt x="28721" y="104908"/>
                </a:lnTo>
                <a:lnTo>
                  <a:pt x="34875" y="102612"/>
                </a:lnTo>
                <a:lnTo>
                  <a:pt x="33156" y="105080"/>
                </a:lnTo>
                <a:lnTo>
                  <a:pt x="33156" y="105080"/>
                </a:lnTo>
                <a:cubicBezTo>
                  <a:pt x="38054" y="107997"/>
                  <a:pt x="43394" y="110096"/>
                  <a:pt x="48967" y="111294"/>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6;p7"/>
          <p:cNvSpPr/>
          <p:nvPr/>
        </p:nvSpPr>
        <p:spPr>
          <a:xfrm>
            <a:off x="1728843" y="395820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p7"/>
          <p:cNvSpPr txBox="1"/>
          <p:nvPr/>
        </p:nvSpPr>
        <p:spPr>
          <a:xfrm>
            <a:off x="1728843" y="3958205"/>
            <a:ext cx="85898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Practicability of the method</a:t>
            </a:r>
          </a:p>
        </p:txBody>
      </p:sp>
      <p:sp>
        <p:nvSpPr>
          <p:cNvPr id="20" name="Google Shape;198;p7"/>
          <p:cNvSpPr/>
          <p:nvPr/>
        </p:nvSpPr>
        <p:spPr>
          <a:xfrm>
            <a:off x="1579528" y="1639550"/>
            <a:ext cx="3361620" cy="3361620"/>
          </a:xfrm>
          <a:custGeom>
            <a:avLst/>
            <a:gdLst/>
            <a:ahLst/>
            <a:cxnLst/>
            <a:rect l="l" t="t" r="r" b="b"/>
            <a:pathLst>
              <a:path w="120000" h="120000" extrusionOk="0">
                <a:moveTo>
                  <a:pt x="8106" y="83547"/>
                </a:moveTo>
                <a:lnTo>
                  <a:pt x="8106" y="83547"/>
                </a:lnTo>
                <a:cubicBezTo>
                  <a:pt x="5173" y="77084"/>
                  <a:pt x="3473" y="70130"/>
                  <a:pt x="3094" y="63042"/>
                </a:cubicBezTo>
                <a:lnTo>
                  <a:pt x="87" y="63005"/>
                </a:lnTo>
                <a:lnTo>
                  <a:pt x="5277" y="59330"/>
                </a:lnTo>
                <a:lnTo>
                  <a:pt x="10631" y="63134"/>
                </a:lnTo>
                <a:lnTo>
                  <a:pt x="7624" y="63098"/>
                </a:lnTo>
                <a:lnTo>
                  <a:pt x="7624" y="63098"/>
                </a:lnTo>
                <a:cubicBezTo>
                  <a:pt x="8004" y="69521"/>
                  <a:pt x="9562" y="75820"/>
                  <a:pt x="12221" y="8168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9;p7"/>
          <p:cNvSpPr/>
          <p:nvPr/>
        </p:nvSpPr>
        <p:spPr>
          <a:xfrm>
            <a:off x="1430767" y="2652250"/>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0;p7"/>
          <p:cNvSpPr txBox="1"/>
          <p:nvPr/>
        </p:nvSpPr>
        <p:spPr>
          <a:xfrm>
            <a:off x="1430767" y="2652250"/>
            <a:ext cx="749652"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200" dirty="0">
                <a:solidFill>
                  <a:schemeClr val="dk2"/>
                </a:solidFill>
                <a:latin typeface="Calibri"/>
                <a:ea typeface="Calibri"/>
                <a:cs typeface="Calibri"/>
                <a:sym typeface="Calibri"/>
              </a:rPr>
              <a:t>Potential use of the results</a:t>
            </a:r>
          </a:p>
        </p:txBody>
      </p:sp>
      <p:sp>
        <p:nvSpPr>
          <p:cNvPr id="23" name="Google Shape;201;p7"/>
          <p:cNvSpPr/>
          <p:nvPr/>
        </p:nvSpPr>
        <p:spPr>
          <a:xfrm>
            <a:off x="1579528" y="1639550"/>
            <a:ext cx="3361620" cy="3361620"/>
          </a:xfrm>
          <a:custGeom>
            <a:avLst/>
            <a:gdLst/>
            <a:ahLst/>
            <a:cxnLst/>
            <a:rect l="l" t="t" r="r" b="b"/>
            <a:pathLst>
              <a:path w="120000" h="120000" extrusionOk="0">
                <a:moveTo>
                  <a:pt x="8627" y="35336"/>
                </a:moveTo>
                <a:lnTo>
                  <a:pt x="8627" y="35336"/>
                </a:lnTo>
                <a:cubicBezTo>
                  <a:pt x="11575" y="29195"/>
                  <a:pt x="15600" y="23634"/>
                  <a:pt x="20511" y="18914"/>
                </a:cubicBezTo>
                <a:lnTo>
                  <a:pt x="18573" y="16613"/>
                </a:lnTo>
                <a:lnTo>
                  <a:pt x="24746" y="18140"/>
                </a:lnTo>
                <a:lnTo>
                  <a:pt x="25366" y="24679"/>
                </a:lnTo>
                <a:lnTo>
                  <a:pt x="23429" y="22378"/>
                </a:lnTo>
                <a:lnTo>
                  <a:pt x="23429" y="22378"/>
                </a:lnTo>
                <a:cubicBezTo>
                  <a:pt x="19004" y="26680"/>
                  <a:pt x="15372" y="31728"/>
                  <a:pt x="12701" y="37292"/>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2;p7"/>
          <p:cNvSpPr/>
          <p:nvPr/>
        </p:nvSpPr>
        <p:spPr>
          <a:xfrm>
            <a:off x="1784692" y="1604957"/>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3;p7"/>
          <p:cNvSpPr txBox="1"/>
          <p:nvPr/>
        </p:nvSpPr>
        <p:spPr>
          <a:xfrm>
            <a:off x="2136476" y="1611153"/>
            <a:ext cx="776676" cy="64922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GB" sz="1200" dirty="0">
                <a:solidFill>
                  <a:schemeClr val="dk2"/>
                </a:solidFill>
                <a:latin typeface="Calibri"/>
                <a:ea typeface="Calibri"/>
                <a:cs typeface="Calibri"/>
                <a:sym typeface="Calibri"/>
              </a:rPr>
              <a:t>Potential financial support</a:t>
            </a:r>
          </a:p>
        </p:txBody>
      </p:sp>
      <p:sp>
        <p:nvSpPr>
          <p:cNvPr id="26" name="Google Shape;204;p7"/>
          <p:cNvSpPr/>
          <p:nvPr/>
        </p:nvSpPr>
        <p:spPr>
          <a:xfrm>
            <a:off x="1520183" y="1651943"/>
            <a:ext cx="3361620" cy="3361620"/>
          </a:xfrm>
          <a:custGeom>
            <a:avLst/>
            <a:gdLst/>
            <a:ahLst/>
            <a:cxnLst/>
            <a:rect l="l" t="t" r="r" b="b"/>
            <a:pathLst>
              <a:path w="120000" h="120000" extrusionOk="0">
                <a:moveTo>
                  <a:pt x="49449" y="3999"/>
                </a:moveTo>
                <a:lnTo>
                  <a:pt x="49449" y="3999"/>
                </a:lnTo>
                <a:cubicBezTo>
                  <a:pt x="57302" y="2519"/>
                  <a:pt x="65379" y="2708"/>
                  <a:pt x="73155" y="4552"/>
                </a:cubicBezTo>
                <a:lnTo>
                  <a:pt x="74040" y="1677"/>
                </a:lnTo>
                <a:lnTo>
                  <a:pt x="76099" y="7694"/>
                </a:lnTo>
                <a:lnTo>
                  <a:pt x="70938" y="11756"/>
                </a:lnTo>
                <a:lnTo>
                  <a:pt x="71823" y="8882"/>
                </a:lnTo>
                <a:lnTo>
                  <a:pt x="71823" y="8882"/>
                </a:lnTo>
                <a:cubicBezTo>
                  <a:pt x="64752" y="7246"/>
                  <a:pt x="57418" y="7096"/>
                  <a:pt x="50286" y="8440"/>
                </a:cubicBezTo>
                <a:close/>
              </a:path>
            </a:pathLst>
          </a:custGeom>
          <a:solidFill>
            <a:srgbClr val="0EB2E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07;p7"/>
          <p:cNvGrpSpPr/>
          <p:nvPr/>
        </p:nvGrpSpPr>
        <p:grpSpPr>
          <a:xfrm>
            <a:off x="2493666" y="1978957"/>
            <a:ext cx="1329835" cy="1104900"/>
            <a:chOff x="1719681" y="2383605"/>
            <a:chExt cx="1329835" cy="1104900"/>
          </a:xfrm>
        </p:grpSpPr>
        <p:sp>
          <p:nvSpPr>
            <p:cNvPr id="30" name="Google Shape;208;p7"/>
            <p:cNvSpPr/>
            <p:nvPr/>
          </p:nvSpPr>
          <p:spPr>
            <a:xfrm>
              <a:off x="1719681" y="2383605"/>
              <a:ext cx="1329835" cy="1104900"/>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209;p7"/>
            <p:cNvSpPr/>
            <p:nvPr/>
          </p:nvSpPr>
          <p:spPr>
            <a:xfrm>
              <a:off x="1784270" y="2679982"/>
              <a:ext cx="119699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dk1"/>
                  </a:solidFill>
                  <a:latin typeface="Calibri"/>
                  <a:ea typeface="Calibri"/>
                  <a:cs typeface="Calibri"/>
                  <a:sym typeface="Calibri"/>
                </a:rPr>
                <a:t>Regulatory </a:t>
              </a:r>
              <a:br>
                <a:rPr lang="en-GB" sz="1600">
                  <a:solidFill>
                    <a:schemeClr val="dk1"/>
                  </a:solidFill>
                  <a:latin typeface="Calibri"/>
                  <a:ea typeface="Calibri"/>
                  <a:cs typeface="Calibri"/>
                  <a:sym typeface="Calibri"/>
                </a:rPr>
              </a:br>
              <a:r>
                <a:rPr lang="en-GB" sz="1600">
                  <a:solidFill>
                    <a:schemeClr val="dk1"/>
                  </a:solidFill>
                  <a:latin typeface="Calibri"/>
                  <a:ea typeface="Calibri"/>
                  <a:cs typeface="Calibri"/>
                  <a:sym typeface="Calibri"/>
                </a:rPr>
                <a:t>needs </a:t>
              </a:r>
              <a:endParaRPr/>
            </a:p>
          </p:txBody>
        </p:sp>
      </p:grpSp>
      <p:grpSp>
        <p:nvGrpSpPr>
          <p:cNvPr id="32" name="Google Shape;210;p7"/>
          <p:cNvGrpSpPr/>
          <p:nvPr/>
        </p:nvGrpSpPr>
        <p:grpSpPr>
          <a:xfrm>
            <a:off x="2823108" y="3463768"/>
            <a:ext cx="1433032" cy="1068856"/>
            <a:chOff x="1914281" y="3577994"/>
            <a:chExt cx="1433032" cy="1068856"/>
          </a:xfrm>
        </p:grpSpPr>
        <p:sp>
          <p:nvSpPr>
            <p:cNvPr id="33" name="Google Shape;211;p7"/>
            <p:cNvSpPr/>
            <p:nvPr/>
          </p:nvSpPr>
          <p:spPr>
            <a:xfrm>
              <a:off x="1914281" y="3577994"/>
              <a:ext cx="1433032" cy="1068856"/>
            </a:xfrm>
            <a:prstGeom prst="star12">
              <a:avLst>
                <a:gd name="adj" fmla="val 375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212;p7"/>
            <p:cNvSpPr/>
            <p:nvPr/>
          </p:nvSpPr>
          <p:spPr>
            <a:xfrm>
              <a:off x="2042874" y="3771533"/>
              <a:ext cx="12120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Scientific </a:t>
              </a:r>
              <a:endParaRPr dirty="0"/>
            </a:p>
            <a:p>
              <a:pPr marL="0" marR="0" lvl="0" indent="0" algn="ctr" rtl="0">
                <a:spcBef>
                  <a:spcPts val="0"/>
                </a:spcBef>
                <a:spcAft>
                  <a:spcPts val="0"/>
                </a:spcAft>
                <a:buNone/>
              </a:pPr>
              <a:r>
                <a:rPr lang="en-GB" sz="1600" dirty="0">
                  <a:solidFill>
                    <a:schemeClr val="dk1"/>
                  </a:solidFill>
                  <a:latin typeface="Calibri"/>
                  <a:ea typeface="Calibri"/>
                  <a:cs typeface="Calibri"/>
                  <a:sym typeface="Calibri"/>
                </a:rPr>
                <a:t>background </a:t>
              </a:r>
              <a:endParaRPr dirty="0"/>
            </a:p>
          </p:txBody>
        </p:sp>
      </p:grpSp>
      <p:sp>
        <p:nvSpPr>
          <p:cNvPr id="38" name="Footer Placeholder 37">
            <a:extLst>
              <a:ext uri="{FF2B5EF4-FFF2-40B4-BE49-F238E27FC236}">
                <a16:creationId xmlns:a16="http://schemas.microsoft.com/office/drawing/2014/main" id="{7DEBF79A-9A68-4388-8977-7F06F1CA5E66}"/>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46" name="Google Shape;180;p7">
            <a:extLst>
              <a:ext uri="{FF2B5EF4-FFF2-40B4-BE49-F238E27FC236}">
                <a16:creationId xmlns:a16="http://schemas.microsoft.com/office/drawing/2014/main" id="{FD55B35D-3CEB-4C98-A90B-5B5E5BCF5A3E}"/>
              </a:ext>
            </a:extLst>
          </p:cNvPr>
          <p:cNvSpPr/>
          <p:nvPr/>
        </p:nvSpPr>
        <p:spPr>
          <a:xfrm rot="5400000" flipH="1">
            <a:off x="4035957" y="1887054"/>
            <a:ext cx="504386" cy="7968691"/>
          </a:xfrm>
          <a:prstGeom prst="homePlate">
            <a:avLst>
              <a:gd name="adj" fmla="val 50000"/>
            </a:avLst>
          </a:prstGeom>
          <a:solidFill>
            <a:srgbClr val="003F6F"/>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206;p7">
            <a:extLst>
              <a:ext uri="{FF2B5EF4-FFF2-40B4-BE49-F238E27FC236}">
                <a16:creationId xmlns:a16="http://schemas.microsoft.com/office/drawing/2014/main" id="{DB971F2E-9C3A-487C-A61C-85A0C78819C9}"/>
              </a:ext>
            </a:extLst>
          </p:cNvPr>
          <p:cNvSpPr/>
          <p:nvPr/>
        </p:nvSpPr>
        <p:spPr>
          <a:xfrm>
            <a:off x="303804" y="5711100"/>
            <a:ext cx="796392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a:solidFill>
                  <a:schemeClr val="lt1"/>
                </a:solidFill>
                <a:latin typeface="Calibri"/>
                <a:ea typeface="Calibri"/>
                <a:cs typeface="Calibri"/>
                <a:sym typeface="Calibri"/>
              </a:rPr>
              <a:t>Lead countries supported by </a:t>
            </a:r>
            <a:r>
              <a:rPr lang="en-GB" sz="2000" b="1" dirty="0">
                <a:solidFill>
                  <a:schemeClr val="lt1"/>
                </a:solidFill>
                <a:latin typeface="Calibri"/>
                <a:ea typeface="Calibri"/>
                <a:cs typeface="Calibri"/>
                <a:sym typeface="Calibri"/>
              </a:rPr>
              <a:t>research institutions</a:t>
            </a:r>
            <a:endParaRPr b="1" dirty="0"/>
          </a:p>
        </p:txBody>
      </p:sp>
      <p:sp>
        <p:nvSpPr>
          <p:cNvPr id="41" name="Google Shape;184;p7">
            <a:extLst>
              <a:ext uri="{FF2B5EF4-FFF2-40B4-BE49-F238E27FC236}">
                <a16:creationId xmlns:a16="http://schemas.microsoft.com/office/drawing/2014/main" id="{19D602CB-5D5C-4AB8-97BE-CA23971358DD}"/>
              </a:ext>
            </a:extLst>
          </p:cNvPr>
          <p:cNvSpPr/>
          <p:nvPr/>
        </p:nvSpPr>
        <p:spPr>
          <a:xfrm>
            <a:off x="6749416" y="2274563"/>
            <a:ext cx="67567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p7">
            <a:extLst>
              <a:ext uri="{FF2B5EF4-FFF2-40B4-BE49-F238E27FC236}">
                <a16:creationId xmlns:a16="http://schemas.microsoft.com/office/drawing/2014/main" id="{43D8D3A9-912F-4D5D-AC96-59187F6F4968}"/>
              </a:ext>
            </a:extLst>
          </p:cNvPr>
          <p:cNvSpPr/>
          <p:nvPr/>
        </p:nvSpPr>
        <p:spPr>
          <a:xfrm>
            <a:off x="7528218" y="3257488"/>
            <a:ext cx="662786"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0;p7">
            <a:extLst>
              <a:ext uri="{FF2B5EF4-FFF2-40B4-BE49-F238E27FC236}">
                <a16:creationId xmlns:a16="http://schemas.microsoft.com/office/drawing/2014/main" id="{92B050B7-89C3-4088-AEA4-7613ABD7777A}"/>
              </a:ext>
            </a:extLst>
          </p:cNvPr>
          <p:cNvSpPr/>
          <p:nvPr/>
        </p:nvSpPr>
        <p:spPr>
          <a:xfrm>
            <a:off x="7236923" y="4563443"/>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3;p7">
            <a:extLst>
              <a:ext uri="{FF2B5EF4-FFF2-40B4-BE49-F238E27FC236}">
                <a16:creationId xmlns:a16="http://schemas.microsoft.com/office/drawing/2014/main" id="{DD54FD1D-750F-432D-8F5F-3B17CF1A01F2}"/>
              </a:ext>
            </a:extLst>
          </p:cNvPr>
          <p:cNvSpPr/>
          <p:nvPr/>
        </p:nvSpPr>
        <p:spPr>
          <a:xfrm>
            <a:off x="6030040" y="5144647"/>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6;p7">
            <a:extLst>
              <a:ext uri="{FF2B5EF4-FFF2-40B4-BE49-F238E27FC236}">
                <a16:creationId xmlns:a16="http://schemas.microsoft.com/office/drawing/2014/main" id="{2BA2FEE0-5BF3-49C8-8D69-C44524AA2B36}"/>
              </a:ext>
            </a:extLst>
          </p:cNvPr>
          <p:cNvSpPr/>
          <p:nvPr/>
        </p:nvSpPr>
        <p:spPr>
          <a:xfrm>
            <a:off x="5105861" y="4560443"/>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2;p7">
            <a:extLst>
              <a:ext uri="{FF2B5EF4-FFF2-40B4-BE49-F238E27FC236}">
                <a16:creationId xmlns:a16="http://schemas.microsoft.com/office/drawing/2014/main" id="{D40064C5-F87F-4D31-A4A0-07970E071E89}"/>
              </a:ext>
            </a:extLst>
          </p:cNvPr>
          <p:cNvSpPr/>
          <p:nvPr/>
        </p:nvSpPr>
        <p:spPr>
          <a:xfrm>
            <a:off x="5360270" y="2210195"/>
            <a:ext cx="649224" cy="6492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Arrow: Right 4">
            <a:extLst>
              <a:ext uri="{FF2B5EF4-FFF2-40B4-BE49-F238E27FC236}">
                <a16:creationId xmlns:a16="http://schemas.microsoft.com/office/drawing/2014/main" id="{4DA19C20-0AFB-4468-88BC-39586833F898}"/>
              </a:ext>
            </a:extLst>
          </p:cNvPr>
          <p:cNvSpPr/>
          <p:nvPr/>
        </p:nvSpPr>
        <p:spPr>
          <a:xfrm rot="1235081">
            <a:off x="4270685" y="2369013"/>
            <a:ext cx="1338217" cy="234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peech Bubble: Rectangle 53">
            <a:extLst>
              <a:ext uri="{FF2B5EF4-FFF2-40B4-BE49-F238E27FC236}">
                <a16:creationId xmlns:a16="http://schemas.microsoft.com/office/drawing/2014/main" id="{26C1880E-D739-467A-8AD6-C1E392CF2015}"/>
              </a:ext>
            </a:extLst>
          </p:cNvPr>
          <p:cNvSpPr/>
          <p:nvPr/>
        </p:nvSpPr>
        <p:spPr>
          <a:xfrm>
            <a:off x="4774491" y="1498625"/>
            <a:ext cx="659487" cy="313350"/>
          </a:xfrm>
          <a:prstGeom prst="wedgeRectCallout">
            <a:avLst>
              <a:gd name="adj1" fmla="val -71914"/>
              <a:gd name="adj2" fmla="val 465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OECD</a:t>
            </a:r>
          </a:p>
        </p:txBody>
      </p:sp>
      <p:sp>
        <p:nvSpPr>
          <p:cNvPr id="55" name="Speech Bubble: Rectangle 54">
            <a:extLst>
              <a:ext uri="{FF2B5EF4-FFF2-40B4-BE49-F238E27FC236}">
                <a16:creationId xmlns:a16="http://schemas.microsoft.com/office/drawing/2014/main" id="{EF18F11B-BBA4-4A19-96F2-4CCA156EEF21}"/>
              </a:ext>
            </a:extLst>
          </p:cNvPr>
          <p:cNvSpPr/>
          <p:nvPr/>
        </p:nvSpPr>
        <p:spPr>
          <a:xfrm>
            <a:off x="1610396" y="4990783"/>
            <a:ext cx="1140046" cy="590349"/>
          </a:xfrm>
          <a:prstGeom prst="wedgeRectCallout">
            <a:avLst>
              <a:gd name="adj1" fmla="val 70049"/>
              <a:gd name="adj2" fmla="val -4237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spAutoFit/>
          </a:bodyPr>
          <a:lstStyle/>
          <a:p>
            <a:r>
              <a:rPr lang="en-GB" dirty="0"/>
              <a:t>Regulators</a:t>
            </a:r>
          </a:p>
          <a:p>
            <a:r>
              <a:rPr lang="en-GB" dirty="0"/>
              <a:t>Industry</a:t>
            </a:r>
          </a:p>
        </p:txBody>
      </p:sp>
      <p:sp>
        <p:nvSpPr>
          <p:cNvPr id="57" name="Speech Bubble: Rectangle 56">
            <a:extLst>
              <a:ext uri="{FF2B5EF4-FFF2-40B4-BE49-F238E27FC236}">
                <a16:creationId xmlns:a16="http://schemas.microsoft.com/office/drawing/2014/main" id="{A14F7E80-A361-458C-8783-840B30621DF8}"/>
              </a:ext>
            </a:extLst>
          </p:cNvPr>
          <p:cNvSpPr/>
          <p:nvPr/>
        </p:nvSpPr>
        <p:spPr>
          <a:xfrm>
            <a:off x="4950183" y="4506259"/>
            <a:ext cx="1070849" cy="590349"/>
          </a:xfrm>
          <a:prstGeom prst="wedgeRectCallout">
            <a:avLst>
              <a:gd name="adj1" fmla="val -83564"/>
              <a:gd name="adj2" fmla="val -632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Regulators Industry</a:t>
            </a:r>
          </a:p>
        </p:txBody>
      </p:sp>
      <p:sp>
        <p:nvSpPr>
          <p:cNvPr id="58" name="Speech Bubble: Rectangle 57">
            <a:extLst>
              <a:ext uri="{FF2B5EF4-FFF2-40B4-BE49-F238E27FC236}">
                <a16:creationId xmlns:a16="http://schemas.microsoft.com/office/drawing/2014/main" id="{C68DBA7D-C471-4268-9F66-E63E5E271A91}"/>
              </a:ext>
            </a:extLst>
          </p:cNvPr>
          <p:cNvSpPr/>
          <p:nvPr/>
        </p:nvSpPr>
        <p:spPr>
          <a:xfrm>
            <a:off x="916909" y="1319339"/>
            <a:ext cx="1073766" cy="867348"/>
          </a:xfrm>
          <a:prstGeom prst="wedgeRectCallout">
            <a:avLst>
              <a:gd name="adj1" fmla="val 72110"/>
              <a:gd name="adj2" fmla="val 1488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Member countries, EU, ...</a:t>
            </a:r>
          </a:p>
        </p:txBody>
      </p:sp>
      <p:sp>
        <p:nvSpPr>
          <p:cNvPr id="60" name="Speech Bubble: Rectangle 59">
            <a:extLst>
              <a:ext uri="{FF2B5EF4-FFF2-40B4-BE49-F238E27FC236}">
                <a16:creationId xmlns:a16="http://schemas.microsoft.com/office/drawing/2014/main" id="{18DAB3ED-7F81-40E2-8C30-3695D23881D8}"/>
              </a:ext>
            </a:extLst>
          </p:cNvPr>
          <p:cNvSpPr/>
          <p:nvPr/>
        </p:nvSpPr>
        <p:spPr>
          <a:xfrm>
            <a:off x="303804" y="2309123"/>
            <a:ext cx="1155354" cy="867348"/>
          </a:xfrm>
          <a:prstGeom prst="wedgeRectCallout">
            <a:avLst>
              <a:gd name="adj1" fmla="val 59118"/>
              <a:gd name="adj2" fmla="val -52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Regulators, Industry, Scientists</a:t>
            </a:r>
          </a:p>
        </p:txBody>
      </p:sp>
      <p:sp>
        <p:nvSpPr>
          <p:cNvPr id="61" name="Speech Bubble: Rectangle 60">
            <a:extLst>
              <a:ext uri="{FF2B5EF4-FFF2-40B4-BE49-F238E27FC236}">
                <a16:creationId xmlns:a16="http://schemas.microsoft.com/office/drawing/2014/main" id="{546310B6-1D7E-4996-9552-EB145527645D}"/>
              </a:ext>
            </a:extLst>
          </p:cNvPr>
          <p:cNvSpPr/>
          <p:nvPr/>
        </p:nvSpPr>
        <p:spPr>
          <a:xfrm>
            <a:off x="303804" y="3774024"/>
            <a:ext cx="1400131" cy="1144347"/>
          </a:xfrm>
          <a:prstGeom prst="wedgeRectCallout">
            <a:avLst>
              <a:gd name="adj1" fmla="val 59729"/>
              <a:gd name="adj2" fmla="val 170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r>
              <a:rPr lang="en-GB" dirty="0"/>
              <a:t>Laboratories, Contract Research Organisations</a:t>
            </a:r>
          </a:p>
        </p:txBody>
      </p:sp>
      <p:sp>
        <p:nvSpPr>
          <p:cNvPr id="63" name="Rectangle 62">
            <a:extLst>
              <a:ext uri="{FF2B5EF4-FFF2-40B4-BE49-F238E27FC236}">
                <a16:creationId xmlns:a16="http://schemas.microsoft.com/office/drawing/2014/main" id="{E26CD811-C44D-4000-9C6D-9D3A5BCE3D8F}"/>
              </a:ext>
            </a:extLst>
          </p:cNvPr>
          <p:cNvSpPr/>
          <p:nvPr/>
        </p:nvSpPr>
        <p:spPr>
          <a:xfrm>
            <a:off x="2368849" y="2833616"/>
            <a:ext cx="1821394" cy="775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8000" rIns="36000" bIns="18000" rtlCol="0" anchor="ctr">
            <a:spAutoFit/>
          </a:bodyPr>
          <a:lstStyle/>
          <a:p>
            <a:pPr algn="ctr"/>
            <a:r>
              <a:rPr lang="en-GB" sz="2400" b="1" dirty="0"/>
              <a:t>National </a:t>
            </a:r>
          </a:p>
          <a:p>
            <a:pPr algn="ctr"/>
            <a:r>
              <a:rPr lang="en-GB" sz="2400" b="1" dirty="0"/>
              <a:t>Coordinators</a:t>
            </a:r>
          </a:p>
        </p:txBody>
      </p:sp>
      <p:sp>
        <p:nvSpPr>
          <p:cNvPr id="64" name="Speech Bubble: Rectangle 63">
            <a:extLst>
              <a:ext uri="{FF2B5EF4-FFF2-40B4-BE49-F238E27FC236}">
                <a16:creationId xmlns:a16="http://schemas.microsoft.com/office/drawing/2014/main" id="{A7C89D92-E360-40B6-83ED-9CD61158E410}"/>
              </a:ext>
            </a:extLst>
          </p:cNvPr>
          <p:cNvSpPr/>
          <p:nvPr/>
        </p:nvSpPr>
        <p:spPr>
          <a:xfrm>
            <a:off x="5096486" y="2093521"/>
            <a:ext cx="1070849" cy="313350"/>
          </a:xfrm>
          <a:prstGeom prst="wedgeRectCallout">
            <a:avLst>
              <a:gd name="adj1" fmla="val -57172"/>
              <a:gd name="adj2" fmla="val 1678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spAutoFit/>
          </a:bodyPr>
          <a:lstStyle/>
          <a:p>
            <a:r>
              <a:rPr lang="en-GB" dirty="0"/>
              <a:t>Regulators</a:t>
            </a:r>
          </a:p>
        </p:txBody>
      </p:sp>
      <p:sp>
        <p:nvSpPr>
          <p:cNvPr id="66" name="Pfeil nach rechts 38">
            <a:extLst>
              <a:ext uri="{FF2B5EF4-FFF2-40B4-BE49-F238E27FC236}">
                <a16:creationId xmlns:a16="http://schemas.microsoft.com/office/drawing/2014/main" id="{7CB0C2DB-D863-48E8-B999-3B5111079B7C}"/>
              </a:ext>
            </a:extLst>
          </p:cNvPr>
          <p:cNvSpPr/>
          <p:nvPr/>
        </p:nvSpPr>
        <p:spPr>
          <a:xfrm>
            <a:off x="5624668" y="2168145"/>
            <a:ext cx="2533660" cy="2214827"/>
          </a:xfrm>
          <a:prstGeom prst="rightArrow">
            <a:avLst>
              <a:gd name="adj1" fmla="val 50000"/>
              <a:gd name="adj2" fmla="val 3488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Exchange with important player and  key stakeholders</a:t>
            </a:r>
          </a:p>
        </p:txBody>
      </p:sp>
      <p:pic>
        <p:nvPicPr>
          <p:cNvPr id="62" name="Picture 61">
            <a:extLst>
              <a:ext uri="{FF2B5EF4-FFF2-40B4-BE49-F238E27FC236}">
                <a16:creationId xmlns:a16="http://schemas.microsoft.com/office/drawing/2014/main" id="{7841895B-3EE2-4E4D-BF3D-D7E928799C22}"/>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68" name="Freeform: Shape 67">
            <a:extLst>
              <a:ext uri="{FF2B5EF4-FFF2-40B4-BE49-F238E27FC236}">
                <a16:creationId xmlns:a16="http://schemas.microsoft.com/office/drawing/2014/main" id="{B34D5CEF-C754-4258-9A29-53D40C082E20}"/>
              </a:ext>
            </a:extLst>
          </p:cNvPr>
          <p:cNvSpPr/>
          <p:nvPr/>
        </p:nvSpPr>
        <p:spPr>
          <a:xfrm>
            <a:off x="9223541" y="5634000"/>
            <a:ext cx="2584459"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219395 w 3831167"/>
              <a:gd name="connsiteY1" fmla="*/ 4357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19395" y="4357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
            <a:extLst>
              <a:ext uri="{FF2B5EF4-FFF2-40B4-BE49-F238E27FC236}">
                <a16:creationId xmlns:a16="http://schemas.microsoft.com/office/drawing/2014/main" id="{2392A3B7-C407-4125-A446-A1DA18EA7424}"/>
              </a:ext>
            </a:extLst>
          </p:cNvPr>
          <p:cNvSpPr/>
          <p:nvPr/>
        </p:nvSpPr>
        <p:spPr>
          <a:xfrm>
            <a:off x="8505852" y="5675217"/>
            <a:ext cx="905026" cy="37945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Google Shape;205;p7">
            <a:extLst>
              <a:ext uri="{FF2B5EF4-FFF2-40B4-BE49-F238E27FC236}">
                <a16:creationId xmlns:a16="http://schemas.microsoft.com/office/drawing/2014/main" id="{77A63723-E322-59BF-5484-93E2466A31DB}"/>
              </a:ext>
            </a:extLst>
          </p:cNvPr>
          <p:cNvSpPr/>
          <p:nvPr/>
        </p:nvSpPr>
        <p:spPr>
          <a:xfrm>
            <a:off x="9696892" y="2481273"/>
            <a:ext cx="2111107" cy="1588571"/>
          </a:xfrm>
          <a:prstGeom prst="rightArrow">
            <a:avLst>
              <a:gd name="adj1" fmla="val 50000"/>
              <a:gd name="adj2" fmla="val 500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Process documentation</a:t>
            </a:r>
            <a:endParaRPr dirty="0"/>
          </a:p>
        </p:txBody>
      </p:sp>
      <p:sp>
        <p:nvSpPr>
          <p:cNvPr id="4" name="Google Shape;213;p7">
            <a:extLst>
              <a:ext uri="{FF2B5EF4-FFF2-40B4-BE49-F238E27FC236}">
                <a16:creationId xmlns:a16="http://schemas.microsoft.com/office/drawing/2014/main" id="{6AB11DC5-F88A-583A-08D1-6C1BBC359951}"/>
              </a:ext>
            </a:extLst>
          </p:cNvPr>
          <p:cNvSpPr/>
          <p:nvPr/>
        </p:nvSpPr>
        <p:spPr>
          <a:xfrm>
            <a:off x="7874483" y="1576833"/>
            <a:ext cx="2199460" cy="1472635"/>
          </a:xfrm>
          <a:prstGeom prst="rightArrow">
            <a:avLst>
              <a:gd name="adj1" fmla="val 50000"/>
              <a:gd name="adj2" fmla="val 500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Identification of relevant SOPs</a:t>
            </a:r>
            <a:endParaRPr sz="1800">
              <a:solidFill>
                <a:schemeClr val="lt1"/>
              </a:solidFill>
              <a:latin typeface="Calibri"/>
              <a:ea typeface="Calibri"/>
              <a:cs typeface="Calibri"/>
              <a:sym typeface="Calibri"/>
            </a:endParaRPr>
          </a:p>
        </p:txBody>
      </p:sp>
      <p:sp>
        <p:nvSpPr>
          <p:cNvPr id="27" name="Google Shape;214;p7">
            <a:extLst>
              <a:ext uri="{FF2B5EF4-FFF2-40B4-BE49-F238E27FC236}">
                <a16:creationId xmlns:a16="http://schemas.microsoft.com/office/drawing/2014/main" id="{C331A3FB-5E43-0953-67D0-46EBBD494D4C}"/>
              </a:ext>
            </a:extLst>
          </p:cNvPr>
          <p:cNvSpPr/>
          <p:nvPr/>
        </p:nvSpPr>
        <p:spPr>
          <a:xfrm>
            <a:off x="7874482" y="3415700"/>
            <a:ext cx="2199461" cy="1634307"/>
          </a:xfrm>
          <a:prstGeom prst="rightArrow">
            <a:avLst>
              <a:gd name="adj1" fmla="val 50000"/>
              <a:gd name="adj2" fmla="val 50000"/>
            </a:avLst>
          </a:prstGeom>
          <a:solidFill>
            <a:schemeClr val="accent1"/>
          </a:solidFill>
          <a:ln w="12700" cap="flat" cmpd="sng">
            <a:solidFill>
              <a:srgbClr val="0C82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alibri"/>
                <a:ea typeface="Calibri"/>
                <a:cs typeface="Calibri"/>
                <a:sym typeface="Calibri"/>
              </a:rPr>
              <a:t>Data gaps analysis and data requirements</a:t>
            </a:r>
            <a:endParaRPr dirty="0"/>
          </a:p>
        </p:txBody>
      </p:sp>
    </p:spTree>
    <p:extLst>
      <p:ext uri="{BB962C8B-B14F-4D97-AF65-F5344CB8AC3E}">
        <p14:creationId xmlns:p14="http://schemas.microsoft.com/office/powerpoint/2010/main" val="23188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837BAD5-AC81-4808-B479-36654D69B20F}"/>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2" name="Titel 1"/>
          <p:cNvSpPr>
            <a:spLocks noGrp="1"/>
          </p:cNvSpPr>
          <p:nvPr>
            <p:ph type="title"/>
          </p:nvPr>
        </p:nvSpPr>
        <p:spPr/>
        <p:txBody>
          <a:bodyPr/>
          <a:lstStyle/>
          <a:p>
            <a:r>
              <a:rPr lang="en-GB" dirty="0"/>
              <a:t>Expert groups needed for TG development</a:t>
            </a:r>
          </a:p>
        </p:txBody>
      </p:sp>
      <p:sp>
        <p:nvSpPr>
          <p:cNvPr id="3" name="Fußzeilenplatzhalter 2"/>
          <p:cNvSpPr>
            <a:spLocks noGrp="1"/>
          </p:cNvSpPr>
          <p:nvPr>
            <p:ph type="ftr" sz="quarter" idx="11"/>
          </p:nvPr>
        </p:nvSpPr>
        <p:spPr/>
        <p:txBody>
          <a:bodyPr/>
          <a:lstStyle/>
          <a:p>
            <a:r>
              <a:rPr lang="en-US"/>
              <a:t>From science to standards and harmonised OECD Test Guidelines</a:t>
            </a:r>
            <a:endParaRPr lang="de-DE"/>
          </a:p>
        </p:txBody>
      </p:sp>
      <p:sp>
        <p:nvSpPr>
          <p:cNvPr id="4" name="Textplatzhalter 3"/>
          <p:cNvSpPr>
            <a:spLocks noGrp="1"/>
          </p:cNvSpPr>
          <p:nvPr>
            <p:ph type="body" sz="quarter" idx="13"/>
          </p:nvPr>
        </p:nvSpPr>
        <p:spPr/>
        <p:txBody>
          <a:bodyPr/>
          <a:lstStyle/>
          <a:p>
            <a:r>
              <a:rPr lang="en-GB" dirty="0"/>
              <a:t>The development of Test Guidelines (TGs) relies heavily on experts.</a:t>
            </a:r>
          </a:p>
          <a:p>
            <a:r>
              <a:rPr lang="en-GB" dirty="0"/>
              <a:t>For each Test Guideline an Ad Hoc Group of experts is formed to support the project.</a:t>
            </a:r>
          </a:p>
          <a:p>
            <a:r>
              <a:rPr lang="en-GB" dirty="0"/>
              <a:t>An expert group can already help in development of the project proposal.</a:t>
            </a:r>
          </a:p>
          <a:p>
            <a:endParaRPr lang="en-GB" dirty="0"/>
          </a:p>
          <a:p>
            <a:r>
              <a:rPr lang="en-GB" dirty="0"/>
              <a:t>Experts are generally nominated by the National Coordinators.</a:t>
            </a:r>
          </a:p>
          <a:p>
            <a:pPr lvl="1"/>
            <a:r>
              <a:rPr lang="en-GB" dirty="0"/>
              <a:t>Project leads can identify experts in their own network &amp; encourage their involvement/nomination.</a:t>
            </a:r>
          </a:p>
          <a:p>
            <a:r>
              <a:rPr lang="en-GB" dirty="0"/>
              <a:t>For development or adaptation of Test Guidelines for nanomaterials (and advanced materials) the </a:t>
            </a:r>
            <a:r>
              <a:rPr lang="en-GB" sz="2400" kern="1200" dirty="0"/>
              <a:t>Working </a:t>
            </a:r>
            <a:r>
              <a:rPr lang="en-GB" sz="2400" dirty="0"/>
              <a:t>Group of </a:t>
            </a:r>
            <a:r>
              <a:rPr lang="en-GB" sz="2400" kern="1200" dirty="0"/>
              <a:t>National Coordinators of the TG Programme (</a:t>
            </a:r>
            <a:r>
              <a:rPr lang="en-GB" dirty="0"/>
              <a:t>WNT) collaborates closely with the </a:t>
            </a:r>
            <a:r>
              <a:rPr lang="en-GB" sz="2400" kern="1200" dirty="0"/>
              <a:t>Working Party on</a:t>
            </a:r>
            <a:r>
              <a:rPr lang="en-GB" sz="2400" dirty="0"/>
              <a:t> </a:t>
            </a:r>
            <a:r>
              <a:rPr lang="en-GB" sz="2400" kern="1200" dirty="0"/>
              <a:t>Manufactured Nanomaterials (</a:t>
            </a:r>
            <a:r>
              <a:rPr lang="en-GB" sz="2400" kern="1200" dirty="0" err="1"/>
              <a:t>WPMN</a:t>
            </a:r>
            <a:r>
              <a:rPr lang="en-GB" sz="2400" kern="1200" dirty="0"/>
              <a:t>)</a:t>
            </a:r>
            <a:endParaRPr lang="en-GB" dirty="0"/>
          </a:p>
          <a:p>
            <a:pPr lvl="1"/>
            <a:r>
              <a:rPr lang="en-GB" dirty="0"/>
              <a:t>Joint Expert Group with experts from both groups.</a:t>
            </a:r>
          </a:p>
          <a:p>
            <a:pPr lvl="1"/>
            <a:endParaRPr lang="en-GB" dirty="0"/>
          </a:p>
          <a:p>
            <a:r>
              <a:rPr lang="en-GB" dirty="0"/>
              <a:t>OECD Secretariat can support in formation of an expert group.</a:t>
            </a:r>
          </a:p>
        </p:txBody>
      </p:sp>
      <p:sp>
        <p:nvSpPr>
          <p:cNvPr id="7" name="Freeform: Shape 6">
            <a:extLst>
              <a:ext uri="{FF2B5EF4-FFF2-40B4-BE49-F238E27FC236}">
                <a16:creationId xmlns:a16="http://schemas.microsoft.com/office/drawing/2014/main" id="{8225252A-4A37-472F-B911-C7E9EE6BDF2E}"/>
              </a:ext>
            </a:extLst>
          </p:cNvPr>
          <p:cNvSpPr/>
          <p:nvPr/>
        </p:nvSpPr>
        <p:spPr>
          <a:xfrm>
            <a:off x="9223541" y="5635550"/>
            <a:ext cx="2584459"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219395 w 3831167"/>
              <a:gd name="connsiteY1" fmla="*/ 4357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19395" y="4357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6">
            <a:extLst>
              <a:ext uri="{FF2B5EF4-FFF2-40B4-BE49-F238E27FC236}">
                <a16:creationId xmlns:a16="http://schemas.microsoft.com/office/drawing/2014/main" id="{4F272855-1D68-4A33-9FCE-8FE7A35C5E0C}"/>
              </a:ext>
            </a:extLst>
          </p:cNvPr>
          <p:cNvSpPr/>
          <p:nvPr/>
        </p:nvSpPr>
        <p:spPr>
          <a:xfrm>
            <a:off x="8505852" y="5676767"/>
            <a:ext cx="905026" cy="37945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9260A808-F9C2-40E6-806A-D38CE37E32A6}"/>
              </a:ext>
            </a:extLst>
          </p:cNvPr>
          <p:cNvCxnSpPr/>
          <p:nvPr/>
        </p:nvCxnSpPr>
        <p:spPr>
          <a:xfrm>
            <a:off x="9410878" y="5676767"/>
            <a:ext cx="707238" cy="0"/>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4D3BC4-97F0-4AED-8C66-E70395C477EF}"/>
              </a:ext>
            </a:extLst>
          </p:cNvPr>
          <p:cNvCxnSpPr/>
          <p:nvPr/>
        </p:nvCxnSpPr>
        <p:spPr>
          <a:xfrm>
            <a:off x="9410878" y="6056217"/>
            <a:ext cx="707238" cy="0"/>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0BE94C-F8B6-4795-8986-09BD73AD844B}"/>
              </a:ext>
            </a:extLst>
          </p:cNvPr>
          <p:cNvCxnSpPr>
            <a:cxnSpLocks/>
          </p:cNvCxnSpPr>
          <p:nvPr/>
        </p:nvCxnSpPr>
        <p:spPr>
          <a:xfrm flipV="1">
            <a:off x="10084526" y="5676767"/>
            <a:ext cx="0" cy="364319"/>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55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BC27-A3B9-ABAF-42F3-81471C68642F}"/>
              </a:ext>
            </a:extLst>
          </p:cNvPr>
          <p:cNvSpPr>
            <a:spLocks noGrp="1"/>
          </p:cNvSpPr>
          <p:nvPr>
            <p:ph type="title"/>
          </p:nvPr>
        </p:nvSpPr>
        <p:spPr/>
        <p:txBody>
          <a:bodyPr/>
          <a:lstStyle/>
          <a:p>
            <a:r>
              <a:rPr lang="en-GB" sz="3200" dirty="0"/>
              <a:t>Networks of experts in OECD</a:t>
            </a:r>
            <a:r>
              <a:rPr lang="en-US" dirty="0"/>
              <a:t> </a:t>
            </a:r>
          </a:p>
        </p:txBody>
      </p:sp>
      <p:sp>
        <p:nvSpPr>
          <p:cNvPr id="6" name="Rectangle: Top Corners Rounded 5">
            <a:extLst>
              <a:ext uri="{FF2B5EF4-FFF2-40B4-BE49-F238E27FC236}">
                <a16:creationId xmlns:a16="http://schemas.microsoft.com/office/drawing/2014/main" id="{6DD6A4AC-7911-E137-EAF7-BAEAB5A0C411}"/>
              </a:ext>
            </a:extLst>
          </p:cNvPr>
          <p:cNvSpPr/>
          <p:nvPr/>
        </p:nvSpPr>
        <p:spPr>
          <a:xfrm>
            <a:off x="320466" y="2454965"/>
            <a:ext cx="5374656" cy="3696957"/>
          </a:xfrm>
          <a:prstGeom prst="round2SameRect">
            <a:avLst>
              <a:gd name="adj1" fmla="val 4209"/>
              <a:gd name="adj2" fmla="val 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2400" b="1" u="sng" dirty="0"/>
              <a:t>Topics:</a:t>
            </a:r>
          </a:p>
          <a:p>
            <a:pPr algn="ctr"/>
            <a:r>
              <a:rPr lang="en-US" dirty="0"/>
              <a:t>Developmental Toxicity / Developmental Neurotoxicity</a:t>
            </a:r>
          </a:p>
          <a:p>
            <a:pPr algn="ctr"/>
            <a:r>
              <a:rPr lang="en-US" dirty="0"/>
              <a:t>Ecotoxicity</a:t>
            </a:r>
          </a:p>
          <a:p>
            <a:pPr algn="ctr"/>
            <a:r>
              <a:rPr lang="en-US" dirty="0"/>
              <a:t>Environmental Fate and Behaviour</a:t>
            </a:r>
          </a:p>
          <a:p>
            <a:pPr algn="ctr"/>
            <a:r>
              <a:rPr lang="en-US" dirty="0"/>
              <a:t>Genotoxicity / Carcinogenicity</a:t>
            </a:r>
          </a:p>
          <a:p>
            <a:pPr algn="ctr"/>
            <a:r>
              <a:rPr lang="en-US" dirty="0"/>
              <a:t>In vitro immunotoxicity testing</a:t>
            </a:r>
          </a:p>
          <a:p>
            <a:pPr algn="ctr"/>
            <a:r>
              <a:rPr lang="en-US" dirty="0"/>
              <a:t>Metal release</a:t>
            </a:r>
          </a:p>
          <a:p>
            <a:pPr algn="ctr"/>
            <a:r>
              <a:rPr lang="en-US" b="1" dirty="0">
                <a:solidFill>
                  <a:srgbClr val="FFFF00"/>
                </a:solidFill>
              </a:rPr>
              <a:t>Nanomaterial Safety Testing</a:t>
            </a:r>
          </a:p>
          <a:p>
            <a:pPr algn="ctr"/>
            <a:r>
              <a:rPr lang="en-US" dirty="0"/>
              <a:t>Reproductive toxicity</a:t>
            </a:r>
          </a:p>
          <a:p>
            <a:pPr algn="ctr"/>
            <a:r>
              <a:rPr lang="en-US" dirty="0"/>
              <a:t>Skin Eye Irritation / Phototoxicity</a:t>
            </a:r>
          </a:p>
          <a:p>
            <a:pPr algn="ctr"/>
            <a:r>
              <a:rPr lang="en-US" dirty="0"/>
              <a:t>Skin Sensitisation</a:t>
            </a:r>
          </a:p>
          <a:p>
            <a:pPr algn="ctr"/>
            <a:r>
              <a:rPr lang="en-US" dirty="0"/>
              <a:t>Toxicokinetics</a:t>
            </a:r>
          </a:p>
        </p:txBody>
      </p:sp>
      <p:sp>
        <p:nvSpPr>
          <p:cNvPr id="8" name="Fußzeilenplatzhalter 7"/>
          <p:cNvSpPr>
            <a:spLocks noGrp="1"/>
          </p:cNvSpPr>
          <p:nvPr>
            <p:ph type="ftr" sz="quarter" idx="11"/>
          </p:nvPr>
        </p:nvSpPr>
        <p:spPr/>
        <p:txBody>
          <a:bodyPr/>
          <a:lstStyle/>
          <a:p>
            <a:r>
              <a:rPr lang="en-US"/>
              <a:t>From science to standards and harmonised OECD Test Guidelines</a:t>
            </a:r>
            <a:endParaRPr lang="de-DE"/>
          </a:p>
        </p:txBody>
      </p:sp>
      <p:sp>
        <p:nvSpPr>
          <p:cNvPr id="13" name="Rectangle: Rounded Corners 4">
            <a:extLst>
              <a:ext uri="{FF2B5EF4-FFF2-40B4-BE49-F238E27FC236}">
                <a16:creationId xmlns:a16="http://schemas.microsoft.com/office/drawing/2014/main" id="{40038C7A-6C51-4B7E-B2DF-2CFF9FDC71EF}"/>
              </a:ext>
            </a:extLst>
          </p:cNvPr>
          <p:cNvSpPr txBox="1"/>
          <p:nvPr/>
        </p:nvSpPr>
        <p:spPr>
          <a:xfrm>
            <a:off x="304350" y="1364400"/>
            <a:ext cx="3410400" cy="1008000"/>
          </a:xfrm>
          <a:prstGeom prst="round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GB" sz="2400" kern="1200" dirty="0"/>
              <a:t>Working </a:t>
            </a:r>
            <a:r>
              <a:rPr lang="en-GB" sz="2400" dirty="0"/>
              <a:t>Group of </a:t>
            </a:r>
            <a:r>
              <a:rPr lang="en-GB" sz="2400" kern="1200" dirty="0"/>
              <a:t>National Coordinators of the TG Programme (WNT)</a:t>
            </a:r>
          </a:p>
        </p:txBody>
      </p:sp>
      <p:sp>
        <p:nvSpPr>
          <p:cNvPr id="14" name="Rectangle: Rounded Corners 4">
            <a:extLst>
              <a:ext uri="{FF2B5EF4-FFF2-40B4-BE49-F238E27FC236}">
                <a16:creationId xmlns:a16="http://schemas.microsoft.com/office/drawing/2014/main" id="{E928EE69-3FB4-4A1C-8CF1-F89CA5E1A073}"/>
              </a:ext>
            </a:extLst>
          </p:cNvPr>
          <p:cNvSpPr txBox="1"/>
          <p:nvPr/>
        </p:nvSpPr>
        <p:spPr>
          <a:xfrm>
            <a:off x="8604110" y="1364400"/>
            <a:ext cx="3203889" cy="1008000"/>
          </a:xfrm>
          <a:prstGeom prst="round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222250">
              <a:lnSpc>
                <a:spcPct val="90000"/>
              </a:lnSpc>
              <a:spcBef>
                <a:spcPct val="0"/>
              </a:spcBef>
              <a:spcAft>
                <a:spcPct val="35000"/>
              </a:spcAft>
            </a:pPr>
            <a:r>
              <a:rPr lang="en-GB" sz="2400" kern="1200" dirty="0"/>
              <a:t>Working Party on</a:t>
            </a:r>
            <a:r>
              <a:rPr lang="en-GB" sz="2400" dirty="0"/>
              <a:t> </a:t>
            </a:r>
            <a:r>
              <a:rPr lang="en-GB" sz="2400" kern="1200" dirty="0"/>
              <a:t>Manufactured Nanomaterials (</a:t>
            </a:r>
            <a:r>
              <a:rPr lang="en-GB" sz="2400" kern="1200" dirty="0" err="1"/>
              <a:t>WPMN</a:t>
            </a:r>
            <a:r>
              <a:rPr lang="en-GB" sz="2400" kern="1200" dirty="0"/>
              <a:t>)</a:t>
            </a:r>
          </a:p>
        </p:txBody>
      </p:sp>
      <p:sp>
        <p:nvSpPr>
          <p:cNvPr id="15" name="Rectangle: Top Corners Rounded 14">
            <a:extLst>
              <a:ext uri="{FF2B5EF4-FFF2-40B4-BE49-F238E27FC236}">
                <a16:creationId xmlns:a16="http://schemas.microsoft.com/office/drawing/2014/main" id="{64D3C54C-C49F-4A02-8A99-92350AB22D7C}"/>
              </a:ext>
            </a:extLst>
          </p:cNvPr>
          <p:cNvSpPr/>
          <p:nvPr/>
        </p:nvSpPr>
        <p:spPr>
          <a:xfrm>
            <a:off x="6447241" y="2455982"/>
            <a:ext cx="5374656" cy="2344617"/>
          </a:xfrm>
          <a:prstGeom prst="round2SameRect">
            <a:avLst>
              <a:gd name="adj1" fmla="val 7600"/>
              <a:gd name="adj2" fmla="val 0"/>
            </a:avLst>
          </a:prstGeom>
          <a:gradFill flip="none" rotWithShape="1">
            <a:gsLst>
              <a:gs pos="61000">
                <a:srgbClr val="005494"/>
              </a:gs>
              <a:gs pos="22000">
                <a:srgbClr val="11B3E8"/>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2400" b="1" u="sng" dirty="0"/>
              <a:t>Joint WPMN-WNT Expert Groups </a:t>
            </a:r>
            <a:r>
              <a:rPr lang="en-US" sz="2400" b="1" u="sng" dirty="0">
                <a:solidFill>
                  <a:srgbClr val="FFFF00"/>
                </a:solidFill>
              </a:rPr>
              <a:t>(JEG)</a:t>
            </a:r>
            <a:r>
              <a:rPr lang="en-US" sz="2400" b="1" u="sng" dirty="0"/>
              <a:t>:</a:t>
            </a:r>
          </a:p>
          <a:p>
            <a:pPr algn="ctr"/>
            <a:r>
              <a:rPr lang="en-GB" dirty="0"/>
              <a:t>Physico-Chemical properties of manufactured nanomaterials</a:t>
            </a:r>
          </a:p>
          <a:p>
            <a:pPr algn="ctr"/>
            <a:r>
              <a:rPr lang="en-GB" dirty="0"/>
              <a:t>Ecotoxicity and environmental fate of manufactured nanomaterials</a:t>
            </a:r>
          </a:p>
          <a:p>
            <a:pPr algn="ctr"/>
            <a:r>
              <a:rPr lang="en-GB" dirty="0"/>
              <a:t>Nanoparticles in biological samples</a:t>
            </a:r>
          </a:p>
          <a:p>
            <a:pPr algn="ctr"/>
            <a:r>
              <a:rPr lang="en-GB" dirty="0"/>
              <a:t>Nanomaterials’ intestinal fate</a:t>
            </a:r>
          </a:p>
        </p:txBody>
      </p:sp>
      <p:sp>
        <p:nvSpPr>
          <p:cNvPr id="16" name="Arrow: Left-Right 15">
            <a:extLst>
              <a:ext uri="{FF2B5EF4-FFF2-40B4-BE49-F238E27FC236}">
                <a16:creationId xmlns:a16="http://schemas.microsoft.com/office/drawing/2014/main" id="{3795CD5B-A679-45D8-915A-C1D4C8530D63}"/>
              </a:ext>
            </a:extLst>
          </p:cNvPr>
          <p:cNvSpPr/>
          <p:nvPr/>
        </p:nvSpPr>
        <p:spPr>
          <a:xfrm>
            <a:off x="4719431" y="1489972"/>
            <a:ext cx="2753139" cy="756856"/>
          </a:xfrm>
          <a:prstGeom prst="leftRightArrow">
            <a:avLst>
              <a:gd name="adj1" fmla="val 60506"/>
              <a:gd name="adj2" fmla="val 2767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collaboration</a:t>
            </a:r>
          </a:p>
        </p:txBody>
      </p:sp>
      <p:sp>
        <p:nvSpPr>
          <p:cNvPr id="17" name="Arrow: Left-Right 16">
            <a:extLst>
              <a:ext uri="{FF2B5EF4-FFF2-40B4-BE49-F238E27FC236}">
                <a16:creationId xmlns:a16="http://schemas.microsoft.com/office/drawing/2014/main" id="{E4131B6F-C696-4AC7-A622-8C04A10E78BA}"/>
              </a:ext>
            </a:extLst>
          </p:cNvPr>
          <p:cNvSpPr/>
          <p:nvPr/>
        </p:nvSpPr>
        <p:spPr>
          <a:xfrm>
            <a:off x="5695122" y="3429000"/>
            <a:ext cx="752119" cy="756856"/>
          </a:xfrm>
          <a:prstGeom prst="leftRightArrow">
            <a:avLst>
              <a:gd name="adj1" fmla="val 60506"/>
              <a:gd name="adj2" fmla="val 2767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8" name="Picture 17">
            <a:extLst>
              <a:ext uri="{FF2B5EF4-FFF2-40B4-BE49-F238E27FC236}">
                <a16:creationId xmlns:a16="http://schemas.microsoft.com/office/drawing/2014/main" id="{CD558CD1-123D-4F12-B7A1-D4D9031B4457}"/>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19" name="Freeform: Shape 18">
            <a:extLst>
              <a:ext uri="{FF2B5EF4-FFF2-40B4-BE49-F238E27FC236}">
                <a16:creationId xmlns:a16="http://schemas.microsoft.com/office/drawing/2014/main" id="{E267AAED-7527-464F-85F9-A7676E2AA0CD}"/>
              </a:ext>
            </a:extLst>
          </p:cNvPr>
          <p:cNvSpPr/>
          <p:nvPr/>
        </p:nvSpPr>
        <p:spPr>
          <a:xfrm>
            <a:off x="9223541" y="5635550"/>
            <a:ext cx="2584459"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219395 w 3831167"/>
              <a:gd name="connsiteY1" fmla="*/ 4357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19395" y="4357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
            <a:extLst>
              <a:ext uri="{FF2B5EF4-FFF2-40B4-BE49-F238E27FC236}">
                <a16:creationId xmlns:a16="http://schemas.microsoft.com/office/drawing/2014/main" id="{F842B6F8-252A-4E7F-B74E-6D7E8982518B}"/>
              </a:ext>
            </a:extLst>
          </p:cNvPr>
          <p:cNvSpPr/>
          <p:nvPr/>
        </p:nvSpPr>
        <p:spPr>
          <a:xfrm>
            <a:off x="8505852" y="5676767"/>
            <a:ext cx="905026" cy="37945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23B0ACD5-5DB7-49C5-94F5-44DCEE0BBD23}"/>
              </a:ext>
            </a:extLst>
          </p:cNvPr>
          <p:cNvCxnSpPr/>
          <p:nvPr/>
        </p:nvCxnSpPr>
        <p:spPr>
          <a:xfrm>
            <a:off x="9410878" y="5676767"/>
            <a:ext cx="707238" cy="0"/>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843110-C70C-40D5-982A-757C8964A5DE}"/>
              </a:ext>
            </a:extLst>
          </p:cNvPr>
          <p:cNvCxnSpPr/>
          <p:nvPr/>
        </p:nvCxnSpPr>
        <p:spPr>
          <a:xfrm>
            <a:off x="9410878" y="6056217"/>
            <a:ext cx="707238" cy="0"/>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ED1AF7-50D3-40EA-9F8E-5805DE082609}"/>
              </a:ext>
            </a:extLst>
          </p:cNvPr>
          <p:cNvCxnSpPr>
            <a:cxnSpLocks/>
          </p:cNvCxnSpPr>
          <p:nvPr/>
        </p:nvCxnSpPr>
        <p:spPr>
          <a:xfrm flipV="1">
            <a:off x="10084526" y="5676767"/>
            <a:ext cx="0" cy="364319"/>
          </a:xfrm>
          <a:prstGeom prst="line">
            <a:avLst/>
          </a:prstGeom>
          <a:ln w="38100">
            <a:solidFill>
              <a:srgbClr val="64D0F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8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F32397A-A4C6-4E89-8F85-BCCACF99E0CF}"/>
              </a:ext>
            </a:extLst>
          </p:cNvPr>
          <p:cNvPicPr>
            <a:picLocks noChangeAspect="1"/>
          </p:cNvPicPr>
          <p:nvPr/>
        </p:nvPicPr>
        <p:blipFill>
          <a:blip r:embed="rId3"/>
          <a:stretch>
            <a:fillRect/>
          </a:stretch>
        </p:blipFill>
        <p:spPr>
          <a:xfrm>
            <a:off x="8604110" y="5722142"/>
            <a:ext cx="3153600" cy="294336"/>
          </a:xfrm>
          <a:prstGeom prst="rect">
            <a:avLst/>
          </a:prstGeom>
        </p:spPr>
      </p:pic>
      <p:pic>
        <p:nvPicPr>
          <p:cNvPr id="4" name="Picture 7">
            <a:extLst>
              <a:ext uri="{FF2B5EF4-FFF2-40B4-BE49-F238E27FC236}">
                <a16:creationId xmlns:a16="http://schemas.microsoft.com/office/drawing/2014/main" id="{918F18A3-8E98-4D98-9DF8-F5D6433C9608}"/>
              </a:ext>
            </a:extLst>
          </p:cNvPr>
          <p:cNvPicPr>
            <a:picLocks noChangeAspect="1"/>
          </p:cNvPicPr>
          <p:nvPr/>
        </p:nvPicPr>
        <p:blipFill rotWithShape="1">
          <a:blip r:embed="rId4"/>
          <a:srcRect l="6263" t="28053" r="69072" b="15134"/>
          <a:stretch/>
        </p:blipFill>
        <p:spPr>
          <a:xfrm>
            <a:off x="9223540" y="1772356"/>
            <a:ext cx="2568858" cy="3205032"/>
          </a:xfrm>
          <a:prstGeom prst="rect">
            <a:avLst/>
          </a:prstGeom>
        </p:spPr>
      </p:pic>
      <p:sp>
        <p:nvSpPr>
          <p:cNvPr id="2" name="Titel 1"/>
          <p:cNvSpPr>
            <a:spLocks noGrp="1"/>
          </p:cNvSpPr>
          <p:nvPr>
            <p:ph type="title"/>
          </p:nvPr>
        </p:nvSpPr>
        <p:spPr/>
        <p:txBody>
          <a:bodyPr/>
          <a:lstStyle/>
          <a:p>
            <a:r>
              <a:rPr lang="en-GB" dirty="0"/>
              <a:t>Project definition at OECD</a:t>
            </a:r>
            <a:br>
              <a:rPr lang="en-GB" sz="2000" dirty="0"/>
            </a:br>
            <a:r>
              <a:rPr lang="en-GB" sz="2000" dirty="0"/>
              <a:t>Phase 1</a:t>
            </a:r>
          </a:p>
        </p:txBody>
      </p:sp>
      <p:sp>
        <p:nvSpPr>
          <p:cNvPr id="7" name="Footer Placeholder 6">
            <a:extLst>
              <a:ext uri="{FF2B5EF4-FFF2-40B4-BE49-F238E27FC236}">
                <a16:creationId xmlns:a16="http://schemas.microsoft.com/office/drawing/2014/main" id="{ACE496C0-B672-448F-B450-D69EE6BAF326}"/>
              </a:ext>
            </a:extLst>
          </p:cNvPr>
          <p:cNvSpPr>
            <a:spLocks noGrp="1"/>
          </p:cNvSpPr>
          <p:nvPr>
            <p:ph type="ftr" sz="quarter" idx="11"/>
          </p:nvPr>
        </p:nvSpPr>
        <p:spPr/>
        <p:txBody>
          <a:bodyPr/>
          <a:lstStyle/>
          <a:p>
            <a:r>
              <a:rPr lang="en-GB"/>
              <a:t>From science to standards and harmonised OECD Test Guidelines</a:t>
            </a:r>
          </a:p>
        </p:txBody>
      </p:sp>
      <p:sp>
        <p:nvSpPr>
          <p:cNvPr id="3" name="Inhaltsplatzhalter 2"/>
          <p:cNvSpPr>
            <a:spLocks noGrp="1"/>
          </p:cNvSpPr>
          <p:nvPr>
            <p:ph idx="13"/>
          </p:nvPr>
        </p:nvSpPr>
        <p:spPr/>
        <p:txBody>
          <a:bodyPr>
            <a:normAutofit/>
          </a:bodyPr>
          <a:lstStyle/>
          <a:p>
            <a:pPr marL="0" indent="0">
              <a:buNone/>
            </a:pPr>
            <a:r>
              <a:rPr lang="en-US" sz="2400" b="1" kern="1200" dirty="0">
                <a:solidFill>
                  <a:schemeClr val="tx1"/>
                </a:solidFill>
                <a:latin typeface="+mn-lt"/>
                <a:ea typeface="+mn-ea"/>
                <a:cs typeface="+mn-cs"/>
              </a:rPr>
              <a:t>New proposals to the OECD brought forward by a lead Member country</a:t>
            </a:r>
            <a:endParaRPr lang="en-GB" b="1" dirty="0"/>
          </a:p>
          <a:p>
            <a:r>
              <a:rPr lang="en-GB" dirty="0"/>
              <a:t>What is needed to start the OECD document development?</a:t>
            </a:r>
          </a:p>
          <a:p>
            <a:pPr lvl="1"/>
            <a:r>
              <a:rPr lang="en-GB" b="1" dirty="0"/>
              <a:t>Scope</a:t>
            </a:r>
            <a:r>
              <a:rPr lang="en-GB" dirty="0"/>
              <a:t> of the project, purpose, use and limitations</a:t>
            </a:r>
          </a:p>
          <a:p>
            <a:pPr lvl="1"/>
            <a:r>
              <a:rPr lang="en-GB" dirty="0"/>
              <a:t>Maturity of science</a:t>
            </a:r>
          </a:p>
          <a:p>
            <a:pPr lvl="1"/>
            <a:r>
              <a:rPr lang="en-GB" dirty="0"/>
              <a:t>Provide supporting information on the </a:t>
            </a:r>
            <a:r>
              <a:rPr lang="en-GB" b="1" dirty="0"/>
              <a:t>validation status</a:t>
            </a:r>
            <a:r>
              <a:rPr lang="en-GB" dirty="0"/>
              <a:t> </a:t>
            </a:r>
          </a:p>
          <a:p>
            <a:pPr lvl="1"/>
            <a:r>
              <a:rPr lang="en-GB" dirty="0"/>
              <a:t>Scientific and regulatory acceptance</a:t>
            </a:r>
          </a:p>
          <a:p>
            <a:pPr lvl="1"/>
            <a:r>
              <a:rPr lang="en-GB" dirty="0"/>
              <a:t>Draft </a:t>
            </a:r>
            <a:r>
              <a:rPr lang="en-GB" b="1" dirty="0"/>
              <a:t>workplan</a:t>
            </a:r>
            <a:r>
              <a:rPr lang="en-GB" dirty="0"/>
              <a:t> for development of the proposal</a:t>
            </a:r>
          </a:p>
          <a:p>
            <a:pPr lvl="1"/>
            <a:r>
              <a:rPr lang="en-GB" dirty="0"/>
              <a:t>Need for </a:t>
            </a:r>
            <a:r>
              <a:rPr lang="en-GB" b="1" dirty="0"/>
              <a:t>expert groups</a:t>
            </a:r>
            <a:r>
              <a:rPr lang="en-GB" dirty="0"/>
              <a:t> (regulators, industry, scientist, ...)</a:t>
            </a:r>
          </a:p>
          <a:p>
            <a:pPr lvl="1"/>
            <a:r>
              <a:rPr lang="en-GB" b="1" dirty="0"/>
              <a:t>Animal welfare</a:t>
            </a:r>
            <a:r>
              <a:rPr lang="en-GB" dirty="0"/>
              <a:t> issues addressed </a:t>
            </a:r>
          </a:p>
          <a:p>
            <a:pPr lvl="1"/>
            <a:r>
              <a:rPr lang="en-GB" dirty="0"/>
              <a:t>Contribution to further international harmonisation of hazard and risk assessment</a:t>
            </a:r>
          </a:p>
          <a:p>
            <a:pPr lvl="1"/>
            <a:r>
              <a:rPr lang="en-GB" dirty="0"/>
              <a:t>Issues and / or endpoints of major human health or environmental concerns</a:t>
            </a:r>
          </a:p>
          <a:p>
            <a:pPr lvl="1"/>
            <a:r>
              <a:rPr lang="en-GB" dirty="0"/>
              <a:t>...</a:t>
            </a:r>
          </a:p>
        </p:txBody>
      </p:sp>
      <p:sp>
        <p:nvSpPr>
          <p:cNvPr id="11" name="TextBox 10">
            <a:extLst>
              <a:ext uri="{FF2B5EF4-FFF2-40B4-BE49-F238E27FC236}">
                <a16:creationId xmlns:a16="http://schemas.microsoft.com/office/drawing/2014/main" id="{1125B7F6-3378-4D56-ADDB-ED7BBBF80923}"/>
              </a:ext>
            </a:extLst>
          </p:cNvPr>
          <p:cNvSpPr txBox="1"/>
          <p:nvPr/>
        </p:nvSpPr>
        <p:spPr>
          <a:xfrm>
            <a:off x="7556003" y="2903611"/>
            <a:ext cx="2824264" cy="867348"/>
          </a:xfrm>
          <a:prstGeom prst="rect">
            <a:avLst/>
          </a:prstGeom>
          <a:solidFill>
            <a:schemeClr val="accent3"/>
          </a:solidFill>
        </p:spPr>
        <p:txBody>
          <a:bodyPr wrap="square" lIns="36000" tIns="18000" rIns="36000" bIns="18000" anchor="ctr">
            <a:spAutoFit/>
          </a:bodyPr>
          <a:lstStyle/>
          <a:p>
            <a:pPr marR="0" lvl="0" algn="ctr" defTabSz="914400" rtl="0" eaLnBrk="1" fontAlgn="auto" latinLnBrk="0" hangingPunct="1">
              <a:lnSpc>
                <a:spcPct val="100000"/>
              </a:lnSpc>
              <a:spcAft>
                <a:spcPts val="0"/>
              </a:spcAft>
              <a:buClrTx/>
              <a:buSzTx/>
              <a:tabLst/>
              <a:defRPr/>
            </a:pPr>
            <a:r>
              <a:rPr lang="en-US" sz="1800" b="1" kern="1200" dirty="0">
                <a:solidFill>
                  <a:schemeClr val="tx1"/>
                </a:solidFill>
                <a:latin typeface="+mn-lt"/>
                <a:ea typeface="+mn-ea"/>
                <a:cs typeface="+mn-cs"/>
              </a:rPr>
              <a:t>Deadline</a:t>
            </a:r>
            <a:r>
              <a:rPr lang="en-US" sz="1800" kern="1200" dirty="0">
                <a:solidFill>
                  <a:schemeClr val="tx1"/>
                </a:solidFill>
                <a:latin typeface="+mn-lt"/>
                <a:ea typeface="+mn-ea"/>
                <a:cs typeface="+mn-cs"/>
              </a:rPr>
              <a:t> for SPSF submission</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by the National Coordinator</a:t>
            </a:r>
            <a:br>
              <a:rPr lang="en-US" sz="1800" kern="1200" dirty="0">
                <a:solidFill>
                  <a:schemeClr val="tx1"/>
                </a:solidFill>
                <a:latin typeface="+mn-lt"/>
                <a:ea typeface="+mn-ea"/>
                <a:cs typeface="+mn-cs"/>
              </a:rPr>
            </a:br>
            <a:r>
              <a:rPr lang="en-US" sz="1800" kern="1200" dirty="0">
                <a:solidFill>
                  <a:schemeClr val="tx1"/>
                </a:solidFill>
                <a:latin typeface="+mn-lt"/>
                <a:ea typeface="+mn-ea"/>
                <a:cs typeface="+mn-cs"/>
              </a:rPr>
              <a:t> is </a:t>
            </a:r>
            <a:r>
              <a:rPr lang="en-US" sz="1800" b="1" kern="1200" dirty="0">
                <a:solidFill>
                  <a:schemeClr val="tx1"/>
                </a:solidFill>
                <a:latin typeface="+mn-lt"/>
                <a:ea typeface="+mn-ea"/>
                <a:cs typeface="+mn-cs"/>
              </a:rPr>
              <a:t>15</a:t>
            </a:r>
            <a:r>
              <a:rPr lang="en-US" sz="1800" b="1" kern="1200" baseline="30000" dirty="0">
                <a:solidFill>
                  <a:schemeClr val="tx1"/>
                </a:solidFill>
                <a:latin typeface="+mn-lt"/>
                <a:ea typeface="+mn-ea"/>
                <a:cs typeface="+mn-cs"/>
              </a:rPr>
              <a:t>th</a:t>
            </a:r>
            <a:r>
              <a:rPr lang="en-US" sz="1800" b="1" kern="1200" dirty="0">
                <a:solidFill>
                  <a:schemeClr val="tx1"/>
                </a:solidFill>
                <a:latin typeface="+mn-lt"/>
                <a:ea typeface="+mn-ea"/>
                <a:cs typeface="+mn-cs"/>
              </a:rPr>
              <a:t> November</a:t>
            </a:r>
            <a:endParaRPr lang="en-GB" b="1" dirty="0">
              <a:highlight>
                <a:srgbClr val="FFFF00"/>
              </a:highlight>
            </a:endParaRPr>
          </a:p>
        </p:txBody>
      </p:sp>
      <p:sp>
        <p:nvSpPr>
          <p:cNvPr id="14" name="Freeform: Shape 5">
            <a:extLst>
              <a:ext uri="{FF2B5EF4-FFF2-40B4-BE49-F238E27FC236}">
                <a16:creationId xmlns:a16="http://schemas.microsoft.com/office/drawing/2014/main" id="{65A336F5-1D10-4503-BC29-E8396E6264AE}"/>
              </a:ext>
            </a:extLst>
          </p:cNvPr>
          <p:cNvSpPr/>
          <p:nvPr/>
        </p:nvSpPr>
        <p:spPr>
          <a:xfrm>
            <a:off x="8538268" y="5640680"/>
            <a:ext cx="828968" cy="464735"/>
          </a:xfrm>
          <a:prstGeom prst="homePlate">
            <a:avLst>
              <a:gd name="adj" fmla="val 43445"/>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50D8771-E63D-4910-BCB7-F5766BAFFC07}"/>
              </a:ext>
            </a:extLst>
          </p:cNvPr>
          <p:cNvSpPr/>
          <p:nvPr/>
        </p:nvSpPr>
        <p:spPr>
          <a:xfrm>
            <a:off x="9950227" y="5635550"/>
            <a:ext cx="1857772"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70934" y="410634"/>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6">
            <a:extLst>
              <a:ext uri="{FF2B5EF4-FFF2-40B4-BE49-F238E27FC236}">
                <a16:creationId xmlns:a16="http://schemas.microsoft.com/office/drawing/2014/main" id="{5568DACC-9D4A-4B55-9B76-515C243B1D7B}"/>
              </a:ext>
            </a:extLst>
          </p:cNvPr>
          <p:cNvSpPr/>
          <p:nvPr/>
        </p:nvSpPr>
        <p:spPr>
          <a:xfrm>
            <a:off x="9223540" y="5677984"/>
            <a:ext cx="905025" cy="379449"/>
          </a:xfrm>
          <a:prstGeom prst="rect">
            <a:avLst/>
          </a:prstGeom>
          <a:noFill/>
          <a:ln w="38100">
            <a:solidFill>
              <a:srgbClr val="64D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hteck 3">
            <a:extLst>
              <a:ext uri="{FF2B5EF4-FFF2-40B4-BE49-F238E27FC236}">
                <a16:creationId xmlns:a16="http://schemas.microsoft.com/office/drawing/2014/main" id="{CE2B98A3-A684-4B7D-800F-405D686744EA}"/>
              </a:ext>
            </a:extLst>
          </p:cNvPr>
          <p:cNvSpPr/>
          <p:nvPr/>
        </p:nvSpPr>
        <p:spPr>
          <a:xfrm>
            <a:off x="433746" y="5823633"/>
            <a:ext cx="5662254" cy="344128"/>
          </a:xfrm>
          <a:prstGeom prst="rect">
            <a:avLst/>
          </a:prstGeom>
        </p:spPr>
        <p:txBody>
          <a:bodyPr wrap="square" lIns="18000" tIns="18000" rIns="18000" bIns="18000">
            <a:spAutoFit/>
          </a:bodyPr>
          <a:lstStyle/>
          <a:p>
            <a:pPr lvl="0" fontAlgn="base">
              <a:spcBef>
                <a:spcPts val="700"/>
              </a:spcBef>
              <a:defRPr/>
            </a:pPr>
            <a:r>
              <a:rPr lang="en-US" sz="1000" dirty="0">
                <a:solidFill>
                  <a:srgbClr val="FF0066"/>
                </a:solidFill>
              </a:rPr>
              <a:t>Guidance Document for the Development of OECD Guidelines for Testing of Chemicals (as revised in 2009)</a:t>
            </a:r>
            <a:br>
              <a:rPr lang="en-GB" sz="1000" dirty="0">
                <a:solidFill>
                  <a:srgbClr val="FF0066"/>
                </a:solidFill>
              </a:rPr>
            </a:br>
            <a:r>
              <a:rPr lang="en-GB" sz="1000" dirty="0">
                <a:solidFill>
                  <a:srgbClr val="FF0066"/>
                </a:solidFill>
                <a:hlinkClick r:id="rId5"/>
              </a:rPr>
              <a:t>www.oecd.org/env/ehs/testing/49803789.pdf</a:t>
            </a:r>
            <a:endParaRPr lang="en-GB" sz="1000" dirty="0">
              <a:solidFill>
                <a:srgbClr val="FF0066"/>
              </a:solidFill>
            </a:endParaRPr>
          </a:p>
        </p:txBody>
      </p:sp>
      <p:sp>
        <p:nvSpPr>
          <p:cNvPr id="18" name="Rechteck 3">
            <a:extLst>
              <a:ext uri="{FF2B5EF4-FFF2-40B4-BE49-F238E27FC236}">
                <a16:creationId xmlns:a16="http://schemas.microsoft.com/office/drawing/2014/main" id="{CE2B98A3-A684-4B7D-800F-405D686744EA}"/>
              </a:ext>
            </a:extLst>
          </p:cNvPr>
          <p:cNvSpPr/>
          <p:nvPr/>
        </p:nvSpPr>
        <p:spPr>
          <a:xfrm>
            <a:off x="9647836" y="1602062"/>
            <a:ext cx="2279949" cy="190240"/>
          </a:xfrm>
          <a:prstGeom prst="rect">
            <a:avLst/>
          </a:prstGeom>
        </p:spPr>
        <p:txBody>
          <a:bodyPr wrap="square" lIns="18000" tIns="18000" rIns="18000" bIns="18000">
            <a:spAutoFit/>
          </a:bodyPr>
          <a:lstStyle/>
          <a:p>
            <a:pPr lvl="0" fontAlgn="base">
              <a:spcBef>
                <a:spcPts val="700"/>
              </a:spcBef>
              <a:defRPr/>
            </a:pPr>
            <a:r>
              <a:rPr lang="en-US" sz="1000" dirty="0">
                <a:solidFill>
                  <a:schemeClr val="tx2"/>
                </a:solidFill>
              </a:rPr>
              <a:t>SPSF: Standard Project Submission Form</a:t>
            </a:r>
            <a:endParaRPr lang="en-GB" sz="1000" dirty="0">
              <a:solidFill>
                <a:schemeClr val="tx2"/>
              </a:solidFill>
            </a:endParaRPr>
          </a:p>
        </p:txBody>
      </p:sp>
    </p:spTree>
    <p:extLst>
      <p:ext uri="{BB962C8B-B14F-4D97-AF65-F5344CB8AC3E}">
        <p14:creationId xmlns:p14="http://schemas.microsoft.com/office/powerpoint/2010/main" val="219275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definition at OECD</a:t>
            </a:r>
            <a:br>
              <a:rPr lang="en-GB" dirty="0"/>
            </a:br>
            <a:r>
              <a:rPr lang="en-GB" sz="2000" dirty="0"/>
              <a:t>Phase 1</a:t>
            </a:r>
          </a:p>
        </p:txBody>
      </p:sp>
      <p:sp>
        <p:nvSpPr>
          <p:cNvPr id="7" name="Footer Placeholder 6">
            <a:extLst>
              <a:ext uri="{FF2B5EF4-FFF2-40B4-BE49-F238E27FC236}">
                <a16:creationId xmlns:a16="http://schemas.microsoft.com/office/drawing/2014/main" id="{71DFA7F3-F667-46BD-9BF4-02CD7C77089C}"/>
              </a:ext>
            </a:extLst>
          </p:cNvPr>
          <p:cNvSpPr>
            <a:spLocks noGrp="1"/>
          </p:cNvSpPr>
          <p:nvPr>
            <p:ph type="ftr" sz="quarter" idx="11"/>
          </p:nvPr>
        </p:nvSpPr>
        <p:spPr/>
        <p:txBody>
          <a:bodyPr/>
          <a:lstStyle/>
          <a:p>
            <a:r>
              <a:rPr lang="en-US"/>
              <a:t>From science to standards and harmonised OECD Test Guidelines</a:t>
            </a:r>
            <a:endParaRPr lang="de-DE"/>
          </a:p>
        </p:txBody>
      </p:sp>
      <p:pic>
        <p:nvPicPr>
          <p:cNvPr id="5" name="Grafik 4"/>
          <p:cNvPicPr>
            <a:picLocks noChangeAspect="1"/>
          </p:cNvPicPr>
          <p:nvPr/>
        </p:nvPicPr>
        <p:blipFill>
          <a:blip r:embed="rId3"/>
          <a:stretch>
            <a:fillRect/>
          </a:stretch>
        </p:blipFill>
        <p:spPr>
          <a:xfrm>
            <a:off x="304351" y="3903254"/>
            <a:ext cx="2608138" cy="1160078"/>
          </a:xfrm>
          <a:prstGeom prst="rect">
            <a:avLst/>
          </a:prstGeom>
        </p:spPr>
      </p:pic>
      <p:sp>
        <p:nvSpPr>
          <p:cNvPr id="3" name="Inhaltsplatzhalter 2"/>
          <p:cNvSpPr>
            <a:spLocks noGrp="1"/>
          </p:cNvSpPr>
          <p:nvPr>
            <p:ph idx="13"/>
          </p:nvPr>
        </p:nvSpPr>
        <p:spPr>
          <a:xfrm>
            <a:off x="3001617" y="1364400"/>
            <a:ext cx="8790781" cy="4816800"/>
          </a:xfrm>
        </p:spPr>
        <p:txBody>
          <a:bodyPr>
            <a:normAutofit/>
          </a:bodyPr>
          <a:lstStyle/>
          <a:p>
            <a:r>
              <a:rPr lang="en-US" dirty="0"/>
              <a:t>Knowledge about the </a:t>
            </a:r>
            <a:r>
              <a:rPr lang="en-US" b="1" dirty="0"/>
              <a:t>process</a:t>
            </a:r>
            <a:r>
              <a:rPr lang="en-US" dirty="0"/>
              <a:t> is key</a:t>
            </a:r>
            <a:endParaRPr lang="en-GB" dirty="0">
              <a:highlight>
                <a:srgbClr val="FFFF00"/>
              </a:highlight>
            </a:endParaRPr>
          </a:p>
          <a:p>
            <a:r>
              <a:rPr lang="en-US" dirty="0"/>
              <a:t>Lead country and </a:t>
            </a:r>
            <a:r>
              <a:rPr lang="en-US" b="1" dirty="0"/>
              <a:t>expert group</a:t>
            </a:r>
            <a:r>
              <a:rPr lang="en-US" dirty="0"/>
              <a:t> work together on technical aspects</a:t>
            </a:r>
          </a:p>
          <a:p>
            <a:r>
              <a:rPr lang="en-US" b="1" dirty="0"/>
              <a:t>OECD Secretariat</a:t>
            </a:r>
            <a:r>
              <a:rPr lang="en-US" dirty="0"/>
              <a:t> can help form an expert group for the project</a:t>
            </a:r>
            <a:endParaRPr lang="en-US" sz="1800" dirty="0"/>
          </a:p>
          <a:p>
            <a:pPr lvl="1"/>
            <a:r>
              <a:rPr lang="en-US" sz="1800" dirty="0"/>
              <a:t>Secretariat will contact Member countries to nominate national experts</a:t>
            </a:r>
          </a:p>
          <a:p>
            <a:r>
              <a:rPr lang="en-US" dirty="0"/>
              <a:t>Raising </a:t>
            </a:r>
            <a:r>
              <a:rPr lang="en-US" b="1" dirty="0"/>
              <a:t>awareness</a:t>
            </a:r>
            <a:r>
              <a:rPr lang="en-US" dirty="0"/>
              <a:t> of the strategy developed is crucial</a:t>
            </a:r>
            <a:endParaRPr lang="en-US" sz="1800" dirty="0"/>
          </a:p>
          <a:p>
            <a:pPr lvl="1"/>
            <a:r>
              <a:rPr lang="en-US" sz="1800" dirty="0"/>
              <a:t>Already in the SPSF the focus should be clear, e.g. details on revisions</a:t>
            </a:r>
          </a:p>
          <a:p>
            <a:r>
              <a:rPr lang="en-US" dirty="0"/>
              <a:t>Ensure regular meetings with (nominated) experts</a:t>
            </a:r>
          </a:p>
          <a:p>
            <a:r>
              <a:rPr lang="en-US" dirty="0"/>
              <a:t>Ensure good communication with </a:t>
            </a:r>
            <a:r>
              <a:rPr lang="en-US" b="1" dirty="0"/>
              <a:t>National Coordinators</a:t>
            </a:r>
            <a:endParaRPr lang="en-US" sz="1800" b="1" dirty="0"/>
          </a:p>
          <a:p>
            <a:pPr lvl="1"/>
            <a:r>
              <a:rPr lang="en-US" sz="1800" dirty="0"/>
              <a:t>Helps preempting National Coordinator’s comments in the latter stages</a:t>
            </a:r>
          </a:p>
          <a:p>
            <a:r>
              <a:rPr lang="en-US" dirty="0"/>
              <a:t>For projects with a focus on nanomaterials and advanced materials:</a:t>
            </a:r>
            <a:endParaRPr lang="en-US" sz="1800" dirty="0"/>
          </a:p>
          <a:p>
            <a:pPr lvl="1"/>
            <a:r>
              <a:rPr lang="en-US" sz="1800" dirty="0"/>
              <a:t>Use the expertise of the WPMN, before submitting the project to WNT</a:t>
            </a:r>
          </a:p>
        </p:txBody>
      </p:sp>
      <p:sp>
        <p:nvSpPr>
          <p:cNvPr id="13" name="TextBox 12">
            <a:extLst>
              <a:ext uri="{FF2B5EF4-FFF2-40B4-BE49-F238E27FC236}">
                <a16:creationId xmlns:a16="http://schemas.microsoft.com/office/drawing/2014/main" id="{8E01C73A-EC85-4A7D-B6B5-032DD0D13D73}"/>
              </a:ext>
            </a:extLst>
          </p:cNvPr>
          <p:cNvSpPr txBox="1"/>
          <p:nvPr/>
        </p:nvSpPr>
        <p:spPr>
          <a:xfrm>
            <a:off x="304350" y="1360719"/>
            <a:ext cx="2608139" cy="2554545"/>
          </a:xfrm>
          <a:prstGeom prst="rect">
            <a:avLst/>
          </a:prstGeom>
          <a:noFill/>
        </p:spPr>
        <p:txBody>
          <a:bodyPr wrap="square" rtlCol="0">
            <a:spAutoFit/>
          </a:bodyPr>
          <a:lstStyle/>
          <a:p>
            <a:r>
              <a:rPr lang="en-US" sz="3200" b="1" dirty="0"/>
              <a:t>Hints for a successful submission and start:</a:t>
            </a:r>
          </a:p>
          <a:p>
            <a:endParaRPr lang="en-GB" sz="3200" dirty="0"/>
          </a:p>
        </p:txBody>
      </p:sp>
      <p:sp>
        <p:nvSpPr>
          <p:cNvPr id="14" name="Rechteck 3">
            <a:extLst>
              <a:ext uri="{FF2B5EF4-FFF2-40B4-BE49-F238E27FC236}">
                <a16:creationId xmlns:a16="http://schemas.microsoft.com/office/drawing/2014/main" id="{6CB3557A-C234-4D03-A91D-5EE7D9DCBA65}"/>
              </a:ext>
            </a:extLst>
          </p:cNvPr>
          <p:cNvSpPr/>
          <p:nvPr/>
        </p:nvSpPr>
        <p:spPr>
          <a:xfrm>
            <a:off x="433746" y="5823633"/>
            <a:ext cx="5131416" cy="344128"/>
          </a:xfrm>
          <a:prstGeom prst="rect">
            <a:avLst/>
          </a:prstGeom>
        </p:spPr>
        <p:txBody>
          <a:bodyPr wrap="square" lIns="18000" tIns="18000" rIns="18000" bIns="18000">
            <a:spAutoFit/>
          </a:bodyPr>
          <a:lstStyle/>
          <a:p>
            <a:pPr lvl="0" fontAlgn="base">
              <a:spcBef>
                <a:spcPts val="700"/>
              </a:spcBef>
              <a:defRPr/>
            </a:pPr>
            <a:r>
              <a:rPr lang="en-US" sz="1000" dirty="0">
                <a:solidFill>
                  <a:srgbClr val="FF0066"/>
                </a:solidFill>
              </a:rPr>
              <a:t>Standard Project Submission Form (SPSF) - template</a:t>
            </a:r>
            <a:br>
              <a:rPr lang="en-GB" sz="1000" dirty="0">
                <a:solidFill>
                  <a:srgbClr val="FF0066"/>
                </a:solidFill>
              </a:rPr>
            </a:br>
            <a:r>
              <a:rPr lang="en-GB" sz="1000" dirty="0">
                <a:solidFill>
                  <a:srgbClr val="FF0066"/>
                </a:solidFill>
                <a:hlinkClick r:id="rId4"/>
              </a:rPr>
              <a:t>www.oecd.org/chemicalsafety/testing/standard-project-submission-form.pdf</a:t>
            </a:r>
            <a:endParaRPr lang="en-GB" sz="1000" dirty="0">
              <a:solidFill>
                <a:srgbClr val="FF0066"/>
              </a:solidFill>
            </a:endParaRPr>
          </a:p>
        </p:txBody>
      </p:sp>
      <p:pic>
        <p:nvPicPr>
          <p:cNvPr id="15" name="Picture 14">
            <a:extLst>
              <a:ext uri="{FF2B5EF4-FFF2-40B4-BE49-F238E27FC236}">
                <a16:creationId xmlns:a16="http://schemas.microsoft.com/office/drawing/2014/main" id="{2F8D6E02-F880-4670-9BA7-6101EE88BB88}"/>
              </a:ext>
            </a:extLst>
          </p:cNvPr>
          <p:cNvPicPr>
            <a:picLocks noChangeAspect="1"/>
          </p:cNvPicPr>
          <p:nvPr/>
        </p:nvPicPr>
        <p:blipFill>
          <a:blip r:embed="rId5"/>
          <a:stretch>
            <a:fillRect/>
          </a:stretch>
        </p:blipFill>
        <p:spPr>
          <a:xfrm>
            <a:off x="8604110" y="5722142"/>
            <a:ext cx="3153600" cy="294336"/>
          </a:xfrm>
          <a:prstGeom prst="rect">
            <a:avLst/>
          </a:prstGeom>
        </p:spPr>
      </p:pic>
      <p:sp>
        <p:nvSpPr>
          <p:cNvPr id="16" name="Freeform: Shape 5">
            <a:extLst>
              <a:ext uri="{FF2B5EF4-FFF2-40B4-BE49-F238E27FC236}">
                <a16:creationId xmlns:a16="http://schemas.microsoft.com/office/drawing/2014/main" id="{3BD5B5E9-09E2-49EA-A607-5344749F17BA}"/>
              </a:ext>
            </a:extLst>
          </p:cNvPr>
          <p:cNvSpPr/>
          <p:nvPr/>
        </p:nvSpPr>
        <p:spPr>
          <a:xfrm>
            <a:off x="8538268" y="5640680"/>
            <a:ext cx="828968" cy="464735"/>
          </a:xfrm>
          <a:prstGeom prst="homePlate">
            <a:avLst>
              <a:gd name="adj" fmla="val 43445"/>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22ACAC6-85C4-45CC-9E75-CFFC2FC0C275}"/>
              </a:ext>
            </a:extLst>
          </p:cNvPr>
          <p:cNvSpPr/>
          <p:nvPr/>
        </p:nvSpPr>
        <p:spPr>
          <a:xfrm>
            <a:off x="9950227" y="5635550"/>
            <a:ext cx="1857772"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70934" y="410634"/>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FF7F3E9C-DF28-4C58-81F5-6708E9A2C4A1}"/>
              </a:ext>
            </a:extLst>
          </p:cNvPr>
          <p:cNvSpPr/>
          <p:nvPr/>
        </p:nvSpPr>
        <p:spPr>
          <a:xfrm>
            <a:off x="9223540" y="5677984"/>
            <a:ext cx="905025" cy="379449"/>
          </a:xfrm>
          <a:prstGeom prst="rect">
            <a:avLst/>
          </a:prstGeom>
          <a:noFill/>
          <a:ln w="38100">
            <a:solidFill>
              <a:srgbClr val="64D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7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FEC6-5B17-4887-AA33-6856606F6E3C}"/>
              </a:ext>
            </a:extLst>
          </p:cNvPr>
          <p:cNvSpPr>
            <a:spLocks noGrp="1"/>
          </p:cNvSpPr>
          <p:nvPr>
            <p:ph type="title"/>
          </p:nvPr>
        </p:nvSpPr>
        <p:spPr/>
        <p:txBody>
          <a:bodyPr/>
          <a:lstStyle/>
          <a:p>
            <a:r>
              <a:rPr lang="en-GB"/>
              <a:t>Project definition at OECD</a:t>
            </a:r>
            <a:br>
              <a:rPr kumimoji="0" lang="en-GB" sz="3200" b="0" i="0" u="none" strike="noStrike" kern="1200" cap="none" spc="0" normalizeH="0" baseline="0">
                <a:ln>
                  <a:noFill/>
                </a:ln>
                <a:solidFill>
                  <a:prstClr val="white"/>
                </a:solidFill>
                <a:effectLst/>
                <a:uLnTx/>
                <a:uFillTx/>
                <a:latin typeface="Calibri Light" panose="020F0302020204030204"/>
                <a:ea typeface="+mj-ea"/>
                <a:cs typeface="+mj-cs"/>
              </a:rPr>
            </a:br>
            <a:r>
              <a:rPr kumimoji="0" lang="en-GB" sz="2000" b="0" i="0" u="none" strike="noStrike" kern="1200" cap="none" spc="0" normalizeH="0" baseline="0">
                <a:ln>
                  <a:noFill/>
                </a:ln>
                <a:solidFill>
                  <a:prstClr val="white"/>
                </a:solidFill>
                <a:effectLst/>
                <a:uLnTx/>
                <a:uFillTx/>
                <a:latin typeface="Calibri Light" panose="020F0302020204030204"/>
                <a:ea typeface="+mj-ea"/>
                <a:cs typeface="+mj-cs"/>
              </a:rPr>
              <a:t>Phase 1</a:t>
            </a:r>
            <a:endParaRPr lang="en-GB"/>
          </a:p>
        </p:txBody>
      </p:sp>
      <p:sp>
        <p:nvSpPr>
          <p:cNvPr id="3" name="Footer Placeholder 2">
            <a:extLst>
              <a:ext uri="{FF2B5EF4-FFF2-40B4-BE49-F238E27FC236}">
                <a16:creationId xmlns:a16="http://schemas.microsoft.com/office/drawing/2014/main" id="{65944E3C-FCB5-439C-A17F-7D64C91307CE}"/>
              </a:ext>
            </a:extLst>
          </p:cNvPr>
          <p:cNvSpPr>
            <a:spLocks noGrp="1"/>
          </p:cNvSpPr>
          <p:nvPr>
            <p:ph type="ftr" sz="quarter" idx="11"/>
          </p:nvPr>
        </p:nvSpPr>
        <p:spPr/>
        <p:txBody>
          <a:bodyPr/>
          <a:lstStyle/>
          <a:p>
            <a:r>
              <a:rPr lang="en-GB"/>
              <a:t>From science to standards and harmonised OECD Test Guidelines</a:t>
            </a:r>
          </a:p>
        </p:txBody>
      </p:sp>
      <p:pic>
        <p:nvPicPr>
          <p:cNvPr id="10" name="Picture 9">
            <a:extLst>
              <a:ext uri="{FF2B5EF4-FFF2-40B4-BE49-F238E27FC236}">
                <a16:creationId xmlns:a16="http://schemas.microsoft.com/office/drawing/2014/main" id="{2C8F571C-AF97-4730-B153-E580D7631401}"/>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11" name="Freeform: Shape 5">
            <a:extLst>
              <a:ext uri="{FF2B5EF4-FFF2-40B4-BE49-F238E27FC236}">
                <a16:creationId xmlns:a16="http://schemas.microsoft.com/office/drawing/2014/main" id="{EADAE1FE-075E-4B55-8667-A7320D0FC0B9}"/>
              </a:ext>
            </a:extLst>
          </p:cNvPr>
          <p:cNvSpPr/>
          <p:nvPr/>
        </p:nvSpPr>
        <p:spPr>
          <a:xfrm>
            <a:off x="8538268" y="5640680"/>
            <a:ext cx="828968" cy="464735"/>
          </a:xfrm>
          <a:prstGeom prst="homePlate">
            <a:avLst>
              <a:gd name="adj" fmla="val 43445"/>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B5E6186-D38F-47D8-8E6F-3642B06FC161}"/>
              </a:ext>
            </a:extLst>
          </p:cNvPr>
          <p:cNvSpPr/>
          <p:nvPr/>
        </p:nvSpPr>
        <p:spPr>
          <a:xfrm>
            <a:off x="9950227" y="5635550"/>
            <a:ext cx="1857772"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270934" y="410634"/>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ABDC9365-5F46-4604-98CB-7F51649FD6C8}"/>
              </a:ext>
            </a:extLst>
          </p:cNvPr>
          <p:cNvSpPr/>
          <p:nvPr/>
        </p:nvSpPr>
        <p:spPr>
          <a:xfrm>
            <a:off x="9223540" y="5677984"/>
            <a:ext cx="905025" cy="379449"/>
          </a:xfrm>
          <a:prstGeom prst="rect">
            <a:avLst/>
          </a:prstGeom>
          <a:noFill/>
          <a:ln w="38100">
            <a:solidFill>
              <a:srgbClr val="64D0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F7A826C-3600-428F-AA04-ED9735FD8E65}"/>
              </a:ext>
            </a:extLst>
          </p:cNvPr>
          <p:cNvSpPr>
            <a:spLocks noGrp="1"/>
          </p:cNvSpPr>
          <p:nvPr>
            <p:ph type="body" sz="quarter" idx="13"/>
          </p:nvPr>
        </p:nvSpPr>
        <p:spPr/>
        <p:txBody>
          <a:bodyPr/>
          <a:lstStyle/>
          <a:p>
            <a:r>
              <a:rPr lang="en-GB" dirty="0"/>
              <a:t>Project lead and National Coordinator work closely together in development of SPSF.</a:t>
            </a:r>
          </a:p>
          <a:p>
            <a:r>
              <a:rPr lang="en-GB" dirty="0"/>
              <a:t>National Coordinator submits the SPSF to OECD – Deadline 15</a:t>
            </a:r>
            <a:r>
              <a:rPr lang="en-GB" baseline="30000" dirty="0"/>
              <a:t>th</a:t>
            </a:r>
            <a:r>
              <a:rPr lang="en-GB" dirty="0"/>
              <a:t> November.</a:t>
            </a:r>
            <a:endParaRPr lang="en-GB" sz="1800" dirty="0"/>
          </a:p>
          <a:p>
            <a:pPr lvl="1"/>
            <a:r>
              <a:rPr lang="en-GB" sz="1800" dirty="0"/>
              <a:t>Project lead ensures that SPSF is available at least two weeks in advance.</a:t>
            </a:r>
          </a:p>
          <a:p>
            <a:endParaRPr lang="en-GB" sz="1200" dirty="0"/>
          </a:p>
          <a:p>
            <a:r>
              <a:rPr lang="en-GB" dirty="0"/>
              <a:t>Experts from Member countries (via their National Coordinators) can provide comments on the Standard Project Submission Form (</a:t>
            </a:r>
            <a:r>
              <a:rPr lang="en-GB" dirty="0" err="1"/>
              <a:t>SPSF</a:t>
            </a:r>
            <a:r>
              <a:rPr lang="en-GB" dirty="0"/>
              <a:t>)</a:t>
            </a:r>
          </a:p>
          <a:p>
            <a:r>
              <a:rPr lang="en-GB" dirty="0"/>
              <a:t>Lead country (and project lead) address comments and adapt SPSF where needed</a:t>
            </a:r>
            <a:endParaRPr lang="en-GB" sz="1800" dirty="0"/>
          </a:p>
          <a:p>
            <a:pPr lvl="1"/>
            <a:r>
              <a:rPr lang="en-GB" sz="1800" dirty="0"/>
              <a:t>Each comment is addressed in a response to comments</a:t>
            </a:r>
          </a:p>
          <a:p>
            <a:r>
              <a:rPr lang="en-GB" dirty="0"/>
              <a:t>An adapted SPSF is submitted to the </a:t>
            </a:r>
            <a:r>
              <a:rPr lang="en-GB" sz="2400" kern="1200" dirty="0"/>
              <a:t>Working </a:t>
            </a:r>
            <a:r>
              <a:rPr lang="en-GB" sz="2400" dirty="0"/>
              <a:t>Group of </a:t>
            </a:r>
            <a:r>
              <a:rPr lang="en-GB" sz="2400" kern="1200" dirty="0"/>
              <a:t>National Coordinators of the TG Programme (</a:t>
            </a:r>
            <a:r>
              <a:rPr lang="en-GB" dirty="0"/>
              <a:t>WNT) – February</a:t>
            </a:r>
          </a:p>
          <a:p>
            <a:endParaRPr lang="en-GB" sz="1200" dirty="0"/>
          </a:p>
          <a:p>
            <a:r>
              <a:rPr lang="en-GB" dirty="0"/>
              <a:t>If agreed during their meeting (April) the WNT will approve the SPSF</a:t>
            </a:r>
            <a:endParaRPr lang="en-GB" sz="1800" dirty="0"/>
          </a:p>
          <a:p>
            <a:pPr lvl="1"/>
            <a:r>
              <a:rPr lang="en-GB" sz="1800" dirty="0"/>
              <a:t>The project will be included in the Workplan of the Test Guideline Programme</a:t>
            </a:r>
          </a:p>
        </p:txBody>
      </p:sp>
    </p:spTree>
    <p:extLst>
      <p:ext uri="{BB962C8B-B14F-4D97-AF65-F5344CB8AC3E}">
        <p14:creationId xmlns:p14="http://schemas.microsoft.com/office/powerpoint/2010/main" val="405385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F1B898-9BAE-499E-941A-EF2D535413C6}"/>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3" name="Inhaltsplatzhalter 2"/>
          <p:cNvSpPr>
            <a:spLocks noGrp="1"/>
          </p:cNvSpPr>
          <p:nvPr>
            <p:ph idx="13"/>
          </p:nvPr>
        </p:nvSpPr>
        <p:spPr/>
        <p:txBody>
          <a:bodyPr>
            <a:normAutofit/>
          </a:bodyPr>
          <a:lstStyle/>
          <a:p>
            <a:pPr marL="0" lvl="0" indent="0">
              <a:buNone/>
            </a:pPr>
            <a:r>
              <a:rPr lang="en-US" b="1" dirty="0"/>
              <a:t>Scientific Acceptance</a:t>
            </a:r>
          </a:p>
          <a:p>
            <a:r>
              <a:rPr lang="en-US" dirty="0"/>
              <a:t>Clarity of experimental data is important</a:t>
            </a:r>
          </a:p>
          <a:p>
            <a:r>
              <a:rPr lang="en-US" dirty="0"/>
              <a:t>Clarity of the applicability domain covered</a:t>
            </a:r>
          </a:p>
          <a:p>
            <a:r>
              <a:rPr lang="en-US" dirty="0"/>
              <a:t>Clarity / transparency of the protocol</a:t>
            </a:r>
          </a:p>
          <a:p>
            <a:r>
              <a:rPr lang="en-US" dirty="0"/>
              <a:t>Fit-for-purpose validation </a:t>
            </a:r>
          </a:p>
          <a:p>
            <a:r>
              <a:rPr lang="en-US" dirty="0"/>
              <a:t>Sufficient characterization of the test system</a:t>
            </a:r>
          </a:p>
          <a:p>
            <a:r>
              <a:rPr lang="en-US" dirty="0"/>
              <a:t>Series of reference chemicals preferably coded to exclude bias</a:t>
            </a:r>
          </a:p>
          <a:p>
            <a:r>
              <a:rPr lang="en-US" dirty="0"/>
              <a:t>Clear data interpretation / prediction model</a:t>
            </a:r>
          </a:p>
          <a:p>
            <a:r>
              <a:rPr lang="en-US" dirty="0"/>
              <a:t>Availability of data in public domain</a:t>
            </a:r>
            <a:r>
              <a:rPr lang="en-US" sz="2000" dirty="0"/>
              <a:t> (preferably in an independent peer reviewed publication)</a:t>
            </a:r>
            <a:endParaRPr lang="en-US" dirty="0"/>
          </a:p>
          <a:p>
            <a:r>
              <a:rPr lang="en-US" dirty="0"/>
              <a:t>Good Laboratory Practice (GLP)</a:t>
            </a:r>
          </a:p>
          <a:p>
            <a:r>
              <a:rPr lang="en-US" dirty="0"/>
              <a:t>….</a:t>
            </a:r>
          </a:p>
        </p:txBody>
      </p:sp>
      <p:sp>
        <p:nvSpPr>
          <p:cNvPr id="2" name="Titel 1"/>
          <p:cNvSpPr>
            <a:spLocks noGrp="1"/>
          </p:cNvSpPr>
          <p:nvPr>
            <p:ph type="title"/>
          </p:nvPr>
        </p:nvSpPr>
        <p:spPr/>
        <p:txBody>
          <a:bodyPr/>
          <a:lstStyle/>
          <a:p>
            <a:r>
              <a:rPr lang="en-GB" dirty="0"/>
              <a:t>Development at OECD</a:t>
            </a:r>
            <a:br>
              <a:rPr lang="en-GB" dirty="0"/>
            </a:br>
            <a:r>
              <a:rPr lang="en-GB" sz="2000" dirty="0"/>
              <a:t>Phase 2</a:t>
            </a:r>
          </a:p>
        </p:txBody>
      </p:sp>
      <p:sp>
        <p:nvSpPr>
          <p:cNvPr id="7" name="Footer Placeholder 6">
            <a:extLst>
              <a:ext uri="{FF2B5EF4-FFF2-40B4-BE49-F238E27FC236}">
                <a16:creationId xmlns:a16="http://schemas.microsoft.com/office/drawing/2014/main" id="{5FB413D9-33B0-4BB7-A5B8-0B80B37F0E55}"/>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6" name="Oval 5">
            <a:extLst>
              <a:ext uri="{FF2B5EF4-FFF2-40B4-BE49-F238E27FC236}">
                <a16:creationId xmlns:a16="http://schemas.microsoft.com/office/drawing/2014/main" id="{3D958284-365B-444B-A0A6-0E85BF0181C0}"/>
              </a:ext>
            </a:extLst>
          </p:cNvPr>
          <p:cNvSpPr/>
          <p:nvPr/>
        </p:nvSpPr>
        <p:spPr>
          <a:xfrm>
            <a:off x="7305261" y="1644280"/>
            <a:ext cx="4109451" cy="2128520"/>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1" u="none" strike="noStrike" kern="0" cap="none" spc="0" normalizeH="0" baseline="0" noProof="0" dirty="0">
                <a:ln>
                  <a:noFill/>
                </a:ln>
                <a:solidFill>
                  <a:srgbClr val="005494"/>
                </a:solidFill>
                <a:effectLst/>
                <a:uLnTx/>
                <a:uFillTx/>
              </a:rPr>
              <a:t>Test outcomes should enable government or regulator to make a decision</a:t>
            </a:r>
          </a:p>
        </p:txBody>
      </p:sp>
      <p:sp>
        <p:nvSpPr>
          <p:cNvPr id="10" name="Freeform: Shape 5">
            <a:extLst>
              <a:ext uri="{FF2B5EF4-FFF2-40B4-BE49-F238E27FC236}">
                <a16:creationId xmlns:a16="http://schemas.microsoft.com/office/drawing/2014/main" id="{FBDB1DB3-C3DC-4941-B10A-03E31662A6F8}"/>
              </a:ext>
            </a:extLst>
          </p:cNvPr>
          <p:cNvSpPr/>
          <p:nvPr/>
        </p:nvSpPr>
        <p:spPr>
          <a:xfrm>
            <a:off x="8538268" y="5640680"/>
            <a:ext cx="1544552" cy="464735"/>
          </a:xfrm>
          <a:prstGeom prst="homePlate">
            <a:avLst>
              <a:gd name="adj" fmla="val 3527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9A57C22-C864-4566-8538-ABB81B6BA008}"/>
              </a:ext>
            </a:extLst>
          </p:cNvPr>
          <p:cNvSpPr/>
          <p:nvPr/>
        </p:nvSpPr>
        <p:spPr>
          <a:xfrm>
            <a:off x="10611085" y="5635550"/>
            <a:ext cx="1196913"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966028"/>
              <a:gd name="connsiteY0" fmla="*/ 79096 h 736600"/>
              <a:gd name="connsiteX1" fmla="*/ 405795 w 3966028"/>
              <a:gd name="connsiteY1" fmla="*/ 410634 h 736600"/>
              <a:gd name="connsiteX2" fmla="*/ 168728 w 3966028"/>
              <a:gd name="connsiteY2" fmla="*/ 728134 h 736600"/>
              <a:gd name="connsiteX3" fmla="*/ 3966028 w 3966028"/>
              <a:gd name="connsiteY3" fmla="*/ 736600 h 736600"/>
              <a:gd name="connsiteX4" fmla="*/ 3919461 w 3966028"/>
              <a:gd name="connsiteY4" fmla="*/ 0 h 736600"/>
              <a:gd name="connsiteX0" fmla="*/ 0 w 3966028"/>
              <a:gd name="connsiteY0" fmla="*/ 79096 h 736600"/>
              <a:gd name="connsiteX1" fmla="*/ 405795 w 3966028"/>
              <a:gd name="connsiteY1" fmla="*/ 410634 h 736600"/>
              <a:gd name="connsiteX2" fmla="*/ 42857 w 3966028"/>
              <a:gd name="connsiteY2" fmla="*/ 723234 h 736600"/>
              <a:gd name="connsiteX3" fmla="*/ 3966028 w 3966028"/>
              <a:gd name="connsiteY3" fmla="*/ 736600 h 736600"/>
              <a:gd name="connsiteX4" fmla="*/ 3919461 w 3966028"/>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028" h="736600">
                <a:moveTo>
                  <a:pt x="0" y="79096"/>
                </a:moveTo>
                <a:lnTo>
                  <a:pt x="405795" y="410634"/>
                </a:lnTo>
                <a:lnTo>
                  <a:pt x="42857" y="723234"/>
                </a:lnTo>
                <a:lnTo>
                  <a:pt x="3966028" y="736600"/>
                </a:lnTo>
                <a:lnTo>
                  <a:pt x="3919461"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6">
            <a:extLst>
              <a:ext uri="{FF2B5EF4-FFF2-40B4-BE49-F238E27FC236}">
                <a16:creationId xmlns:a16="http://schemas.microsoft.com/office/drawing/2014/main" id="{96AAD1EE-00C8-467F-B49D-C83DA4CA001F}"/>
              </a:ext>
            </a:extLst>
          </p:cNvPr>
          <p:cNvSpPr/>
          <p:nvPr/>
        </p:nvSpPr>
        <p:spPr>
          <a:xfrm>
            <a:off x="9950227" y="5677984"/>
            <a:ext cx="845825" cy="379449"/>
          </a:xfrm>
          <a:prstGeom prst="rect">
            <a:avLst/>
          </a:prstGeom>
          <a:noFill/>
          <a:ln w="38100">
            <a:solidFill>
              <a:srgbClr val="11A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47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Conditions of use </a:t>
            </a:r>
          </a:p>
        </p:txBody>
      </p:sp>
      <p:sp>
        <p:nvSpPr>
          <p:cNvPr id="4" name="Fußzeilenplatzhalt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endParaRPr kumimoji="0" lang="de-DE"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platzhalter 5"/>
          <p:cNvSpPr>
            <a:spLocks noGrp="1"/>
          </p:cNvSpPr>
          <p:nvPr>
            <p:ph type="body" sz="quarter" idx="13"/>
          </p:nvPr>
        </p:nvSpPr>
        <p:spPr/>
        <p:txBody>
          <a:bodyPr>
            <a:normAutofit/>
          </a:bodyPr>
          <a:lstStyle/>
          <a:p>
            <a:r>
              <a:rPr lang="en-GB" sz="2100" dirty="0"/>
              <a:t>The training material was developed within the project NanoHarmony (EU Horizon 2020 No. 885931). </a:t>
            </a:r>
            <a:br>
              <a:rPr lang="en-GB" sz="2100" dirty="0"/>
            </a:br>
            <a:r>
              <a:rPr lang="en-GB" sz="2100" dirty="0"/>
              <a:t>Attribution-</a:t>
            </a:r>
            <a:r>
              <a:rPr lang="en-GB" sz="2100" dirty="0" err="1"/>
              <a:t>NonCommercial</a:t>
            </a:r>
            <a:r>
              <a:rPr lang="en-GB" sz="2100" dirty="0"/>
              <a:t> 4.0 International (CC BY-NC 4.0):</a:t>
            </a:r>
            <a:endParaRPr lang="de-DE" sz="2100" dirty="0"/>
          </a:p>
          <a:p>
            <a:r>
              <a:rPr lang="en-GB" sz="2100" dirty="0"/>
              <a:t>You are free to:</a:t>
            </a:r>
            <a:endParaRPr lang="de-DE" sz="2100" dirty="0"/>
          </a:p>
          <a:p>
            <a:pPr lvl="1"/>
            <a:r>
              <a:rPr lang="en-GB" dirty="0"/>
              <a:t>Share — copy and redistribute the material in any medium or format </a:t>
            </a:r>
            <a:endParaRPr lang="de-DE" dirty="0"/>
          </a:p>
          <a:p>
            <a:pPr lvl="1"/>
            <a:r>
              <a:rPr lang="en-GB" dirty="0"/>
              <a:t>Adapt — remix, transform, and build upon the material </a:t>
            </a:r>
            <a:endParaRPr lang="de-DE" dirty="0"/>
          </a:p>
          <a:p>
            <a:r>
              <a:rPr lang="en-GB" sz="2100" dirty="0"/>
              <a:t>The licensor cannot revoke these freedoms as long as you follow the license terms.</a:t>
            </a:r>
            <a:endParaRPr lang="de-DE" sz="2100" dirty="0"/>
          </a:p>
          <a:p>
            <a:r>
              <a:rPr lang="en-GB" sz="2100" dirty="0"/>
              <a:t>Under the following terms:</a:t>
            </a:r>
            <a:endParaRPr lang="de-DE" sz="2100" dirty="0"/>
          </a:p>
          <a:p>
            <a:pPr lvl="1"/>
            <a:r>
              <a:rPr lang="en-GB" dirty="0"/>
              <a:t>Attribution — You must give </a:t>
            </a:r>
            <a:r>
              <a:rPr lang="en-GB" dirty="0">
                <a:hlinkClick r:id="rId2"/>
              </a:rPr>
              <a:t>appropriate credit</a:t>
            </a:r>
            <a:r>
              <a:rPr lang="en-GB" dirty="0"/>
              <a:t>, provide a link to the license, and </a:t>
            </a:r>
            <a:r>
              <a:rPr lang="en-GB" dirty="0">
                <a:hlinkClick r:id="rId2"/>
              </a:rPr>
              <a:t>indicate if changes were made</a:t>
            </a:r>
            <a:r>
              <a:rPr lang="en-GB" dirty="0"/>
              <a:t>. You may do so in any reasonable manner, but not in any way that suggests the licensor endorses you or your use. </a:t>
            </a:r>
            <a:endParaRPr lang="de-DE" dirty="0"/>
          </a:p>
          <a:p>
            <a:pPr lvl="1"/>
            <a:r>
              <a:rPr lang="en-GB" dirty="0" err="1"/>
              <a:t>NonCommercial</a:t>
            </a:r>
            <a:r>
              <a:rPr lang="en-GB" dirty="0"/>
              <a:t> — You may not use the material for </a:t>
            </a:r>
            <a:r>
              <a:rPr lang="en-GB" dirty="0">
                <a:hlinkClick r:id="rId2"/>
              </a:rPr>
              <a:t>commercial purposes</a:t>
            </a:r>
            <a:r>
              <a:rPr lang="en-GB" dirty="0"/>
              <a:t>. </a:t>
            </a:r>
            <a:endParaRPr lang="de-DE" dirty="0"/>
          </a:p>
          <a:p>
            <a:pPr lvl="1"/>
            <a:r>
              <a:rPr lang="en-GB" dirty="0"/>
              <a:t>No additional restrictions — You may not apply legal terms or </a:t>
            </a:r>
            <a:r>
              <a:rPr lang="en-GB" dirty="0">
                <a:hlinkClick r:id="rId2"/>
              </a:rPr>
              <a:t>technological measures</a:t>
            </a:r>
            <a:r>
              <a:rPr lang="en-GB" dirty="0"/>
              <a:t> that legally restrict others from doing anything the license permits. </a:t>
            </a:r>
            <a:endParaRPr lang="de-DE" dirty="0"/>
          </a:p>
        </p:txBody>
      </p:sp>
    </p:spTree>
    <p:extLst>
      <p:ext uri="{BB962C8B-B14F-4D97-AF65-F5344CB8AC3E}">
        <p14:creationId xmlns:p14="http://schemas.microsoft.com/office/powerpoint/2010/main" val="418786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Development at OECD</a:t>
            </a:r>
            <a:br>
              <a:rPr lang="en-GB" sz="2000" dirty="0"/>
            </a:br>
            <a:r>
              <a:rPr lang="en-GB" sz="2000" dirty="0"/>
              <a:t>Phase 2</a:t>
            </a:r>
          </a:p>
        </p:txBody>
      </p:sp>
      <p:sp>
        <p:nvSpPr>
          <p:cNvPr id="7" name="Footer Placeholder 6">
            <a:extLst>
              <a:ext uri="{FF2B5EF4-FFF2-40B4-BE49-F238E27FC236}">
                <a16:creationId xmlns:a16="http://schemas.microsoft.com/office/drawing/2014/main" id="{F8969B91-824E-4040-A80D-FE2C89686008}"/>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idx="13"/>
          </p:nvPr>
        </p:nvSpPr>
        <p:spPr/>
        <p:txBody>
          <a:bodyPr>
            <a:normAutofit lnSpcReduction="10000"/>
          </a:bodyPr>
          <a:lstStyle/>
          <a:p>
            <a:r>
              <a:rPr lang="en-GB" dirty="0"/>
              <a:t>Purpose of validation</a:t>
            </a:r>
          </a:p>
          <a:p>
            <a:pPr lvl="1"/>
            <a:r>
              <a:rPr lang="en-GB" dirty="0"/>
              <a:t>Getting </a:t>
            </a:r>
            <a:r>
              <a:rPr lang="en-GB" b="1" dirty="0"/>
              <a:t>confidence</a:t>
            </a:r>
            <a:r>
              <a:rPr lang="en-GB" dirty="0"/>
              <a:t> in the outcomes of a method </a:t>
            </a:r>
            <a:br>
              <a:rPr lang="en-GB" dirty="0"/>
            </a:br>
            <a:r>
              <a:rPr lang="en-GB" dirty="0"/>
              <a:t>(needed for regulatory purposes and the general public)</a:t>
            </a:r>
          </a:p>
          <a:p>
            <a:pPr lvl="1"/>
            <a:r>
              <a:rPr lang="en-GB" dirty="0"/>
              <a:t>L</a:t>
            </a:r>
            <a:r>
              <a:rPr lang="en-US" dirty="0"/>
              <a:t>earning about the </a:t>
            </a:r>
            <a:r>
              <a:rPr lang="en-US" b="1" dirty="0"/>
              <a:t>applicability and the accuracy</a:t>
            </a:r>
            <a:r>
              <a:rPr lang="en-US" dirty="0"/>
              <a:t> of a proposed experimental method</a:t>
            </a:r>
          </a:p>
          <a:p>
            <a:pPr lvl="1"/>
            <a:r>
              <a:rPr lang="en-US" dirty="0"/>
              <a:t>Learning about the </a:t>
            </a:r>
            <a:r>
              <a:rPr lang="en-US" b="1" dirty="0"/>
              <a:t>predictivity</a:t>
            </a:r>
            <a:r>
              <a:rPr lang="en-US" dirty="0"/>
              <a:t> of a method or a model </a:t>
            </a:r>
          </a:p>
          <a:p>
            <a:pPr lvl="1"/>
            <a:r>
              <a:rPr lang="en-US" dirty="0"/>
              <a:t>Identifying factors that can affect the results </a:t>
            </a:r>
            <a:r>
              <a:rPr lang="en-US" b="1" dirty="0"/>
              <a:t>variability</a:t>
            </a:r>
            <a:r>
              <a:rPr lang="en-US" dirty="0"/>
              <a:t> </a:t>
            </a:r>
          </a:p>
          <a:p>
            <a:pPr lvl="1"/>
            <a:r>
              <a:rPr lang="en-US" dirty="0"/>
              <a:t>Performing statistical variability assessment</a:t>
            </a:r>
          </a:p>
          <a:p>
            <a:pPr lvl="1"/>
            <a:r>
              <a:rPr lang="en-US" dirty="0"/>
              <a:t>…</a:t>
            </a:r>
            <a:endParaRPr lang="en-GB" dirty="0"/>
          </a:p>
          <a:p>
            <a:r>
              <a:rPr lang="en-GB" dirty="0"/>
              <a:t>Procedures for validation</a:t>
            </a:r>
          </a:p>
          <a:p>
            <a:pPr lvl="1"/>
            <a:r>
              <a:rPr lang="en-GB" dirty="0"/>
              <a:t>Experiments with several </a:t>
            </a:r>
            <a:r>
              <a:rPr lang="en-GB" b="1" dirty="0"/>
              <a:t>different materials</a:t>
            </a:r>
          </a:p>
          <a:p>
            <a:pPr lvl="1"/>
            <a:r>
              <a:rPr lang="en-GB" dirty="0"/>
              <a:t>Intra-laboratory comparison (</a:t>
            </a:r>
            <a:r>
              <a:rPr lang="en-GB" b="1" dirty="0"/>
              <a:t>in-laboratory</a:t>
            </a:r>
            <a:r>
              <a:rPr lang="en-GB" dirty="0"/>
              <a:t> variability)</a:t>
            </a:r>
          </a:p>
          <a:p>
            <a:pPr lvl="1"/>
            <a:r>
              <a:rPr lang="en-GB" dirty="0"/>
              <a:t>Inter-laboratory comparison (</a:t>
            </a:r>
            <a:r>
              <a:rPr lang="en-GB" b="1" dirty="0"/>
              <a:t>between-laboratory</a:t>
            </a:r>
            <a:r>
              <a:rPr lang="en-GB" dirty="0"/>
              <a:t> variability)</a:t>
            </a:r>
          </a:p>
          <a:p>
            <a:pPr lvl="1"/>
            <a:r>
              <a:rPr lang="en-GB" dirty="0"/>
              <a:t>Considering </a:t>
            </a:r>
            <a:r>
              <a:rPr lang="en-GB" b="1" dirty="0"/>
              <a:t>international (global) participation</a:t>
            </a:r>
          </a:p>
          <a:p>
            <a:pPr lvl="1"/>
            <a:r>
              <a:rPr lang="en-GB" dirty="0"/>
              <a:t>…</a:t>
            </a: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5642" y="2781702"/>
            <a:ext cx="2772515" cy="2772515"/>
          </a:xfrm>
          <a:prstGeom prst="rect">
            <a:avLst/>
          </a:prstGeom>
        </p:spPr>
      </p:pic>
      <p:pic>
        <p:nvPicPr>
          <p:cNvPr id="13" name="Picture 12">
            <a:extLst>
              <a:ext uri="{FF2B5EF4-FFF2-40B4-BE49-F238E27FC236}">
                <a16:creationId xmlns:a16="http://schemas.microsoft.com/office/drawing/2014/main" id="{7900F63A-82E2-4D6E-A935-2EAA3B637010}"/>
              </a:ext>
            </a:extLst>
          </p:cNvPr>
          <p:cNvPicPr>
            <a:picLocks noChangeAspect="1"/>
          </p:cNvPicPr>
          <p:nvPr/>
        </p:nvPicPr>
        <p:blipFill>
          <a:blip r:embed="rId4"/>
          <a:stretch>
            <a:fillRect/>
          </a:stretch>
        </p:blipFill>
        <p:spPr>
          <a:xfrm>
            <a:off x="8604110" y="5722142"/>
            <a:ext cx="3153600" cy="294336"/>
          </a:xfrm>
          <a:prstGeom prst="rect">
            <a:avLst/>
          </a:prstGeom>
        </p:spPr>
      </p:pic>
      <p:sp>
        <p:nvSpPr>
          <p:cNvPr id="14" name="Freeform: Shape 5">
            <a:extLst>
              <a:ext uri="{FF2B5EF4-FFF2-40B4-BE49-F238E27FC236}">
                <a16:creationId xmlns:a16="http://schemas.microsoft.com/office/drawing/2014/main" id="{3FF0D378-FE6D-4F67-BB42-BFEAF37D861C}"/>
              </a:ext>
            </a:extLst>
          </p:cNvPr>
          <p:cNvSpPr/>
          <p:nvPr/>
        </p:nvSpPr>
        <p:spPr>
          <a:xfrm>
            <a:off x="8538268" y="5640680"/>
            <a:ext cx="1544552" cy="464735"/>
          </a:xfrm>
          <a:prstGeom prst="homePlate">
            <a:avLst>
              <a:gd name="adj" fmla="val 3527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8FADD66-14F2-403F-B512-1CFFC43ABC8C}"/>
              </a:ext>
            </a:extLst>
          </p:cNvPr>
          <p:cNvSpPr/>
          <p:nvPr/>
        </p:nvSpPr>
        <p:spPr>
          <a:xfrm>
            <a:off x="10611085" y="5635550"/>
            <a:ext cx="1196913"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966028"/>
              <a:gd name="connsiteY0" fmla="*/ 79096 h 736600"/>
              <a:gd name="connsiteX1" fmla="*/ 405795 w 3966028"/>
              <a:gd name="connsiteY1" fmla="*/ 410634 h 736600"/>
              <a:gd name="connsiteX2" fmla="*/ 168728 w 3966028"/>
              <a:gd name="connsiteY2" fmla="*/ 728134 h 736600"/>
              <a:gd name="connsiteX3" fmla="*/ 3966028 w 3966028"/>
              <a:gd name="connsiteY3" fmla="*/ 736600 h 736600"/>
              <a:gd name="connsiteX4" fmla="*/ 3919461 w 3966028"/>
              <a:gd name="connsiteY4" fmla="*/ 0 h 736600"/>
              <a:gd name="connsiteX0" fmla="*/ 0 w 3966028"/>
              <a:gd name="connsiteY0" fmla="*/ 79096 h 736600"/>
              <a:gd name="connsiteX1" fmla="*/ 405795 w 3966028"/>
              <a:gd name="connsiteY1" fmla="*/ 410634 h 736600"/>
              <a:gd name="connsiteX2" fmla="*/ 42857 w 3966028"/>
              <a:gd name="connsiteY2" fmla="*/ 723234 h 736600"/>
              <a:gd name="connsiteX3" fmla="*/ 3966028 w 3966028"/>
              <a:gd name="connsiteY3" fmla="*/ 736600 h 736600"/>
              <a:gd name="connsiteX4" fmla="*/ 3919461 w 3966028"/>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028" h="736600">
                <a:moveTo>
                  <a:pt x="0" y="79096"/>
                </a:moveTo>
                <a:lnTo>
                  <a:pt x="405795" y="410634"/>
                </a:lnTo>
                <a:lnTo>
                  <a:pt x="42857" y="723234"/>
                </a:lnTo>
                <a:lnTo>
                  <a:pt x="3966028" y="736600"/>
                </a:lnTo>
                <a:lnTo>
                  <a:pt x="3919461"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
            <a:extLst>
              <a:ext uri="{FF2B5EF4-FFF2-40B4-BE49-F238E27FC236}">
                <a16:creationId xmlns:a16="http://schemas.microsoft.com/office/drawing/2014/main" id="{81968611-0A02-4133-BF49-54FA4AD4194E}"/>
              </a:ext>
            </a:extLst>
          </p:cNvPr>
          <p:cNvSpPr/>
          <p:nvPr/>
        </p:nvSpPr>
        <p:spPr>
          <a:xfrm>
            <a:off x="9950227" y="5677984"/>
            <a:ext cx="845825" cy="379449"/>
          </a:xfrm>
          <a:prstGeom prst="rect">
            <a:avLst/>
          </a:prstGeom>
          <a:noFill/>
          <a:ln w="38100">
            <a:solidFill>
              <a:srgbClr val="11A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1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Development at OECD</a:t>
            </a:r>
            <a:b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t>Phase 2</a:t>
            </a:r>
            <a:endParaRPr lang="en-GB" dirty="0"/>
          </a:p>
        </p:txBody>
      </p:sp>
      <p:sp>
        <p:nvSpPr>
          <p:cNvPr id="6" name="Footer Placeholder 5">
            <a:extLst>
              <a:ext uri="{FF2B5EF4-FFF2-40B4-BE49-F238E27FC236}">
                <a16:creationId xmlns:a16="http://schemas.microsoft.com/office/drawing/2014/main" id="{D16C8763-1DBA-4822-8CB9-02400244FA2B}"/>
              </a:ext>
            </a:extLst>
          </p:cNvPr>
          <p:cNvSpPr>
            <a:spLocks noGrp="1"/>
          </p:cNvSpPr>
          <p:nvPr>
            <p:ph type="ftr" sz="quarter" idx="11"/>
          </p:nvPr>
        </p:nvSpPr>
        <p:spPr/>
        <p:txBody>
          <a:bodyPr/>
          <a:lstStyle/>
          <a:p>
            <a:r>
              <a:rPr lang="en-GB" dirty="0"/>
              <a:t>From science to standards and harmonised OECD Test Guidelines</a:t>
            </a:r>
          </a:p>
        </p:txBody>
      </p:sp>
      <p:sp>
        <p:nvSpPr>
          <p:cNvPr id="8" name="TextBox 7">
            <a:extLst>
              <a:ext uri="{FF2B5EF4-FFF2-40B4-BE49-F238E27FC236}">
                <a16:creationId xmlns:a16="http://schemas.microsoft.com/office/drawing/2014/main" id="{E564E2DF-E37A-D1F0-3E19-0F91C350835D}"/>
              </a:ext>
            </a:extLst>
          </p:cNvPr>
          <p:cNvSpPr txBox="1"/>
          <p:nvPr/>
        </p:nvSpPr>
        <p:spPr>
          <a:xfrm>
            <a:off x="6704683" y="2461255"/>
            <a:ext cx="5103316" cy="2439129"/>
          </a:xfrm>
          <a:prstGeom prst="rect">
            <a:avLst/>
          </a:prstGeom>
          <a:noFill/>
        </p:spPr>
        <p:txBody>
          <a:bodyPr wrap="square" rtlCol="0">
            <a:spAutoFit/>
          </a:bodyPr>
          <a:lstStyle/>
          <a:p>
            <a:pPr marL="534988" indent="-534988">
              <a:spcBef>
                <a:spcPts val="500"/>
              </a:spcBef>
            </a:pPr>
            <a:r>
              <a:rPr lang="en-GB" sz="2000" dirty="0"/>
              <a:t>RR1:	Use of ‘in house’ protocols</a:t>
            </a:r>
          </a:p>
          <a:p>
            <a:pPr marL="534988" indent="-534988">
              <a:spcBef>
                <a:spcPts val="500"/>
              </a:spcBef>
            </a:pPr>
            <a:r>
              <a:rPr lang="en-GB" sz="2000" dirty="0"/>
              <a:t>RR2:	Mandatory protocol provided</a:t>
            </a:r>
          </a:p>
          <a:p>
            <a:pPr marL="534988" indent="-534988">
              <a:spcBef>
                <a:spcPts val="500"/>
              </a:spcBef>
            </a:pPr>
            <a:r>
              <a:rPr lang="en-GB" sz="2000" dirty="0"/>
              <a:t>RR3:	Better controlled shipments, disposables provided, aligning software versions, recalibration of systems</a:t>
            </a:r>
          </a:p>
          <a:p>
            <a:pPr marL="534988" indent="-534988">
              <a:spcBef>
                <a:spcPts val="500"/>
              </a:spcBef>
            </a:pPr>
            <a:r>
              <a:rPr lang="en-GB" sz="2000" dirty="0"/>
              <a:t>RR4:	More complex samples (bimodal samples) in more complex media (biological)</a:t>
            </a:r>
          </a:p>
        </p:txBody>
      </p:sp>
      <p:sp>
        <p:nvSpPr>
          <p:cNvPr id="10" name="TextBox 9">
            <a:extLst>
              <a:ext uri="{FF2B5EF4-FFF2-40B4-BE49-F238E27FC236}">
                <a16:creationId xmlns:a16="http://schemas.microsoft.com/office/drawing/2014/main" id="{49EF9A16-638A-1693-C098-B768D617C022}"/>
              </a:ext>
            </a:extLst>
          </p:cNvPr>
          <p:cNvSpPr txBox="1"/>
          <p:nvPr/>
        </p:nvSpPr>
        <p:spPr>
          <a:xfrm>
            <a:off x="304349" y="1913168"/>
            <a:ext cx="7715701" cy="400110"/>
          </a:xfrm>
          <a:prstGeom prst="rect">
            <a:avLst/>
          </a:prstGeom>
          <a:noFill/>
        </p:spPr>
        <p:txBody>
          <a:bodyPr wrap="square" rtlCol="0">
            <a:spAutoFit/>
          </a:bodyPr>
          <a:lstStyle/>
          <a:p>
            <a:r>
              <a:rPr lang="en-GB" sz="2000" b="1" dirty="0">
                <a:latin typeface="Arial Narrow" panose="020B0606020202030204" pitchFamily="34" charset="0"/>
              </a:rPr>
              <a:t>Nanoparticle size determination using </a:t>
            </a:r>
            <a:r>
              <a:rPr lang="nl-NL" sz="2000" b="1" i="0" dirty="0" err="1">
                <a:solidFill>
                  <a:srgbClr val="111111"/>
                </a:solidFill>
                <a:effectLst/>
                <a:latin typeface="Arial Narrow" panose="020B0606020202030204" pitchFamily="34" charset="0"/>
              </a:rPr>
              <a:t>Nanoparticle</a:t>
            </a:r>
            <a:r>
              <a:rPr lang="nl-NL" sz="2000" b="1" i="0" dirty="0">
                <a:solidFill>
                  <a:srgbClr val="111111"/>
                </a:solidFill>
                <a:effectLst/>
                <a:latin typeface="Arial Narrow" panose="020B0606020202030204" pitchFamily="34" charset="0"/>
              </a:rPr>
              <a:t> Tracking Analysis (</a:t>
            </a:r>
            <a:r>
              <a:rPr lang="nl-NL" sz="2000" b="1" i="0" dirty="0" err="1">
                <a:solidFill>
                  <a:srgbClr val="111111"/>
                </a:solidFill>
                <a:effectLst/>
                <a:latin typeface="Arial Narrow" panose="020B0606020202030204" pitchFamily="34" charset="0"/>
              </a:rPr>
              <a:t>NTA</a:t>
            </a:r>
            <a:r>
              <a:rPr lang="nl-NL" sz="2000" b="1" i="0" dirty="0">
                <a:solidFill>
                  <a:srgbClr val="111111"/>
                </a:solidFill>
                <a:effectLst/>
                <a:latin typeface="Arial Narrow" panose="020B0606020202030204" pitchFamily="34" charset="0"/>
              </a:rPr>
              <a:t>)</a:t>
            </a:r>
            <a:endParaRPr lang="en-GB" sz="2000" b="1" dirty="0">
              <a:latin typeface="Arial Narrow" panose="020B0606020202030204" pitchFamily="34" charset="0"/>
            </a:endParaRPr>
          </a:p>
        </p:txBody>
      </p:sp>
      <p:sp>
        <p:nvSpPr>
          <p:cNvPr id="15" name="TextBox 14">
            <a:extLst>
              <a:ext uri="{FF2B5EF4-FFF2-40B4-BE49-F238E27FC236}">
                <a16:creationId xmlns:a16="http://schemas.microsoft.com/office/drawing/2014/main" id="{8F704552-8E5D-4127-9036-EAB6EA452254}"/>
              </a:ext>
            </a:extLst>
          </p:cNvPr>
          <p:cNvSpPr txBox="1"/>
          <p:nvPr/>
        </p:nvSpPr>
        <p:spPr>
          <a:xfrm>
            <a:off x="304350" y="5947692"/>
            <a:ext cx="3071351" cy="261610"/>
          </a:xfrm>
          <a:prstGeom prst="rect">
            <a:avLst/>
          </a:prstGeom>
          <a:noFill/>
        </p:spPr>
        <p:txBody>
          <a:bodyPr wrap="square">
            <a:spAutoFit/>
          </a:bodyPr>
          <a:lstStyle/>
          <a:p>
            <a:r>
              <a:rPr lang="nl-NL" sz="1100" dirty="0">
                <a:effectLst/>
              </a:rPr>
              <a:t>Hole et al. 2013, </a:t>
            </a:r>
            <a:r>
              <a:rPr lang="nl-NL" sz="1100" dirty="0" err="1">
                <a:effectLst/>
              </a:rPr>
              <a:t>doi</a:t>
            </a:r>
            <a:r>
              <a:rPr lang="nl-NL" sz="1100" dirty="0">
                <a:effectLst/>
              </a:rPr>
              <a:t>: </a:t>
            </a:r>
            <a:r>
              <a:rPr lang="nl-NL" sz="1100" dirty="0">
                <a:effectLst/>
                <a:hlinkClick r:id="rId3"/>
              </a:rPr>
              <a:t>10.1007/s11051-013-2101-8</a:t>
            </a:r>
            <a:endParaRPr lang="en-GB" sz="1100" dirty="0"/>
          </a:p>
        </p:txBody>
      </p:sp>
      <p:grpSp>
        <p:nvGrpSpPr>
          <p:cNvPr id="18" name="Group 17">
            <a:extLst>
              <a:ext uri="{FF2B5EF4-FFF2-40B4-BE49-F238E27FC236}">
                <a16:creationId xmlns:a16="http://schemas.microsoft.com/office/drawing/2014/main" id="{8D39D367-C983-455C-B07E-7BB72A919A26}"/>
              </a:ext>
            </a:extLst>
          </p:cNvPr>
          <p:cNvGrpSpPr/>
          <p:nvPr/>
        </p:nvGrpSpPr>
        <p:grpSpPr>
          <a:xfrm>
            <a:off x="384001" y="2273329"/>
            <a:ext cx="5103316" cy="3512159"/>
            <a:chOff x="1168976" y="1797549"/>
            <a:chExt cx="5854394" cy="4029059"/>
          </a:xfrm>
        </p:grpSpPr>
        <p:sp>
          <p:nvSpPr>
            <p:cNvPr id="16" name="TextBox 15">
              <a:extLst>
                <a:ext uri="{FF2B5EF4-FFF2-40B4-BE49-F238E27FC236}">
                  <a16:creationId xmlns:a16="http://schemas.microsoft.com/office/drawing/2014/main" id="{27BECD6D-7775-4782-8653-126D5A2B468C}"/>
                </a:ext>
              </a:extLst>
            </p:cNvPr>
            <p:cNvSpPr txBox="1"/>
            <p:nvPr/>
          </p:nvSpPr>
          <p:spPr>
            <a:xfrm rot="16200000">
              <a:off x="22188" y="3476302"/>
              <a:ext cx="2662908" cy="369332"/>
            </a:xfrm>
            <a:prstGeom prst="rect">
              <a:avLst/>
            </a:prstGeom>
            <a:noFill/>
          </p:spPr>
          <p:txBody>
            <a:bodyPr wrap="none" rtlCol="0">
              <a:spAutoFit/>
            </a:bodyPr>
            <a:lstStyle/>
            <a:p>
              <a:r>
                <a:rPr lang="en-GB" dirty="0"/>
                <a:t>Coefficient of Variance (%)</a:t>
              </a:r>
            </a:p>
          </p:txBody>
        </p:sp>
        <p:pic>
          <p:nvPicPr>
            <p:cNvPr id="17" name="Picture 2">
              <a:extLst>
                <a:ext uri="{FF2B5EF4-FFF2-40B4-BE49-F238E27FC236}">
                  <a16:creationId xmlns:a16="http://schemas.microsoft.com/office/drawing/2014/main" id="{BCD1A004-EDBE-4B2E-A669-FEDFB95C95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37" b="30283"/>
            <a:stretch/>
          </p:blipFill>
          <p:spPr bwMode="auto">
            <a:xfrm>
              <a:off x="1527243" y="1797549"/>
              <a:ext cx="5496127" cy="402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0">
            <a:extLst>
              <a:ext uri="{FF2B5EF4-FFF2-40B4-BE49-F238E27FC236}">
                <a16:creationId xmlns:a16="http://schemas.microsoft.com/office/drawing/2014/main" id="{A47D25E6-5B28-437A-89C2-6BF90702C13D}"/>
              </a:ext>
            </a:extLst>
          </p:cNvPr>
          <p:cNvPicPr>
            <a:picLocks noChangeAspect="1"/>
          </p:cNvPicPr>
          <p:nvPr/>
        </p:nvPicPr>
        <p:blipFill>
          <a:blip r:embed="rId5"/>
          <a:stretch>
            <a:fillRect/>
          </a:stretch>
        </p:blipFill>
        <p:spPr>
          <a:xfrm>
            <a:off x="8604110" y="5722142"/>
            <a:ext cx="3153600" cy="294336"/>
          </a:xfrm>
          <a:prstGeom prst="rect">
            <a:avLst/>
          </a:prstGeom>
        </p:spPr>
      </p:pic>
      <p:sp>
        <p:nvSpPr>
          <p:cNvPr id="22" name="Freeform: Shape 5">
            <a:extLst>
              <a:ext uri="{FF2B5EF4-FFF2-40B4-BE49-F238E27FC236}">
                <a16:creationId xmlns:a16="http://schemas.microsoft.com/office/drawing/2014/main" id="{F45AAE6B-CD1B-421A-9BB6-3CB4B022A038}"/>
              </a:ext>
            </a:extLst>
          </p:cNvPr>
          <p:cNvSpPr/>
          <p:nvPr/>
        </p:nvSpPr>
        <p:spPr>
          <a:xfrm>
            <a:off x="8538268" y="5640680"/>
            <a:ext cx="1544552" cy="464735"/>
          </a:xfrm>
          <a:prstGeom prst="homePlate">
            <a:avLst>
              <a:gd name="adj" fmla="val 3527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8AE6E31-76EA-4FDF-B915-67552E3C3850}"/>
              </a:ext>
            </a:extLst>
          </p:cNvPr>
          <p:cNvSpPr/>
          <p:nvPr/>
        </p:nvSpPr>
        <p:spPr>
          <a:xfrm>
            <a:off x="10611085" y="5635550"/>
            <a:ext cx="1196913"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966028"/>
              <a:gd name="connsiteY0" fmla="*/ 79096 h 736600"/>
              <a:gd name="connsiteX1" fmla="*/ 405795 w 3966028"/>
              <a:gd name="connsiteY1" fmla="*/ 410634 h 736600"/>
              <a:gd name="connsiteX2" fmla="*/ 168728 w 3966028"/>
              <a:gd name="connsiteY2" fmla="*/ 728134 h 736600"/>
              <a:gd name="connsiteX3" fmla="*/ 3966028 w 3966028"/>
              <a:gd name="connsiteY3" fmla="*/ 736600 h 736600"/>
              <a:gd name="connsiteX4" fmla="*/ 3919461 w 3966028"/>
              <a:gd name="connsiteY4" fmla="*/ 0 h 736600"/>
              <a:gd name="connsiteX0" fmla="*/ 0 w 3966028"/>
              <a:gd name="connsiteY0" fmla="*/ 79096 h 736600"/>
              <a:gd name="connsiteX1" fmla="*/ 405795 w 3966028"/>
              <a:gd name="connsiteY1" fmla="*/ 410634 h 736600"/>
              <a:gd name="connsiteX2" fmla="*/ 42857 w 3966028"/>
              <a:gd name="connsiteY2" fmla="*/ 723234 h 736600"/>
              <a:gd name="connsiteX3" fmla="*/ 3966028 w 3966028"/>
              <a:gd name="connsiteY3" fmla="*/ 736600 h 736600"/>
              <a:gd name="connsiteX4" fmla="*/ 3919461 w 3966028"/>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028" h="736600">
                <a:moveTo>
                  <a:pt x="0" y="79096"/>
                </a:moveTo>
                <a:lnTo>
                  <a:pt x="405795" y="410634"/>
                </a:lnTo>
                <a:lnTo>
                  <a:pt x="42857" y="723234"/>
                </a:lnTo>
                <a:lnTo>
                  <a:pt x="3966028" y="736600"/>
                </a:lnTo>
                <a:lnTo>
                  <a:pt x="3919461"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
            <a:extLst>
              <a:ext uri="{FF2B5EF4-FFF2-40B4-BE49-F238E27FC236}">
                <a16:creationId xmlns:a16="http://schemas.microsoft.com/office/drawing/2014/main" id="{3B819FBE-161C-4990-AEF0-01A3FE7662E1}"/>
              </a:ext>
            </a:extLst>
          </p:cNvPr>
          <p:cNvSpPr/>
          <p:nvPr/>
        </p:nvSpPr>
        <p:spPr>
          <a:xfrm>
            <a:off x="9950227" y="5677984"/>
            <a:ext cx="845825" cy="379449"/>
          </a:xfrm>
          <a:prstGeom prst="rect">
            <a:avLst/>
          </a:prstGeom>
          <a:noFill/>
          <a:ln w="38100">
            <a:solidFill>
              <a:srgbClr val="11A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BA08DD6-F7AC-4664-9F18-9362915950F2}"/>
              </a:ext>
            </a:extLst>
          </p:cNvPr>
          <p:cNvSpPr txBox="1"/>
          <p:nvPr/>
        </p:nvSpPr>
        <p:spPr>
          <a:xfrm>
            <a:off x="304351" y="1390650"/>
            <a:ext cx="11453360" cy="461665"/>
          </a:xfrm>
          <a:prstGeom prst="rect">
            <a:avLst/>
          </a:prstGeom>
          <a:noFill/>
        </p:spPr>
        <p:txBody>
          <a:bodyPr wrap="square" rtlCol="0">
            <a:spAutoFit/>
          </a:bodyPr>
          <a:lstStyle/>
          <a:p>
            <a:r>
              <a:rPr lang="en-GB" sz="2400" b="1" dirty="0">
                <a:solidFill>
                  <a:srgbClr val="005494"/>
                </a:solidFill>
              </a:rPr>
              <a:t>Value of validation – an example</a:t>
            </a:r>
          </a:p>
        </p:txBody>
      </p:sp>
    </p:spTree>
    <p:extLst>
      <p:ext uri="{BB962C8B-B14F-4D97-AF65-F5344CB8AC3E}">
        <p14:creationId xmlns:p14="http://schemas.microsoft.com/office/powerpoint/2010/main" val="399617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Development at OECD</a:t>
            </a:r>
            <a:b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t>Phase 2</a:t>
            </a:r>
            <a:endParaRPr lang="en-GB" dirty="0"/>
          </a:p>
        </p:txBody>
      </p:sp>
      <p:sp>
        <p:nvSpPr>
          <p:cNvPr id="11" name="Footer Placeholder 10">
            <a:extLst>
              <a:ext uri="{FF2B5EF4-FFF2-40B4-BE49-F238E27FC236}">
                <a16:creationId xmlns:a16="http://schemas.microsoft.com/office/drawing/2014/main" id="{BCC2ACD3-137C-43C4-9331-FACD56A1CE09}"/>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idx="13"/>
          </p:nvPr>
        </p:nvSpPr>
        <p:spPr>
          <a:xfrm>
            <a:off x="304799" y="1940882"/>
            <a:ext cx="11487600" cy="4240317"/>
          </a:xfrm>
        </p:spPr>
        <p:txBody>
          <a:bodyPr/>
          <a:lstStyle/>
          <a:p>
            <a:r>
              <a:rPr lang="en-US" dirty="0"/>
              <a:t>Underpins applicability and accuracy of a Test Guideline (TG)</a:t>
            </a:r>
          </a:p>
          <a:p>
            <a:pPr lvl="1"/>
            <a:r>
              <a:rPr lang="en-US" dirty="0"/>
              <a:t>Accompanies the TG at the end as supporting information</a:t>
            </a:r>
          </a:p>
          <a:p>
            <a:r>
              <a:rPr lang="en-US" dirty="0"/>
              <a:t>Details on Inter-Laboratory Comparisons (ILCs):</a:t>
            </a:r>
          </a:p>
          <a:p>
            <a:pPr lvl="1"/>
            <a:r>
              <a:rPr lang="en-US" dirty="0"/>
              <a:t>How was the round robin test designed?</a:t>
            </a:r>
          </a:p>
          <a:p>
            <a:pPr lvl="1"/>
            <a:r>
              <a:rPr lang="en-US" dirty="0"/>
              <a:t>Was it a validation of the results?</a:t>
            </a:r>
          </a:p>
          <a:p>
            <a:pPr lvl="1"/>
            <a:r>
              <a:rPr lang="en-US" dirty="0"/>
              <a:t>Laboratories participating</a:t>
            </a:r>
          </a:p>
          <a:p>
            <a:pPr lvl="1"/>
            <a:r>
              <a:rPr lang="en-US" dirty="0"/>
              <a:t>Chemicals tested</a:t>
            </a:r>
          </a:p>
          <a:p>
            <a:pPr lvl="1"/>
            <a:r>
              <a:rPr lang="en-US" dirty="0"/>
              <a:t>Conclusions</a:t>
            </a:r>
          </a:p>
          <a:p>
            <a:pPr lvl="1"/>
            <a:r>
              <a:rPr lang="en-US" dirty="0"/>
              <a:t>…</a:t>
            </a:r>
          </a:p>
          <a:p>
            <a:endParaRPr lang="en-GB" dirty="0"/>
          </a:p>
        </p:txBody>
      </p:sp>
      <p:grpSp>
        <p:nvGrpSpPr>
          <p:cNvPr id="8" name="Gruppieren 7"/>
          <p:cNvGrpSpPr/>
          <p:nvPr/>
        </p:nvGrpSpPr>
        <p:grpSpPr>
          <a:xfrm>
            <a:off x="8412480" y="1302082"/>
            <a:ext cx="3474720" cy="4293125"/>
            <a:chOff x="8445500" y="1771133"/>
            <a:chExt cx="3572944" cy="4414483"/>
          </a:xfrm>
        </p:grpSpPr>
        <p:pic>
          <p:nvPicPr>
            <p:cNvPr id="4" name="Grafik 3"/>
            <p:cNvPicPr>
              <a:picLocks noChangeAspect="1"/>
            </p:cNvPicPr>
            <p:nvPr/>
          </p:nvPicPr>
          <p:blipFill rotWithShape="1">
            <a:blip r:embed="rId3"/>
            <a:srcRect t="18549" b="28809"/>
            <a:stretch/>
          </p:blipFill>
          <p:spPr>
            <a:xfrm>
              <a:off x="8445500" y="2381250"/>
              <a:ext cx="3572944" cy="3203280"/>
            </a:xfrm>
            <a:prstGeom prst="rect">
              <a:avLst/>
            </a:prstGeom>
          </p:spPr>
        </p:pic>
        <p:pic>
          <p:nvPicPr>
            <p:cNvPr id="5" name="Grafik 4"/>
            <p:cNvPicPr>
              <a:picLocks noChangeAspect="1"/>
            </p:cNvPicPr>
            <p:nvPr/>
          </p:nvPicPr>
          <p:blipFill rotWithShape="1">
            <a:blip r:embed="rId3"/>
            <a:srcRect t="89468"/>
            <a:stretch/>
          </p:blipFill>
          <p:spPr>
            <a:xfrm>
              <a:off x="8445500" y="5544764"/>
              <a:ext cx="3572944" cy="640852"/>
            </a:xfrm>
            <a:prstGeom prst="rect">
              <a:avLst/>
            </a:prstGeom>
          </p:spPr>
        </p:pic>
        <p:pic>
          <p:nvPicPr>
            <p:cNvPr id="7" name="Grafik 6"/>
            <p:cNvPicPr>
              <a:picLocks noChangeAspect="1"/>
            </p:cNvPicPr>
            <p:nvPr/>
          </p:nvPicPr>
          <p:blipFill rotWithShape="1">
            <a:blip r:embed="rId3"/>
            <a:srcRect b="91401"/>
            <a:stretch/>
          </p:blipFill>
          <p:spPr>
            <a:xfrm>
              <a:off x="8445500" y="1771133"/>
              <a:ext cx="3572944" cy="523285"/>
            </a:xfrm>
            <a:prstGeom prst="rect">
              <a:avLst/>
            </a:prstGeom>
          </p:spPr>
        </p:pic>
      </p:grpSp>
      <p:pic>
        <p:nvPicPr>
          <p:cNvPr id="9" name="Picture 8">
            <a:extLst>
              <a:ext uri="{FF2B5EF4-FFF2-40B4-BE49-F238E27FC236}">
                <a16:creationId xmlns:a16="http://schemas.microsoft.com/office/drawing/2014/main" id="{F6EBB65D-ED37-41AF-AAFC-AF898B46D115}"/>
              </a:ext>
            </a:extLst>
          </p:cNvPr>
          <p:cNvPicPr>
            <a:picLocks noChangeAspect="1"/>
          </p:cNvPicPr>
          <p:nvPr/>
        </p:nvPicPr>
        <p:blipFill>
          <a:blip r:embed="rId4"/>
          <a:stretch>
            <a:fillRect/>
          </a:stretch>
        </p:blipFill>
        <p:spPr>
          <a:xfrm rot="674272">
            <a:off x="5392858" y="3409212"/>
            <a:ext cx="1820690" cy="2578541"/>
          </a:xfrm>
          <a:prstGeom prst="rect">
            <a:avLst/>
          </a:prstGeom>
          <a:ln>
            <a:solidFill>
              <a:schemeClr val="tx1"/>
            </a:solidFill>
          </a:ln>
        </p:spPr>
      </p:pic>
      <p:pic>
        <p:nvPicPr>
          <p:cNvPr id="17" name="Picture 16">
            <a:extLst>
              <a:ext uri="{FF2B5EF4-FFF2-40B4-BE49-F238E27FC236}">
                <a16:creationId xmlns:a16="http://schemas.microsoft.com/office/drawing/2014/main" id="{CC480696-9CF3-4BFD-BF69-1F7100B43DEF}"/>
              </a:ext>
            </a:extLst>
          </p:cNvPr>
          <p:cNvPicPr>
            <a:picLocks noChangeAspect="1"/>
          </p:cNvPicPr>
          <p:nvPr/>
        </p:nvPicPr>
        <p:blipFill>
          <a:blip r:embed="rId5"/>
          <a:stretch>
            <a:fillRect/>
          </a:stretch>
        </p:blipFill>
        <p:spPr>
          <a:xfrm>
            <a:off x="8604110" y="5722142"/>
            <a:ext cx="3153600" cy="294336"/>
          </a:xfrm>
          <a:prstGeom prst="rect">
            <a:avLst/>
          </a:prstGeom>
        </p:spPr>
      </p:pic>
      <p:sp>
        <p:nvSpPr>
          <p:cNvPr id="18" name="Freeform: Shape 5">
            <a:extLst>
              <a:ext uri="{FF2B5EF4-FFF2-40B4-BE49-F238E27FC236}">
                <a16:creationId xmlns:a16="http://schemas.microsoft.com/office/drawing/2014/main" id="{8EB5B57B-237C-40AD-A365-3249DA7D38BD}"/>
              </a:ext>
            </a:extLst>
          </p:cNvPr>
          <p:cNvSpPr/>
          <p:nvPr/>
        </p:nvSpPr>
        <p:spPr>
          <a:xfrm>
            <a:off x="8538268" y="5640680"/>
            <a:ext cx="1544552" cy="464735"/>
          </a:xfrm>
          <a:prstGeom prst="homePlate">
            <a:avLst>
              <a:gd name="adj" fmla="val 3527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DDEC91C-01B5-4FDF-B74D-AB0ADD87BC26}"/>
              </a:ext>
            </a:extLst>
          </p:cNvPr>
          <p:cNvSpPr/>
          <p:nvPr/>
        </p:nvSpPr>
        <p:spPr>
          <a:xfrm>
            <a:off x="10611085" y="5635550"/>
            <a:ext cx="1196913"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966028"/>
              <a:gd name="connsiteY0" fmla="*/ 79096 h 736600"/>
              <a:gd name="connsiteX1" fmla="*/ 405795 w 3966028"/>
              <a:gd name="connsiteY1" fmla="*/ 410634 h 736600"/>
              <a:gd name="connsiteX2" fmla="*/ 168728 w 3966028"/>
              <a:gd name="connsiteY2" fmla="*/ 728134 h 736600"/>
              <a:gd name="connsiteX3" fmla="*/ 3966028 w 3966028"/>
              <a:gd name="connsiteY3" fmla="*/ 736600 h 736600"/>
              <a:gd name="connsiteX4" fmla="*/ 3919461 w 3966028"/>
              <a:gd name="connsiteY4" fmla="*/ 0 h 736600"/>
              <a:gd name="connsiteX0" fmla="*/ 0 w 3966028"/>
              <a:gd name="connsiteY0" fmla="*/ 79096 h 736600"/>
              <a:gd name="connsiteX1" fmla="*/ 405795 w 3966028"/>
              <a:gd name="connsiteY1" fmla="*/ 410634 h 736600"/>
              <a:gd name="connsiteX2" fmla="*/ 42857 w 3966028"/>
              <a:gd name="connsiteY2" fmla="*/ 723234 h 736600"/>
              <a:gd name="connsiteX3" fmla="*/ 3966028 w 3966028"/>
              <a:gd name="connsiteY3" fmla="*/ 736600 h 736600"/>
              <a:gd name="connsiteX4" fmla="*/ 3919461 w 3966028"/>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028" h="736600">
                <a:moveTo>
                  <a:pt x="0" y="79096"/>
                </a:moveTo>
                <a:lnTo>
                  <a:pt x="405795" y="410634"/>
                </a:lnTo>
                <a:lnTo>
                  <a:pt x="42857" y="723234"/>
                </a:lnTo>
                <a:lnTo>
                  <a:pt x="3966028" y="736600"/>
                </a:lnTo>
                <a:lnTo>
                  <a:pt x="3919461"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
            <a:extLst>
              <a:ext uri="{FF2B5EF4-FFF2-40B4-BE49-F238E27FC236}">
                <a16:creationId xmlns:a16="http://schemas.microsoft.com/office/drawing/2014/main" id="{5A6998D2-97E0-418A-9195-3B021A2A3AD8}"/>
              </a:ext>
            </a:extLst>
          </p:cNvPr>
          <p:cNvSpPr/>
          <p:nvPr/>
        </p:nvSpPr>
        <p:spPr>
          <a:xfrm>
            <a:off x="9950227" y="5677984"/>
            <a:ext cx="845825" cy="379449"/>
          </a:xfrm>
          <a:prstGeom prst="rect">
            <a:avLst/>
          </a:prstGeom>
          <a:noFill/>
          <a:ln w="38100">
            <a:solidFill>
              <a:srgbClr val="11A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AF768F8-F6AB-4622-9BD0-A1FB3A929356}"/>
              </a:ext>
            </a:extLst>
          </p:cNvPr>
          <p:cNvSpPr txBox="1"/>
          <p:nvPr/>
        </p:nvSpPr>
        <p:spPr>
          <a:xfrm>
            <a:off x="304351" y="1390650"/>
            <a:ext cx="11453360" cy="461665"/>
          </a:xfrm>
          <a:prstGeom prst="rect">
            <a:avLst/>
          </a:prstGeom>
          <a:noFill/>
        </p:spPr>
        <p:txBody>
          <a:bodyPr wrap="square" rtlCol="0">
            <a:spAutoFit/>
          </a:bodyPr>
          <a:lstStyle/>
          <a:p>
            <a:r>
              <a:rPr lang="en-GB" sz="2400" b="1" dirty="0">
                <a:solidFill>
                  <a:srgbClr val="005494"/>
                </a:solidFill>
              </a:rPr>
              <a:t>Validation report</a:t>
            </a:r>
          </a:p>
        </p:txBody>
      </p:sp>
    </p:spTree>
    <p:extLst>
      <p:ext uri="{BB962C8B-B14F-4D97-AF65-F5344CB8AC3E}">
        <p14:creationId xmlns:p14="http://schemas.microsoft.com/office/powerpoint/2010/main" val="386038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4D28-7FE9-404A-803A-4383CA0A085B}"/>
              </a:ext>
            </a:extLst>
          </p:cNvPr>
          <p:cNvSpPr>
            <a:spLocks noGrp="1"/>
          </p:cNvSpPr>
          <p:nvPr>
            <p:ph type="title"/>
          </p:nvPr>
        </p:nvSpPr>
        <p:spPr/>
        <p:txBody>
          <a:bodyPr/>
          <a:lstStyle/>
          <a:p>
            <a:r>
              <a:rPr lang="en-GB" dirty="0"/>
              <a:t>Development at OECD</a:t>
            </a:r>
            <a:b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2000" b="0" i="0" u="none" strike="noStrike" kern="1200" cap="none" spc="0" normalizeH="0" baseline="0" noProof="0" dirty="0">
                <a:ln>
                  <a:noFill/>
                </a:ln>
                <a:solidFill>
                  <a:prstClr val="white"/>
                </a:solidFill>
                <a:effectLst/>
                <a:uLnTx/>
                <a:uFillTx/>
                <a:latin typeface="Calibri" panose="020F0502020204030204"/>
                <a:ea typeface="+mj-ea"/>
                <a:cs typeface="+mj-cs"/>
              </a:rPr>
              <a:t>Phase 2</a:t>
            </a:r>
            <a:endParaRPr lang="en-GB" dirty="0"/>
          </a:p>
        </p:txBody>
      </p:sp>
      <p:sp>
        <p:nvSpPr>
          <p:cNvPr id="4" name="Footer Placeholder 3">
            <a:extLst>
              <a:ext uri="{FF2B5EF4-FFF2-40B4-BE49-F238E27FC236}">
                <a16:creationId xmlns:a16="http://schemas.microsoft.com/office/drawing/2014/main" id="{AFC9F550-7353-4B46-BE3E-046D0E750EF8}"/>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6" name="Text Placeholder 5">
            <a:extLst>
              <a:ext uri="{FF2B5EF4-FFF2-40B4-BE49-F238E27FC236}">
                <a16:creationId xmlns:a16="http://schemas.microsoft.com/office/drawing/2014/main" id="{949BE175-C543-4E3C-82C0-EDFE4B416FDD}"/>
              </a:ext>
            </a:extLst>
          </p:cNvPr>
          <p:cNvSpPr>
            <a:spLocks noGrp="1"/>
          </p:cNvSpPr>
          <p:nvPr>
            <p:ph type="body" sz="quarter" idx="13"/>
          </p:nvPr>
        </p:nvSpPr>
        <p:spPr>
          <a:xfrm>
            <a:off x="304799" y="1850570"/>
            <a:ext cx="11487600" cy="4330630"/>
          </a:xfrm>
        </p:spPr>
        <p:txBody>
          <a:bodyPr>
            <a:normAutofit lnSpcReduction="10000"/>
          </a:bodyPr>
          <a:lstStyle/>
          <a:p>
            <a:pPr>
              <a:lnSpc>
                <a:spcPct val="120000"/>
              </a:lnSpc>
              <a:spcBef>
                <a:spcPts val="0"/>
              </a:spcBef>
            </a:pPr>
            <a:r>
              <a:rPr lang="en-GB" sz="2400" dirty="0"/>
              <a:t>Introduction / scope</a:t>
            </a:r>
          </a:p>
          <a:p>
            <a:pPr>
              <a:lnSpc>
                <a:spcPct val="120000"/>
              </a:lnSpc>
              <a:spcBef>
                <a:spcPts val="0"/>
              </a:spcBef>
            </a:pPr>
            <a:r>
              <a:rPr lang="en-GB" dirty="0"/>
              <a:t>Initial considerations and limitations / </a:t>
            </a:r>
            <a:r>
              <a:rPr lang="en-GB" sz="2400" dirty="0"/>
              <a:t>applicability domain</a:t>
            </a:r>
          </a:p>
          <a:p>
            <a:pPr>
              <a:lnSpc>
                <a:spcPct val="120000"/>
              </a:lnSpc>
              <a:spcBef>
                <a:spcPts val="0"/>
              </a:spcBef>
            </a:pPr>
            <a:r>
              <a:rPr lang="en-GB" sz="2400" dirty="0"/>
              <a:t>Principle of the test</a:t>
            </a:r>
          </a:p>
          <a:p>
            <a:pPr>
              <a:lnSpc>
                <a:spcPct val="120000"/>
              </a:lnSpc>
              <a:spcBef>
                <a:spcPts val="0"/>
              </a:spcBef>
            </a:pPr>
            <a:r>
              <a:rPr lang="en-GB" sz="2400" dirty="0"/>
              <a:t>Information on the tes</a:t>
            </a:r>
            <a:r>
              <a:rPr lang="en-GB" dirty="0"/>
              <a:t>t substance</a:t>
            </a:r>
            <a:endParaRPr lang="en-GB" sz="2400" dirty="0"/>
          </a:p>
          <a:p>
            <a:pPr>
              <a:lnSpc>
                <a:spcPct val="120000"/>
              </a:lnSpc>
              <a:spcBef>
                <a:spcPts val="0"/>
              </a:spcBef>
            </a:pPr>
            <a:r>
              <a:rPr lang="en-GB" dirty="0"/>
              <a:t>Validity of the test</a:t>
            </a:r>
            <a:endParaRPr lang="en-GB" sz="2400" dirty="0"/>
          </a:p>
          <a:p>
            <a:pPr>
              <a:lnSpc>
                <a:spcPct val="120000"/>
              </a:lnSpc>
              <a:spcBef>
                <a:spcPts val="0"/>
              </a:spcBef>
            </a:pPr>
            <a:r>
              <a:rPr lang="en-GB" sz="2400" dirty="0"/>
              <a:t>Short description of the method</a:t>
            </a:r>
          </a:p>
          <a:p>
            <a:pPr>
              <a:lnSpc>
                <a:spcPct val="120000"/>
              </a:lnSpc>
              <a:spcBef>
                <a:spcPts val="0"/>
              </a:spcBef>
            </a:pPr>
            <a:r>
              <a:rPr lang="en-GB" sz="2400" dirty="0"/>
              <a:t>Detailed procedure</a:t>
            </a:r>
          </a:p>
          <a:p>
            <a:pPr>
              <a:lnSpc>
                <a:spcPct val="120000"/>
              </a:lnSpc>
              <a:spcBef>
                <a:spcPts val="0"/>
              </a:spcBef>
            </a:pPr>
            <a:r>
              <a:rPr lang="en-GB" sz="2400" dirty="0"/>
              <a:t>Data to gather and interpretation</a:t>
            </a:r>
          </a:p>
          <a:p>
            <a:pPr>
              <a:lnSpc>
                <a:spcPct val="120000"/>
              </a:lnSpc>
              <a:spcBef>
                <a:spcPts val="0"/>
              </a:spcBef>
            </a:pPr>
            <a:r>
              <a:rPr lang="en-GB" sz="2400" dirty="0"/>
              <a:t>Minimal reporting requirements</a:t>
            </a:r>
          </a:p>
          <a:p>
            <a:pPr>
              <a:lnSpc>
                <a:spcPct val="120000"/>
              </a:lnSpc>
              <a:spcBef>
                <a:spcPts val="0"/>
              </a:spcBef>
            </a:pPr>
            <a:r>
              <a:rPr lang="en-GB" dirty="0"/>
              <a:t>...</a:t>
            </a:r>
            <a:endParaRPr lang="en-GB" sz="2400" dirty="0"/>
          </a:p>
          <a:p>
            <a:endParaRPr lang="en-GB" dirty="0"/>
          </a:p>
        </p:txBody>
      </p:sp>
      <p:sp>
        <p:nvSpPr>
          <p:cNvPr id="7" name="Oval 6">
            <a:extLst>
              <a:ext uri="{FF2B5EF4-FFF2-40B4-BE49-F238E27FC236}">
                <a16:creationId xmlns:a16="http://schemas.microsoft.com/office/drawing/2014/main" id="{6FE3529E-DF93-4382-B1CD-DC2616DEFA33}"/>
              </a:ext>
            </a:extLst>
          </p:cNvPr>
          <p:cNvSpPr/>
          <p:nvPr/>
        </p:nvSpPr>
        <p:spPr>
          <a:xfrm>
            <a:off x="5668823" y="4601530"/>
            <a:ext cx="4109451" cy="1089818"/>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rPr>
              <a:t>Issue solving attitude of all stakeholders</a:t>
            </a:r>
          </a:p>
        </p:txBody>
      </p:sp>
      <p:sp>
        <p:nvSpPr>
          <p:cNvPr id="8" name="Oval 7">
            <a:extLst>
              <a:ext uri="{FF2B5EF4-FFF2-40B4-BE49-F238E27FC236}">
                <a16:creationId xmlns:a16="http://schemas.microsoft.com/office/drawing/2014/main" id="{F2600F21-FF5E-4434-96C6-3A13840C4D2E}"/>
              </a:ext>
            </a:extLst>
          </p:cNvPr>
          <p:cNvSpPr/>
          <p:nvPr/>
        </p:nvSpPr>
        <p:spPr>
          <a:xfrm>
            <a:off x="7494104" y="2414005"/>
            <a:ext cx="4109451" cy="2128520"/>
          </a:xfrm>
          <a:prstGeom prst="ellipse">
            <a:avLst/>
          </a:prstGeom>
          <a:solidFill>
            <a:srgbClr val="E2F6FD">
              <a:alpha val="80000"/>
            </a:srgbClr>
          </a:solidFill>
          <a:ln>
            <a:solidFill>
              <a:srgbClr val="11B3E8"/>
            </a:solidFill>
          </a:ln>
        </p:spPr>
        <p:txBody>
          <a:bodyPr wrap="square" lIns="36000" tIns="18000" rIns="36000" bIns="1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5494"/>
                </a:solidFill>
                <a:effectLst/>
                <a:uLnTx/>
                <a:uFillTx/>
              </a:rPr>
              <a:t>Discussions between method developers and regulators (in expert group)</a:t>
            </a:r>
          </a:p>
        </p:txBody>
      </p:sp>
      <p:pic>
        <p:nvPicPr>
          <p:cNvPr id="14" name="Picture 13">
            <a:extLst>
              <a:ext uri="{FF2B5EF4-FFF2-40B4-BE49-F238E27FC236}">
                <a16:creationId xmlns:a16="http://schemas.microsoft.com/office/drawing/2014/main" id="{C176E60E-712D-452A-B557-808EEF24F681}"/>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15" name="Freeform: Shape 5">
            <a:extLst>
              <a:ext uri="{FF2B5EF4-FFF2-40B4-BE49-F238E27FC236}">
                <a16:creationId xmlns:a16="http://schemas.microsoft.com/office/drawing/2014/main" id="{6D4F84CA-1F27-4ABD-A91E-D4911726E57B}"/>
              </a:ext>
            </a:extLst>
          </p:cNvPr>
          <p:cNvSpPr/>
          <p:nvPr/>
        </p:nvSpPr>
        <p:spPr>
          <a:xfrm>
            <a:off x="8538268" y="5640680"/>
            <a:ext cx="1544552" cy="464735"/>
          </a:xfrm>
          <a:prstGeom prst="homePlate">
            <a:avLst>
              <a:gd name="adj" fmla="val 35271"/>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BBE55EB0-5AAF-4C57-B084-92F53C82876D}"/>
              </a:ext>
            </a:extLst>
          </p:cNvPr>
          <p:cNvSpPr/>
          <p:nvPr/>
        </p:nvSpPr>
        <p:spPr>
          <a:xfrm>
            <a:off x="10611085" y="5635550"/>
            <a:ext cx="1196913"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966028"/>
              <a:gd name="connsiteY0" fmla="*/ 79096 h 736600"/>
              <a:gd name="connsiteX1" fmla="*/ 405795 w 3966028"/>
              <a:gd name="connsiteY1" fmla="*/ 410634 h 736600"/>
              <a:gd name="connsiteX2" fmla="*/ 168728 w 3966028"/>
              <a:gd name="connsiteY2" fmla="*/ 728134 h 736600"/>
              <a:gd name="connsiteX3" fmla="*/ 3966028 w 3966028"/>
              <a:gd name="connsiteY3" fmla="*/ 736600 h 736600"/>
              <a:gd name="connsiteX4" fmla="*/ 3919461 w 3966028"/>
              <a:gd name="connsiteY4" fmla="*/ 0 h 736600"/>
              <a:gd name="connsiteX0" fmla="*/ 0 w 3966028"/>
              <a:gd name="connsiteY0" fmla="*/ 79096 h 736600"/>
              <a:gd name="connsiteX1" fmla="*/ 405795 w 3966028"/>
              <a:gd name="connsiteY1" fmla="*/ 410634 h 736600"/>
              <a:gd name="connsiteX2" fmla="*/ 42857 w 3966028"/>
              <a:gd name="connsiteY2" fmla="*/ 723234 h 736600"/>
              <a:gd name="connsiteX3" fmla="*/ 3966028 w 3966028"/>
              <a:gd name="connsiteY3" fmla="*/ 736600 h 736600"/>
              <a:gd name="connsiteX4" fmla="*/ 3919461 w 3966028"/>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6028" h="736600">
                <a:moveTo>
                  <a:pt x="0" y="79096"/>
                </a:moveTo>
                <a:lnTo>
                  <a:pt x="405795" y="410634"/>
                </a:lnTo>
                <a:lnTo>
                  <a:pt x="42857" y="723234"/>
                </a:lnTo>
                <a:lnTo>
                  <a:pt x="3966028" y="736600"/>
                </a:lnTo>
                <a:lnTo>
                  <a:pt x="3919461"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
            <a:extLst>
              <a:ext uri="{FF2B5EF4-FFF2-40B4-BE49-F238E27FC236}">
                <a16:creationId xmlns:a16="http://schemas.microsoft.com/office/drawing/2014/main" id="{88283A35-394E-417A-8879-2BB66888C121}"/>
              </a:ext>
            </a:extLst>
          </p:cNvPr>
          <p:cNvSpPr/>
          <p:nvPr/>
        </p:nvSpPr>
        <p:spPr>
          <a:xfrm>
            <a:off x="9950227" y="5677984"/>
            <a:ext cx="845825" cy="379449"/>
          </a:xfrm>
          <a:prstGeom prst="rect">
            <a:avLst/>
          </a:prstGeom>
          <a:noFill/>
          <a:ln w="38100">
            <a:solidFill>
              <a:srgbClr val="11A4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193066F-4704-4EFC-8EAA-AB38BAAD12EC}"/>
              </a:ext>
            </a:extLst>
          </p:cNvPr>
          <p:cNvSpPr txBox="1"/>
          <p:nvPr/>
        </p:nvSpPr>
        <p:spPr>
          <a:xfrm>
            <a:off x="304351" y="1390650"/>
            <a:ext cx="11453360" cy="461665"/>
          </a:xfrm>
          <a:prstGeom prst="rect">
            <a:avLst/>
          </a:prstGeom>
          <a:noFill/>
        </p:spPr>
        <p:txBody>
          <a:bodyPr wrap="square" rtlCol="0">
            <a:spAutoFit/>
          </a:bodyPr>
          <a:lstStyle/>
          <a:p>
            <a:r>
              <a:rPr lang="en-GB" sz="2400" b="1" dirty="0">
                <a:solidFill>
                  <a:srgbClr val="005494"/>
                </a:solidFill>
              </a:rPr>
              <a:t>Drafting of Test Guideline</a:t>
            </a:r>
          </a:p>
        </p:txBody>
      </p:sp>
    </p:spTree>
    <p:extLst>
      <p:ext uri="{BB962C8B-B14F-4D97-AF65-F5344CB8AC3E}">
        <p14:creationId xmlns:p14="http://schemas.microsoft.com/office/powerpoint/2010/main" val="294251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DF83059-2F39-4292-8851-E30A0DC4BCB6}"/>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2" name="Titel 1"/>
          <p:cNvSpPr>
            <a:spLocks noGrp="1"/>
          </p:cNvSpPr>
          <p:nvPr>
            <p:ph type="title"/>
          </p:nvPr>
        </p:nvSpPr>
        <p:spPr/>
        <p:txBody>
          <a:bodyPr/>
          <a:lstStyle/>
          <a:p>
            <a:r>
              <a:rPr lang="en-GB" dirty="0"/>
              <a:t>Commenting and approval at OECD</a:t>
            </a:r>
            <a:br>
              <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US" sz="2000" b="0" i="0" u="none" strike="noStrike" kern="1200" cap="none" spc="0" normalizeH="0" baseline="0" noProof="0" dirty="0">
                <a:ln>
                  <a:noFill/>
                </a:ln>
                <a:solidFill>
                  <a:prstClr val="white"/>
                </a:solidFill>
                <a:effectLst/>
                <a:uLnTx/>
                <a:uFillTx/>
                <a:latin typeface="Calibri" panose="020F0502020204030204"/>
                <a:ea typeface="+mj-ea"/>
                <a:cs typeface="+mj-cs"/>
              </a:rPr>
              <a:t>Phase 3</a:t>
            </a:r>
            <a:endParaRPr lang="en-GB" dirty="0"/>
          </a:p>
        </p:txBody>
      </p:sp>
      <p:sp>
        <p:nvSpPr>
          <p:cNvPr id="7" name="Footer Placeholder 6">
            <a:extLst>
              <a:ext uri="{FF2B5EF4-FFF2-40B4-BE49-F238E27FC236}">
                <a16:creationId xmlns:a16="http://schemas.microsoft.com/office/drawing/2014/main" id="{23B8B037-ED40-4417-8B14-FAF74F840A45}"/>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idx="13"/>
          </p:nvPr>
        </p:nvSpPr>
        <p:spPr>
          <a:xfrm>
            <a:off x="304799" y="1364400"/>
            <a:ext cx="9062937" cy="4816800"/>
          </a:xfrm>
        </p:spPr>
        <p:txBody>
          <a:bodyPr/>
          <a:lstStyle/>
          <a:p>
            <a:pPr marL="171450" lvl="0" indent="-171450" algn="l" defTabSz="914400" rtl="0" eaLnBrk="1" latinLnBrk="0" hangingPunct="1">
              <a:lnSpc>
                <a:spcPct val="100000"/>
              </a:lnSpc>
              <a:spcBef>
                <a:spcPts val="500"/>
              </a:spcBef>
              <a:buFont typeface="Calibri" panose="020F0502020204030204" pitchFamily="34" charset="0"/>
              <a:buChar char="»"/>
            </a:pPr>
            <a:r>
              <a:rPr lang="en-US" kern="1200" dirty="0">
                <a:solidFill>
                  <a:schemeClr val="tx1"/>
                </a:solidFill>
                <a:latin typeface="+mn-lt"/>
                <a:ea typeface="+mn-ea"/>
                <a:cs typeface="+mn-cs"/>
              </a:rPr>
              <a:t>Exact wording of the TG/GD is finalized </a:t>
            </a:r>
          </a:p>
          <a:p>
            <a:pPr marL="171450" indent="-171450"/>
            <a:r>
              <a:rPr lang="en-US" b="1" kern="1200" dirty="0">
                <a:solidFill>
                  <a:schemeClr val="tx1"/>
                </a:solidFill>
                <a:latin typeface="+mn-lt"/>
                <a:ea typeface="+mn-ea"/>
                <a:cs typeface="+mn-cs"/>
              </a:rPr>
              <a:t>Commenting and approval by OECD Member countries</a:t>
            </a:r>
            <a:br>
              <a:rPr lang="en-US" b="1" kern="1200" dirty="0">
                <a:solidFill>
                  <a:schemeClr val="tx1"/>
                </a:solidFill>
                <a:latin typeface="+mn-lt"/>
                <a:ea typeface="+mn-ea"/>
                <a:cs typeface="+mn-cs"/>
              </a:rPr>
            </a:br>
            <a:r>
              <a:rPr lang="en-US" sz="2000" kern="1200" dirty="0">
                <a:solidFill>
                  <a:schemeClr val="tx1"/>
                </a:solidFill>
                <a:latin typeface="+mn-lt"/>
                <a:ea typeface="+mn-ea"/>
                <a:cs typeface="+mn-cs"/>
              </a:rPr>
              <a:t>(Usually two commenting rounds – combined </a:t>
            </a:r>
            <a:r>
              <a:rPr lang="en-US" sz="2000" b="1" kern="1200" dirty="0">
                <a:solidFill>
                  <a:schemeClr val="tx1"/>
                </a:solidFill>
                <a:latin typeface="+mn-lt"/>
                <a:ea typeface="+mn-ea"/>
                <a:cs typeface="+mn-cs"/>
              </a:rPr>
              <a:t>duration of 10 months)</a:t>
            </a:r>
            <a:endParaRPr lang="en-GB" sz="2000" b="1" dirty="0"/>
          </a:p>
          <a:p>
            <a:pPr marL="460800" lvl="1" indent="-230400" algn="l" defTabSz="914400" rtl="0" eaLnBrk="1" latinLnBrk="0" hangingPunct="1">
              <a:lnSpc>
                <a:spcPct val="100000"/>
              </a:lnSpc>
              <a:spcBef>
                <a:spcPts val="300"/>
              </a:spcBef>
              <a:buFont typeface="Arial" panose="020B0604020202020204" pitchFamily="34" charset="0"/>
              <a:buChar char="•"/>
            </a:pPr>
            <a:r>
              <a:rPr lang="en-US" b="0" kern="1200" dirty="0">
                <a:solidFill>
                  <a:schemeClr val="tx1"/>
                </a:solidFill>
                <a:latin typeface="+mn-lt"/>
                <a:ea typeface="+mn-ea"/>
                <a:cs typeface="+mn-cs"/>
              </a:rPr>
              <a:t>Scrutiny of (draft) text of the TG/GD</a:t>
            </a:r>
          </a:p>
          <a:p>
            <a:pPr marL="460800" lvl="1" indent="-230400" algn="l" defTabSz="914400" rtl="0" eaLnBrk="1" latinLnBrk="0" hangingPunct="1">
              <a:lnSpc>
                <a:spcPct val="100000"/>
              </a:lnSpc>
              <a:spcBef>
                <a:spcPts val="300"/>
              </a:spcBef>
              <a:buFont typeface="Arial" panose="020B0604020202020204" pitchFamily="34" charset="0"/>
              <a:buChar char="•"/>
            </a:pPr>
            <a:r>
              <a:rPr lang="en-US" b="0" kern="1200" dirty="0">
                <a:solidFill>
                  <a:schemeClr val="tx1"/>
                </a:solidFill>
                <a:latin typeface="+mn-lt"/>
                <a:ea typeface="+mn-ea"/>
                <a:cs typeface="+mn-cs"/>
              </a:rPr>
              <a:t>Includes (further) scrutiny of validation</a:t>
            </a:r>
          </a:p>
          <a:p>
            <a:pPr marL="230400" marR="0" lvl="0" indent="-230400" algn="l" defTabSz="914400" rtl="0" eaLnBrk="1" fontAlgn="auto" latinLnBrk="0" hangingPunct="1">
              <a:lnSpc>
                <a:spcPct val="100000"/>
              </a:lnSpc>
              <a:spcBef>
                <a:spcPts val="500"/>
              </a:spcBef>
              <a:spcAft>
                <a:spcPts val="0"/>
              </a:spcAft>
              <a:buClrTx/>
              <a:buSzTx/>
              <a:buFont typeface="Calibri" panose="020F0502020204030204" pitchFamily="34" charset="0"/>
              <a:buChar char="»"/>
              <a:tabLst/>
              <a:defRPr/>
            </a:pPr>
            <a:r>
              <a:rPr lang="en-GB" kern="1200" dirty="0">
                <a:solidFill>
                  <a:schemeClr val="tx1"/>
                </a:solidFill>
                <a:latin typeface="+mn-lt"/>
                <a:ea typeface="+mn-ea"/>
                <a:cs typeface="+mn-cs"/>
              </a:rPr>
              <a:t>Comments will focus on </a:t>
            </a:r>
            <a:r>
              <a:rPr lang="en-GB" b="1" kern="1200" dirty="0">
                <a:solidFill>
                  <a:schemeClr val="tx1"/>
                </a:solidFill>
                <a:latin typeface="+mn-lt"/>
                <a:ea typeface="+mn-ea"/>
                <a:cs typeface="+mn-cs"/>
              </a:rPr>
              <a:t>finalized OECD TG</a:t>
            </a:r>
            <a:r>
              <a:rPr lang="en-GB" kern="1200" dirty="0">
                <a:solidFill>
                  <a:schemeClr val="tx1"/>
                </a:solidFill>
                <a:latin typeface="+mn-lt"/>
                <a:ea typeface="+mn-ea"/>
                <a:cs typeface="+mn-cs"/>
              </a:rPr>
              <a:t> with regulatory acceptance</a:t>
            </a:r>
          </a:p>
          <a:p>
            <a:pPr marL="460800" lvl="1" indent="-230400" algn="l" defTabSz="914400" rtl="0" eaLnBrk="1" latinLnBrk="0" hangingPunct="1">
              <a:lnSpc>
                <a:spcPct val="100000"/>
              </a:lnSpc>
              <a:spcBef>
                <a:spcPts val="300"/>
              </a:spcBef>
              <a:buFont typeface="Arial" panose="020B0604020202020204" pitchFamily="34" charset="0"/>
              <a:buChar char="•"/>
            </a:pPr>
            <a:r>
              <a:rPr lang="en-US" kern="1200" dirty="0">
                <a:solidFill>
                  <a:schemeClr val="tx1"/>
                </a:solidFill>
                <a:latin typeface="+mn-lt"/>
                <a:ea typeface="+mn-ea"/>
                <a:cs typeface="+mn-cs"/>
              </a:rPr>
              <a:t>A clear regulatory context in several countries</a:t>
            </a:r>
          </a:p>
          <a:p>
            <a:pPr marL="460800" lvl="1" indent="-230400" algn="l" defTabSz="914400" rtl="0" eaLnBrk="1" latinLnBrk="0" hangingPunct="1">
              <a:lnSpc>
                <a:spcPct val="100000"/>
              </a:lnSpc>
              <a:spcBef>
                <a:spcPts val="300"/>
              </a:spcBef>
              <a:buFont typeface="Arial" panose="020B0604020202020204" pitchFamily="34" charset="0"/>
              <a:buChar char="•"/>
            </a:pPr>
            <a:r>
              <a:rPr lang="en-US" kern="1200" dirty="0">
                <a:solidFill>
                  <a:schemeClr val="tx1"/>
                </a:solidFill>
                <a:latin typeface="+mn-lt"/>
                <a:ea typeface="+mn-ea"/>
                <a:cs typeface="+mn-cs"/>
              </a:rPr>
              <a:t>Clear intended use of the assay or battery of assays</a:t>
            </a:r>
          </a:p>
          <a:p>
            <a:pPr marL="460800" lvl="1" indent="-230400" algn="l" defTabSz="914400" rtl="0" eaLnBrk="1" latinLnBrk="0" hangingPunct="1">
              <a:lnSpc>
                <a:spcPct val="100000"/>
              </a:lnSpc>
              <a:spcBef>
                <a:spcPts val="300"/>
              </a:spcBef>
              <a:buFont typeface="Arial" panose="020B0604020202020204" pitchFamily="34" charset="0"/>
              <a:buChar char="•"/>
            </a:pPr>
            <a:r>
              <a:rPr lang="en-US" kern="1200" dirty="0">
                <a:solidFill>
                  <a:schemeClr val="tx1"/>
                </a:solidFill>
                <a:latin typeface="+mn-lt"/>
                <a:ea typeface="+mn-ea"/>
                <a:cs typeface="+mn-cs"/>
              </a:rPr>
              <a:t>Broad availability / accessibility of the assay</a:t>
            </a:r>
            <a:endParaRPr lang="en-GB" kern="1200" dirty="0">
              <a:solidFill>
                <a:schemeClr val="tx1"/>
              </a:solidFill>
              <a:latin typeface="+mn-lt"/>
              <a:ea typeface="+mn-ea"/>
              <a:cs typeface="+mn-cs"/>
            </a:endParaRPr>
          </a:p>
          <a:p>
            <a:pPr marL="460800" lvl="1" indent="-230400" algn="l" defTabSz="914400" rtl="0" eaLnBrk="1" latinLnBrk="0" hangingPunct="1">
              <a:lnSpc>
                <a:spcPct val="100000"/>
              </a:lnSpc>
              <a:spcBef>
                <a:spcPts val="300"/>
              </a:spcBef>
              <a:buFont typeface="Arial" panose="020B0604020202020204" pitchFamily="34" charset="0"/>
              <a:buChar char="•"/>
            </a:pPr>
            <a:r>
              <a:rPr lang="en-GB" kern="1200" dirty="0">
                <a:solidFill>
                  <a:schemeClr val="tx1"/>
                </a:solidFill>
                <a:latin typeface="+mn-lt"/>
                <a:ea typeface="+mn-ea"/>
                <a:cs typeface="+mn-cs"/>
              </a:rPr>
              <a:t>Guarantee of sustainability / availability of methodology</a:t>
            </a:r>
            <a:endParaRPr lang="en-US" sz="2400" kern="1200" dirty="0">
              <a:solidFill>
                <a:schemeClr val="tx1"/>
              </a:solidFill>
              <a:latin typeface="+mn-lt"/>
              <a:ea typeface="+mn-ea"/>
              <a:cs typeface="+mn-cs"/>
            </a:endParaRPr>
          </a:p>
          <a:p>
            <a:pPr marL="460800" lvl="1" indent="-230400" algn="l" defTabSz="914400" rtl="0" eaLnBrk="1" latinLnBrk="0" hangingPunct="1">
              <a:lnSpc>
                <a:spcPct val="100000"/>
              </a:lnSpc>
              <a:spcBef>
                <a:spcPts val="300"/>
              </a:spcBef>
              <a:buFont typeface="Arial" panose="020B0604020202020204" pitchFamily="34" charset="0"/>
              <a:buChar char="•"/>
            </a:pPr>
            <a:endParaRPr lang="en-US" sz="2400" kern="1200" dirty="0">
              <a:solidFill>
                <a:schemeClr val="tx1"/>
              </a:solidFill>
              <a:latin typeface="+mn-lt"/>
              <a:ea typeface="+mn-ea"/>
              <a:cs typeface="+mn-cs"/>
            </a:endParaRPr>
          </a:p>
          <a:p>
            <a:pPr lvl="1"/>
            <a:endParaRPr lang="en-GB" dirty="0"/>
          </a:p>
        </p:txBody>
      </p:sp>
      <p:pic>
        <p:nvPicPr>
          <p:cNvPr id="4" name="Grafik 3"/>
          <p:cNvPicPr>
            <a:picLocks noChangeAspect="1"/>
          </p:cNvPicPr>
          <p:nvPr/>
        </p:nvPicPr>
        <p:blipFill rotWithShape="1">
          <a:blip r:embed="rId4"/>
          <a:srcRect l="7089" t="6657" r="4544" b="9422"/>
          <a:stretch/>
        </p:blipFill>
        <p:spPr>
          <a:xfrm>
            <a:off x="9388143" y="2623726"/>
            <a:ext cx="2419856" cy="2298148"/>
          </a:xfrm>
          <a:prstGeom prst="rect">
            <a:avLst/>
          </a:prstGeom>
        </p:spPr>
      </p:pic>
      <p:sp>
        <p:nvSpPr>
          <p:cNvPr id="11" name="Freeform: Shape 5">
            <a:extLst>
              <a:ext uri="{FF2B5EF4-FFF2-40B4-BE49-F238E27FC236}">
                <a16:creationId xmlns:a16="http://schemas.microsoft.com/office/drawing/2014/main" id="{D0DE16AC-5F25-4BBD-A664-A246995C56AE}"/>
              </a:ext>
            </a:extLst>
          </p:cNvPr>
          <p:cNvSpPr/>
          <p:nvPr/>
        </p:nvSpPr>
        <p:spPr>
          <a:xfrm>
            <a:off x="8538267" y="5640680"/>
            <a:ext cx="2203075" cy="464735"/>
          </a:xfrm>
          <a:custGeom>
            <a:avLst/>
            <a:gdLst>
              <a:gd name="connsiteX0" fmla="*/ 0 w 2237365"/>
              <a:gd name="connsiteY0" fmla="*/ 0 h 464735"/>
              <a:gd name="connsiteX1" fmla="*/ 2035461 w 2237365"/>
              <a:gd name="connsiteY1" fmla="*/ 0 h 464735"/>
              <a:gd name="connsiteX2" fmla="*/ 2237365 w 2237365"/>
              <a:gd name="connsiteY2" fmla="*/ 232368 h 464735"/>
              <a:gd name="connsiteX3" fmla="*/ 2035461 w 2237365"/>
              <a:gd name="connsiteY3" fmla="*/ 464735 h 464735"/>
              <a:gd name="connsiteX4" fmla="*/ 0 w 2237365"/>
              <a:gd name="connsiteY4" fmla="*/ 464735 h 464735"/>
              <a:gd name="connsiteX5" fmla="*/ 0 w 2237365"/>
              <a:gd name="connsiteY5" fmla="*/ 0 h 464735"/>
              <a:gd name="connsiteX0" fmla="*/ 0 w 2203075"/>
              <a:gd name="connsiteY0" fmla="*/ 0 h 464735"/>
              <a:gd name="connsiteX1" fmla="*/ 2035461 w 2203075"/>
              <a:gd name="connsiteY1" fmla="*/ 0 h 464735"/>
              <a:gd name="connsiteX2" fmla="*/ 2203075 w 2203075"/>
              <a:gd name="connsiteY2" fmla="*/ 223795 h 464735"/>
              <a:gd name="connsiteX3" fmla="*/ 2035461 w 2203075"/>
              <a:gd name="connsiteY3" fmla="*/ 464735 h 464735"/>
              <a:gd name="connsiteX4" fmla="*/ 0 w 2203075"/>
              <a:gd name="connsiteY4" fmla="*/ 464735 h 464735"/>
              <a:gd name="connsiteX5" fmla="*/ 0 w 2203075"/>
              <a:gd name="connsiteY5" fmla="*/ 0 h 4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075" h="464735">
                <a:moveTo>
                  <a:pt x="0" y="0"/>
                </a:moveTo>
                <a:lnTo>
                  <a:pt x="2035461" y="0"/>
                </a:lnTo>
                <a:lnTo>
                  <a:pt x="2203075" y="223795"/>
                </a:lnTo>
                <a:lnTo>
                  <a:pt x="2035461" y="464735"/>
                </a:lnTo>
                <a:lnTo>
                  <a:pt x="0" y="464735"/>
                </a:lnTo>
                <a:lnTo>
                  <a:pt x="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4371D33-A6D0-467E-AD5B-1218E63973DB}"/>
              </a:ext>
            </a:extLst>
          </p:cNvPr>
          <p:cNvSpPr/>
          <p:nvPr/>
        </p:nvSpPr>
        <p:spPr>
          <a:xfrm>
            <a:off x="11232833" y="5635550"/>
            <a:ext cx="575166"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803880 w 3831167"/>
              <a:gd name="connsiteY1" fmla="*/ 4209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803880" y="4209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7186685D-50D8-4C54-AC80-33447CF2CF14}"/>
              </a:ext>
            </a:extLst>
          </p:cNvPr>
          <p:cNvSpPr/>
          <p:nvPr/>
        </p:nvSpPr>
        <p:spPr>
          <a:xfrm>
            <a:off x="10569893" y="5677984"/>
            <a:ext cx="824556" cy="379449"/>
          </a:xfrm>
          <a:prstGeom prst="rect">
            <a:avLst/>
          </a:prstGeom>
          <a:noFill/>
          <a:ln w="38100">
            <a:solidFill>
              <a:srgbClr val="0D8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E966E77-B6A6-4D62-B89E-A2BC9EA17111}"/>
              </a:ext>
            </a:extLst>
          </p:cNvPr>
          <p:cNvSpPr txBox="1"/>
          <p:nvPr/>
        </p:nvSpPr>
        <p:spPr>
          <a:xfrm rot="21260889">
            <a:off x="6934695" y="3816025"/>
            <a:ext cx="2064966" cy="1200329"/>
          </a:xfrm>
          <a:prstGeom prst="rect">
            <a:avLst/>
          </a:prstGeom>
          <a:solidFill>
            <a:schemeClr val="accent3"/>
          </a:solidFill>
        </p:spPr>
        <p:txBody>
          <a:bodyPr wrap="square" rtlCol="0">
            <a:spAutoFit/>
          </a:bodyPr>
          <a:lstStyle/>
          <a:p>
            <a:r>
              <a:rPr lang="en-GB" sz="2400" b="1" dirty="0"/>
              <a:t>Be aware:</a:t>
            </a:r>
          </a:p>
          <a:p>
            <a:r>
              <a:rPr lang="en-GB" sz="2400" dirty="0"/>
              <a:t>Broad range of commentors</a:t>
            </a:r>
          </a:p>
        </p:txBody>
      </p:sp>
    </p:spTree>
    <p:extLst>
      <p:ext uri="{BB962C8B-B14F-4D97-AF65-F5344CB8AC3E}">
        <p14:creationId xmlns:p14="http://schemas.microsoft.com/office/powerpoint/2010/main" val="181882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Commenting and approval at OECD</a:t>
            </a:r>
            <a:br>
              <a:rPr kumimoji="0" lang="en-GB" sz="3200" b="0"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US" sz="2000" b="0" i="0" u="none" strike="noStrike" kern="1200" cap="none" spc="0" normalizeH="0" baseline="0" noProof="0" dirty="0">
                <a:ln>
                  <a:noFill/>
                </a:ln>
                <a:solidFill>
                  <a:prstClr val="white"/>
                </a:solidFill>
                <a:effectLst/>
                <a:uLnTx/>
                <a:uFillTx/>
                <a:latin typeface="Calibri" panose="020F0502020204030204"/>
                <a:ea typeface="+mj-ea"/>
                <a:cs typeface="+mj-cs"/>
              </a:rPr>
              <a:t>Phase 3</a:t>
            </a:r>
            <a:endParaRPr lang="en-GB" dirty="0"/>
          </a:p>
        </p:txBody>
      </p:sp>
      <p:sp>
        <p:nvSpPr>
          <p:cNvPr id="7" name="Footer Placeholder 6">
            <a:extLst>
              <a:ext uri="{FF2B5EF4-FFF2-40B4-BE49-F238E27FC236}">
                <a16:creationId xmlns:a16="http://schemas.microsoft.com/office/drawing/2014/main" id="{23B8B037-ED40-4417-8B14-FAF74F840A45}"/>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Inhaltsplatzhalter 2"/>
          <p:cNvSpPr>
            <a:spLocks noGrp="1"/>
          </p:cNvSpPr>
          <p:nvPr>
            <p:ph idx="13"/>
          </p:nvPr>
        </p:nvSpPr>
        <p:spPr>
          <a:xfrm>
            <a:off x="304799" y="1364400"/>
            <a:ext cx="8955933" cy="4816800"/>
          </a:xfrm>
        </p:spPr>
        <p:txBody>
          <a:bodyPr>
            <a:normAutofit lnSpcReduction="10000"/>
          </a:bodyPr>
          <a:lstStyle/>
          <a:p>
            <a:r>
              <a:rPr lang="en-GB" dirty="0"/>
              <a:t>Political aspects of the TG development process and commenting</a:t>
            </a:r>
          </a:p>
          <a:p>
            <a:pPr lvl="1"/>
            <a:r>
              <a:rPr lang="en-GB" dirty="0"/>
              <a:t>International cooperation and exchange</a:t>
            </a:r>
          </a:p>
          <a:p>
            <a:pPr lvl="1"/>
            <a:r>
              <a:rPr lang="en-GB" dirty="0"/>
              <a:t>Exchange with testing laboratories, industries, regulators, risk assessors, scientists,…</a:t>
            </a:r>
          </a:p>
          <a:p>
            <a:pPr lvl="1"/>
            <a:r>
              <a:rPr lang="en-GB" dirty="0"/>
              <a:t>Anticipating comments helps with going through the commenting rounds</a:t>
            </a:r>
            <a:br>
              <a:rPr lang="en-GB" dirty="0"/>
            </a:br>
            <a:r>
              <a:rPr lang="en-GB" dirty="0"/>
              <a:t>(e.g. writing the TG draft as easy to understand as possible)</a:t>
            </a:r>
          </a:p>
          <a:p>
            <a:pPr lvl="1"/>
            <a:r>
              <a:rPr lang="en-GB" dirty="0"/>
              <a:t>All comments that are raised during the commenting rounds need to be addressed</a:t>
            </a:r>
          </a:p>
          <a:p>
            <a:pPr lvl="1"/>
            <a:endParaRPr lang="en-GB" dirty="0"/>
          </a:p>
          <a:p>
            <a:pPr lvl="1"/>
            <a:endParaRPr lang="en-GB" dirty="0"/>
          </a:p>
          <a:p>
            <a:pPr lvl="1"/>
            <a:endParaRPr lang="en-GB" dirty="0"/>
          </a:p>
          <a:p>
            <a:pPr lvl="1"/>
            <a:endParaRPr lang="en-GB" dirty="0"/>
          </a:p>
          <a:p>
            <a:pPr lvl="1"/>
            <a:endParaRPr lang="en-GB" dirty="0"/>
          </a:p>
          <a:p>
            <a:r>
              <a:rPr lang="en-GB" b="1" kern="1200" dirty="0">
                <a:solidFill>
                  <a:schemeClr val="tx1"/>
                </a:solidFill>
                <a:latin typeface="+mn-lt"/>
                <a:ea typeface="+mn-ea"/>
                <a:cs typeface="+mn-cs"/>
              </a:rPr>
              <a:t>Publication of the TG</a:t>
            </a:r>
            <a:r>
              <a:rPr lang="en-GB" b="1" kern="1200" baseline="0" dirty="0">
                <a:solidFill>
                  <a:schemeClr val="tx1"/>
                </a:solidFill>
                <a:latin typeface="+mn-lt"/>
                <a:ea typeface="+mn-ea"/>
                <a:cs typeface="+mn-cs"/>
              </a:rPr>
              <a:t>/</a:t>
            </a:r>
            <a:r>
              <a:rPr lang="en-GB" b="1" kern="1200" dirty="0">
                <a:solidFill>
                  <a:schemeClr val="tx1"/>
                </a:solidFill>
                <a:latin typeface="+mn-lt"/>
                <a:ea typeface="+mn-ea"/>
                <a:cs typeface="+mn-cs"/>
              </a:rPr>
              <a:t>GD on the OECD website</a:t>
            </a:r>
            <a:br>
              <a:rPr lang="en-GB" b="1" kern="1200" dirty="0">
                <a:solidFill>
                  <a:schemeClr val="tx1"/>
                </a:solidFill>
                <a:latin typeface="+mn-lt"/>
                <a:ea typeface="+mn-ea"/>
                <a:cs typeface="+mn-cs"/>
              </a:rPr>
            </a:br>
            <a:r>
              <a:rPr lang="en-GB" sz="1800" dirty="0">
                <a:solidFill>
                  <a:prstClr val="black"/>
                </a:solidFill>
                <a:hlinkClick r:id="rId3">
                  <a:extLst>
                    <a:ext uri="{A12FA001-AC4F-418D-AE19-62706E023703}">
                      <ahyp:hlinkClr xmlns:ahyp="http://schemas.microsoft.com/office/drawing/2018/hyperlinkcolor" val="tx"/>
                    </a:ext>
                  </a:extLst>
                </a:hlinkClick>
              </a:rPr>
              <a:t>www.oecd.org/chemicalsafety/testing/oecdguidelinesforthetestingofchemicals.htm</a:t>
            </a:r>
            <a:endParaRPr lang="en-GB" dirty="0"/>
          </a:p>
          <a:p>
            <a:pPr lvl="1"/>
            <a:endParaRPr lang="en-GB" dirty="0"/>
          </a:p>
        </p:txBody>
      </p:sp>
      <p:sp>
        <p:nvSpPr>
          <p:cNvPr id="18" name="TextBox 17">
            <a:extLst>
              <a:ext uri="{FF2B5EF4-FFF2-40B4-BE49-F238E27FC236}">
                <a16:creationId xmlns:a16="http://schemas.microsoft.com/office/drawing/2014/main" id="{6E966E77-B6A6-4D62-B89E-A2BC9EA17111}"/>
              </a:ext>
            </a:extLst>
          </p:cNvPr>
          <p:cNvSpPr txBox="1"/>
          <p:nvPr/>
        </p:nvSpPr>
        <p:spPr>
          <a:xfrm rot="21260889">
            <a:off x="1529218" y="4016135"/>
            <a:ext cx="6120778" cy="1200329"/>
          </a:xfrm>
          <a:prstGeom prst="rect">
            <a:avLst/>
          </a:prstGeom>
          <a:solidFill>
            <a:schemeClr val="accent3"/>
          </a:solidFill>
        </p:spPr>
        <p:txBody>
          <a:bodyPr wrap="none" rtlCol="0">
            <a:spAutoFit/>
          </a:bodyPr>
          <a:lstStyle/>
          <a:p>
            <a:r>
              <a:rPr lang="en-GB" sz="2400" b="1" dirty="0"/>
              <a:t>Be aware:</a:t>
            </a:r>
          </a:p>
          <a:p>
            <a:pPr marL="230400" indent="-230400">
              <a:buFont typeface="Arial" panose="020B0604020202020204" pitchFamily="34" charset="0"/>
              <a:buChar char="•"/>
            </a:pPr>
            <a:r>
              <a:rPr lang="en-GB" sz="2400" dirty="0"/>
              <a:t>Both policy driven and scientific comments</a:t>
            </a:r>
          </a:p>
          <a:p>
            <a:pPr marL="230400" indent="-230400">
              <a:buFont typeface="Arial" panose="020B0604020202020204" pitchFamily="34" charset="0"/>
              <a:buChar char="•"/>
            </a:pPr>
            <a:r>
              <a:rPr lang="en-GB" sz="2400" dirty="0"/>
              <a:t>May include reiteration of earlier discussions</a:t>
            </a:r>
          </a:p>
        </p:txBody>
      </p:sp>
      <p:pic>
        <p:nvPicPr>
          <p:cNvPr id="9" name="Grafik 3">
            <a:extLst>
              <a:ext uri="{FF2B5EF4-FFF2-40B4-BE49-F238E27FC236}">
                <a16:creationId xmlns:a16="http://schemas.microsoft.com/office/drawing/2014/main" id="{0E368511-35F9-4483-846F-B0AD69BC9AFA}"/>
              </a:ext>
            </a:extLst>
          </p:cNvPr>
          <p:cNvPicPr>
            <a:picLocks noChangeAspect="1"/>
          </p:cNvPicPr>
          <p:nvPr/>
        </p:nvPicPr>
        <p:blipFill rotWithShape="1">
          <a:blip r:embed="rId4"/>
          <a:srcRect l="7089" t="6657" r="4544" b="9422"/>
          <a:stretch/>
        </p:blipFill>
        <p:spPr>
          <a:xfrm>
            <a:off x="9388143" y="2623726"/>
            <a:ext cx="2419856" cy="2298148"/>
          </a:xfrm>
          <a:prstGeom prst="rect">
            <a:avLst/>
          </a:prstGeom>
        </p:spPr>
      </p:pic>
      <p:pic>
        <p:nvPicPr>
          <p:cNvPr id="24" name="Picture 23">
            <a:extLst>
              <a:ext uri="{FF2B5EF4-FFF2-40B4-BE49-F238E27FC236}">
                <a16:creationId xmlns:a16="http://schemas.microsoft.com/office/drawing/2014/main" id="{4B95BF09-D5D0-4A6F-A67C-51B382B0C288}"/>
              </a:ext>
            </a:extLst>
          </p:cNvPr>
          <p:cNvPicPr>
            <a:picLocks noChangeAspect="1"/>
          </p:cNvPicPr>
          <p:nvPr/>
        </p:nvPicPr>
        <p:blipFill>
          <a:blip r:embed="rId5"/>
          <a:stretch>
            <a:fillRect/>
          </a:stretch>
        </p:blipFill>
        <p:spPr>
          <a:xfrm>
            <a:off x="8604110" y="5722142"/>
            <a:ext cx="3153600" cy="294336"/>
          </a:xfrm>
          <a:prstGeom prst="rect">
            <a:avLst/>
          </a:prstGeom>
        </p:spPr>
      </p:pic>
      <p:sp>
        <p:nvSpPr>
          <p:cNvPr id="25" name="Freeform: Shape 5">
            <a:extLst>
              <a:ext uri="{FF2B5EF4-FFF2-40B4-BE49-F238E27FC236}">
                <a16:creationId xmlns:a16="http://schemas.microsoft.com/office/drawing/2014/main" id="{753C2D17-06D7-492E-BF27-3673A971DED2}"/>
              </a:ext>
            </a:extLst>
          </p:cNvPr>
          <p:cNvSpPr/>
          <p:nvPr/>
        </p:nvSpPr>
        <p:spPr>
          <a:xfrm>
            <a:off x="8538267" y="5640680"/>
            <a:ext cx="2203075" cy="464735"/>
          </a:xfrm>
          <a:custGeom>
            <a:avLst/>
            <a:gdLst>
              <a:gd name="connsiteX0" fmla="*/ 0 w 2237365"/>
              <a:gd name="connsiteY0" fmla="*/ 0 h 464735"/>
              <a:gd name="connsiteX1" fmla="*/ 2035461 w 2237365"/>
              <a:gd name="connsiteY1" fmla="*/ 0 h 464735"/>
              <a:gd name="connsiteX2" fmla="*/ 2237365 w 2237365"/>
              <a:gd name="connsiteY2" fmla="*/ 232368 h 464735"/>
              <a:gd name="connsiteX3" fmla="*/ 2035461 w 2237365"/>
              <a:gd name="connsiteY3" fmla="*/ 464735 h 464735"/>
              <a:gd name="connsiteX4" fmla="*/ 0 w 2237365"/>
              <a:gd name="connsiteY4" fmla="*/ 464735 h 464735"/>
              <a:gd name="connsiteX5" fmla="*/ 0 w 2237365"/>
              <a:gd name="connsiteY5" fmla="*/ 0 h 464735"/>
              <a:gd name="connsiteX0" fmla="*/ 0 w 2203075"/>
              <a:gd name="connsiteY0" fmla="*/ 0 h 464735"/>
              <a:gd name="connsiteX1" fmla="*/ 2035461 w 2203075"/>
              <a:gd name="connsiteY1" fmla="*/ 0 h 464735"/>
              <a:gd name="connsiteX2" fmla="*/ 2203075 w 2203075"/>
              <a:gd name="connsiteY2" fmla="*/ 223795 h 464735"/>
              <a:gd name="connsiteX3" fmla="*/ 2035461 w 2203075"/>
              <a:gd name="connsiteY3" fmla="*/ 464735 h 464735"/>
              <a:gd name="connsiteX4" fmla="*/ 0 w 2203075"/>
              <a:gd name="connsiteY4" fmla="*/ 464735 h 464735"/>
              <a:gd name="connsiteX5" fmla="*/ 0 w 2203075"/>
              <a:gd name="connsiteY5" fmla="*/ 0 h 4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075" h="464735">
                <a:moveTo>
                  <a:pt x="0" y="0"/>
                </a:moveTo>
                <a:lnTo>
                  <a:pt x="2035461" y="0"/>
                </a:lnTo>
                <a:lnTo>
                  <a:pt x="2203075" y="223795"/>
                </a:lnTo>
                <a:lnTo>
                  <a:pt x="2035461" y="464735"/>
                </a:lnTo>
                <a:lnTo>
                  <a:pt x="0" y="464735"/>
                </a:lnTo>
                <a:lnTo>
                  <a:pt x="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38DA7F41-F04B-4E6A-9C9F-C1E1A2448DB3}"/>
              </a:ext>
            </a:extLst>
          </p:cNvPr>
          <p:cNvSpPr/>
          <p:nvPr/>
        </p:nvSpPr>
        <p:spPr>
          <a:xfrm>
            <a:off x="11232833" y="5635550"/>
            <a:ext cx="575166" cy="407757"/>
          </a:xfrm>
          <a:custGeom>
            <a:avLst/>
            <a:gdLst>
              <a:gd name="connsiteX0" fmla="*/ 0 w 3831167"/>
              <a:gd name="connsiteY0" fmla="*/ 88900 h 736600"/>
              <a:gd name="connsiteX1" fmla="*/ 270934 w 3831167"/>
              <a:gd name="connsiteY1" fmla="*/ 410634 h 736600"/>
              <a:gd name="connsiteX2" fmla="*/ 33867 w 3831167"/>
              <a:gd name="connsiteY2" fmla="*/ 728134 h 736600"/>
              <a:gd name="connsiteX3" fmla="*/ 3831167 w 3831167"/>
              <a:gd name="connsiteY3" fmla="*/ 736600 h 736600"/>
              <a:gd name="connsiteX4" fmla="*/ 3784600 w 3831167"/>
              <a:gd name="connsiteY4" fmla="*/ 0 h 736600"/>
              <a:gd name="connsiteX0" fmla="*/ 0 w 3831167"/>
              <a:gd name="connsiteY0" fmla="*/ 88900 h 736600"/>
              <a:gd name="connsiteX1" fmla="*/ 803880 w 3831167"/>
              <a:gd name="connsiteY1" fmla="*/ 420958 h 736600"/>
              <a:gd name="connsiteX2" fmla="*/ 33867 w 3831167"/>
              <a:gd name="connsiteY2" fmla="*/ 728134 h 736600"/>
              <a:gd name="connsiteX3" fmla="*/ 3831167 w 3831167"/>
              <a:gd name="connsiteY3" fmla="*/ 736600 h 736600"/>
              <a:gd name="connsiteX4" fmla="*/ 3784600 w 3831167"/>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1167" h="736600">
                <a:moveTo>
                  <a:pt x="0" y="88900"/>
                </a:moveTo>
                <a:lnTo>
                  <a:pt x="803880" y="420958"/>
                </a:lnTo>
                <a:lnTo>
                  <a:pt x="33867" y="728134"/>
                </a:lnTo>
                <a:lnTo>
                  <a:pt x="3831167" y="736600"/>
                </a:lnTo>
                <a:lnTo>
                  <a:pt x="3784600" y="0"/>
                </a:lnTo>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
            <a:extLst>
              <a:ext uri="{FF2B5EF4-FFF2-40B4-BE49-F238E27FC236}">
                <a16:creationId xmlns:a16="http://schemas.microsoft.com/office/drawing/2014/main" id="{A6A51933-8E34-4621-B23F-4E90FC46E9F8}"/>
              </a:ext>
            </a:extLst>
          </p:cNvPr>
          <p:cNvSpPr/>
          <p:nvPr/>
        </p:nvSpPr>
        <p:spPr>
          <a:xfrm>
            <a:off x="10569893" y="5677984"/>
            <a:ext cx="824556" cy="379449"/>
          </a:xfrm>
          <a:prstGeom prst="rect">
            <a:avLst/>
          </a:prstGeom>
          <a:noFill/>
          <a:ln w="38100">
            <a:solidFill>
              <a:srgbClr val="0D86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42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45916-917F-415F-A342-B4FD4C692635}"/>
              </a:ext>
            </a:extLst>
          </p:cNvPr>
          <p:cNvPicPr>
            <a:picLocks noChangeAspect="1"/>
          </p:cNvPicPr>
          <p:nvPr/>
        </p:nvPicPr>
        <p:blipFill>
          <a:blip r:embed="rId3"/>
          <a:stretch>
            <a:fillRect/>
          </a:stretch>
        </p:blipFill>
        <p:spPr>
          <a:xfrm>
            <a:off x="8604110" y="5722142"/>
            <a:ext cx="3153600" cy="294336"/>
          </a:xfrm>
          <a:prstGeom prst="rect">
            <a:avLst/>
          </a:prstGeom>
        </p:spPr>
      </p:pic>
      <p:sp>
        <p:nvSpPr>
          <p:cNvPr id="2" name="Title 1">
            <a:extLst>
              <a:ext uri="{FF2B5EF4-FFF2-40B4-BE49-F238E27FC236}">
                <a16:creationId xmlns:a16="http://schemas.microsoft.com/office/drawing/2014/main" id="{39E06AD0-E1C3-4F08-B485-F9E94890D677}"/>
              </a:ext>
            </a:extLst>
          </p:cNvPr>
          <p:cNvSpPr>
            <a:spLocks noGrp="1"/>
          </p:cNvSpPr>
          <p:nvPr>
            <p:ph type="title"/>
          </p:nvPr>
        </p:nvSpPr>
        <p:spPr/>
        <p:txBody>
          <a:bodyPr/>
          <a:lstStyle/>
          <a:p>
            <a:r>
              <a:rPr lang="en-GB" dirty="0"/>
              <a:t>Use and update of OECD TGs/GDs</a:t>
            </a:r>
            <a:br>
              <a:rPr lang="en-GB" sz="2000" dirty="0"/>
            </a:br>
            <a:r>
              <a:rPr lang="en-GB" sz="2000" dirty="0"/>
              <a:t>Phase 4</a:t>
            </a:r>
            <a:endParaRPr lang="en-GB" dirty="0"/>
          </a:p>
        </p:txBody>
      </p:sp>
      <p:sp>
        <p:nvSpPr>
          <p:cNvPr id="4" name="Footer Placeholder 3">
            <a:extLst>
              <a:ext uri="{FF2B5EF4-FFF2-40B4-BE49-F238E27FC236}">
                <a16:creationId xmlns:a16="http://schemas.microsoft.com/office/drawing/2014/main" id="{674E9F46-0E9A-4A88-80AB-ED5FB88D80D8}"/>
              </a:ext>
            </a:extLst>
          </p:cNvPr>
          <p:cNvSpPr>
            <a:spLocks noGrp="1"/>
          </p:cNvSpPr>
          <p:nvPr>
            <p:ph type="ftr" sz="quarter" idx="11"/>
          </p:nvPr>
        </p:nvSpPr>
        <p:spPr/>
        <p:txBody>
          <a:bodyPr/>
          <a:lstStyle/>
          <a:p>
            <a:r>
              <a:rPr lang="en-GB"/>
              <a:t>From science to standards and harmonised OECD Test Guidelines</a:t>
            </a:r>
          </a:p>
        </p:txBody>
      </p:sp>
      <p:sp>
        <p:nvSpPr>
          <p:cNvPr id="6" name="Text Placeholder 5">
            <a:extLst>
              <a:ext uri="{FF2B5EF4-FFF2-40B4-BE49-F238E27FC236}">
                <a16:creationId xmlns:a16="http://schemas.microsoft.com/office/drawing/2014/main" id="{7744F5BD-8235-481B-B371-D472B0D769CD}"/>
              </a:ext>
            </a:extLst>
          </p:cNvPr>
          <p:cNvSpPr>
            <a:spLocks noGrp="1"/>
          </p:cNvSpPr>
          <p:nvPr>
            <p:ph type="body" sz="quarter" idx="13"/>
          </p:nvPr>
        </p:nvSpPr>
        <p:spPr/>
        <p:txBody>
          <a:bodyPr>
            <a:normAutofit/>
          </a:bodyPr>
          <a:lstStyle/>
          <a:p>
            <a:pPr marL="230400" lvl="0" indent="-230400" algn="l" defTabSz="914400" rtl="0" eaLnBrk="1" latinLnBrk="0" hangingPunct="1">
              <a:lnSpc>
                <a:spcPct val="100000"/>
              </a:lnSpc>
              <a:spcBef>
                <a:spcPts val="500"/>
              </a:spcBef>
              <a:buFont typeface="Calibri" panose="020F0502020204030204" pitchFamily="34" charset="0"/>
              <a:buChar char="»"/>
            </a:pPr>
            <a:r>
              <a:rPr lang="en-GB" kern="1200" dirty="0">
                <a:solidFill>
                  <a:schemeClr val="tx1"/>
                </a:solidFill>
                <a:latin typeface="+mn-lt"/>
                <a:ea typeface="+mn-ea"/>
                <a:cs typeface="+mn-cs"/>
              </a:rPr>
              <a:t>Documents are being </a:t>
            </a:r>
            <a:r>
              <a:rPr lang="en-GB" b="1" kern="1200" dirty="0">
                <a:solidFill>
                  <a:schemeClr val="tx1"/>
                </a:solidFill>
                <a:latin typeface="+mn-lt"/>
                <a:ea typeface="+mn-ea"/>
                <a:cs typeface="+mn-cs"/>
              </a:rPr>
              <a:t>used for different purposes</a:t>
            </a:r>
            <a:r>
              <a:rPr lang="en-GB" kern="1200" dirty="0">
                <a:solidFill>
                  <a:schemeClr val="tx1"/>
                </a:solidFill>
                <a:latin typeface="+mn-lt"/>
                <a:ea typeface="+mn-ea"/>
                <a:cs typeface="+mn-cs"/>
              </a:rPr>
              <a:t>:</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Regulatory compliance (industry, contract research organisations (CROs), etc.)</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Facilitating comparison of results (scientific community)</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International cooperation (industry, scientific community)</a:t>
            </a:r>
          </a:p>
          <a:p>
            <a:pPr marL="230400" lvl="0" indent="-230400" algn="l" defTabSz="914400" rtl="0" eaLnBrk="1" latinLnBrk="0" hangingPunct="1">
              <a:lnSpc>
                <a:spcPct val="100000"/>
              </a:lnSpc>
              <a:spcBef>
                <a:spcPts val="1800"/>
              </a:spcBef>
              <a:buFont typeface="Calibri" panose="020F0502020204030204" pitchFamily="34" charset="0"/>
              <a:buChar char="»"/>
            </a:pPr>
            <a:r>
              <a:rPr lang="en-GB" kern="1200" dirty="0">
                <a:solidFill>
                  <a:schemeClr val="tx1"/>
                </a:solidFill>
                <a:latin typeface="+mn-lt"/>
                <a:ea typeface="+mn-ea"/>
                <a:cs typeface="+mn-cs"/>
              </a:rPr>
              <a:t>Feedback on issues with TGs/GDs</a:t>
            </a:r>
          </a:p>
          <a:p>
            <a:pPr lvl="1">
              <a:spcBef>
                <a:spcPts val="500"/>
              </a:spcBef>
            </a:pPr>
            <a:r>
              <a:rPr lang="en-GB" dirty="0"/>
              <a:t>Feedback can be provided to the Secretariat and the National Coordinators </a:t>
            </a:r>
          </a:p>
          <a:p>
            <a:pPr marL="230400" lvl="0" indent="-230400" algn="l" defTabSz="914400" rtl="0" eaLnBrk="1" latinLnBrk="0" hangingPunct="1">
              <a:lnSpc>
                <a:spcPct val="100000"/>
              </a:lnSpc>
              <a:spcBef>
                <a:spcPts val="1800"/>
              </a:spcBef>
              <a:buFont typeface="Calibri" panose="020F0502020204030204" pitchFamily="34" charset="0"/>
              <a:buChar char="»"/>
            </a:pPr>
            <a:r>
              <a:rPr lang="en-GB" kern="1200" dirty="0">
                <a:solidFill>
                  <a:schemeClr val="tx1"/>
                </a:solidFill>
                <a:latin typeface="+mn-lt"/>
                <a:ea typeface="+mn-ea"/>
                <a:cs typeface="+mn-cs"/>
              </a:rPr>
              <a:t>Users include</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Industry, CROs, small </a:t>
            </a:r>
            <a:r>
              <a:rPr lang="en-GB" dirty="0"/>
              <a:t>or medium-sized enterprises (</a:t>
            </a:r>
            <a:r>
              <a:rPr lang="en-GB" kern="1200" dirty="0">
                <a:solidFill>
                  <a:schemeClr val="tx1"/>
                </a:solidFill>
                <a:latin typeface="+mn-lt"/>
                <a:ea typeface="+mn-ea"/>
                <a:cs typeface="+mn-cs"/>
              </a:rPr>
              <a:t>SMEs)</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Risk assessors</a:t>
            </a:r>
          </a:p>
          <a:p>
            <a:pPr marL="460800" lvl="1" indent="-230400" algn="l" defTabSz="914400" rtl="0" eaLnBrk="1" latinLnBrk="0" hangingPunct="1">
              <a:lnSpc>
                <a:spcPct val="100000"/>
              </a:lnSpc>
              <a:spcBef>
                <a:spcPts val="500"/>
              </a:spcBef>
              <a:buFont typeface="Arial" panose="020B0604020202020204" pitchFamily="34" charset="0"/>
              <a:buChar char="•"/>
            </a:pPr>
            <a:r>
              <a:rPr lang="en-GB" dirty="0"/>
              <a:t>Academic scientists</a:t>
            </a:r>
          </a:p>
          <a:p>
            <a:pPr marL="460800" lvl="1" indent="-230400" algn="l" defTabSz="914400" rtl="0" eaLnBrk="1" latinLnBrk="0" hangingPunct="1">
              <a:lnSpc>
                <a:spcPct val="100000"/>
              </a:lnSpc>
              <a:spcBef>
                <a:spcPts val="500"/>
              </a:spcBef>
              <a:buFont typeface="Arial" panose="020B0604020202020204" pitchFamily="34" charset="0"/>
              <a:buChar char="•"/>
            </a:pPr>
            <a:r>
              <a:rPr lang="en-GB" kern="1200" dirty="0">
                <a:solidFill>
                  <a:schemeClr val="tx1"/>
                </a:solidFill>
                <a:latin typeface="+mn-lt"/>
                <a:ea typeface="+mn-ea"/>
                <a:cs typeface="+mn-cs"/>
              </a:rPr>
              <a:t>...</a:t>
            </a:r>
            <a:endParaRPr lang="en-GB" sz="1800" kern="1200" dirty="0">
              <a:solidFill>
                <a:schemeClr val="tx1"/>
              </a:solidFill>
              <a:latin typeface="+mn-lt"/>
              <a:ea typeface="+mn-ea"/>
              <a:cs typeface="+mn-cs"/>
            </a:endParaRPr>
          </a:p>
          <a:p>
            <a:endParaRPr lang="en-GB" dirty="0"/>
          </a:p>
        </p:txBody>
      </p:sp>
      <p:sp>
        <p:nvSpPr>
          <p:cNvPr id="9" name="Freeform: Shape 5">
            <a:extLst>
              <a:ext uri="{FF2B5EF4-FFF2-40B4-BE49-F238E27FC236}">
                <a16:creationId xmlns:a16="http://schemas.microsoft.com/office/drawing/2014/main" id="{96EEA27D-64FB-4ED8-AE23-E845557433DC}"/>
              </a:ext>
            </a:extLst>
          </p:cNvPr>
          <p:cNvSpPr/>
          <p:nvPr/>
        </p:nvSpPr>
        <p:spPr>
          <a:xfrm>
            <a:off x="8538267" y="5640680"/>
            <a:ext cx="2817437" cy="464735"/>
          </a:xfrm>
          <a:custGeom>
            <a:avLst/>
            <a:gdLst>
              <a:gd name="connsiteX0" fmla="*/ 0 w 2834582"/>
              <a:gd name="connsiteY0" fmla="*/ 0 h 464735"/>
              <a:gd name="connsiteX1" fmla="*/ 2632678 w 2834582"/>
              <a:gd name="connsiteY1" fmla="*/ 0 h 464735"/>
              <a:gd name="connsiteX2" fmla="*/ 2834582 w 2834582"/>
              <a:gd name="connsiteY2" fmla="*/ 232368 h 464735"/>
              <a:gd name="connsiteX3" fmla="*/ 2632678 w 2834582"/>
              <a:gd name="connsiteY3" fmla="*/ 464735 h 464735"/>
              <a:gd name="connsiteX4" fmla="*/ 0 w 2834582"/>
              <a:gd name="connsiteY4" fmla="*/ 464735 h 464735"/>
              <a:gd name="connsiteX5" fmla="*/ 0 w 2834582"/>
              <a:gd name="connsiteY5" fmla="*/ 0 h 464735"/>
              <a:gd name="connsiteX0" fmla="*/ 0 w 2817437"/>
              <a:gd name="connsiteY0" fmla="*/ 0 h 464735"/>
              <a:gd name="connsiteX1" fmla="*/ 2632678 w 2817437"/>
              <a:gd name="connsiteY1" fmla="*/ 0 h 464735"/>
              <a:gd name="connsiteX2" fmla="*/ 2817437 w 2817437"/>
              <a:gd name="connsiteY2" fmla="*/ 226653 h 464735"/>
              <a:gd name="connsiteX3" fmla="*/ 2632678 w 2817437"/>
              <a:gd name="connsiteY3" fmla="*/ 464735 h 464735"/>
              <a:gd name="connsiteX4" fmla="*/ 0 w 2817437"/>
              <a:gd name="connsiteY4" fmla="*/ 464735 h 464735"/>
              <a:gd name="connsiteX5" fmla="*/ 0 w 2817437"/>
              <a:gd name="connsiteY5" fmla="*/ 0 h 46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7437" h="464735">
                <a:moveTo>
                  <a:pt x="0" y="0"/>
                </a:moveTo>
                <a:lnTo>
                  <a:pt x="2632678" y="0"/>
                </a:lnTo>
                <a:lnTo>
                  <a:pt x="2817437" y="226653"/>
                </a:lnTo>
                <a:lnTo>
                  <a:pt x="2632678" y="464735"/>
                </a:lnTo>
                <a:lnTo>
                  <a:pt x="0" y="464735"/>
                </a:lnTo>
                <a:lnTo>
                  <a:pt x="0" y="0"/>
                </a:lnTo>
                <a:close/>
              </a:path>
            </a:pathLst>
          </a:cu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1" name="Rectangle 6">
            <a:extLst>
              <a:ext uri="{FF2B5EF4-FFF2-40B4-BE49-F238E27FC236}">
                <a16:creationId xmlns:a16="http://schemas.microsoft.com/office/drawing/2014/main" id="{0988F609-E164-421A-AAD4-52EB4DAB4373}"/>
              </a:ext>
            </a:extLst>
          </p:cNvPr>
          <p:cNvSpPr/>
          <p:nvPr/>
        </p:nvSpPr>
        <p:spPr>
          <a:xfrm>
            <a:off x="11184255" y="5677984"/>
            <a:ext cx="608144" cy="379449"/>
          </a:xfrm>
          <a:prstGeom prst="rect">
            <a:avLst/>
          </a:prstGeom>
          <a:noFill/>
          <a:ln w="38100">
            <a:solidFill>
              <a:srgbClr val="009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1026" name="Picture 2" descr="emoji-timeline">
            <a:extLst>
              <a:ext uri="{FF2B5EF4-FFF2-40B4-BE49-F238E27FC236}">
                <a16:creationId xmlns:a16="http://schemas.microsoft.com/office/drawing/2014/main" id="{E79B5671-447A-485B-AAA6-AFA7D0467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934" y="3164603"/>
            <a:ext cx="1216393" cy="1216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moji-timeline">
            <a:extLst>
              <a:ext uri="{FF2B5EF4-FFF2-40B4-BE49-F238E27FC236}">
                <a16:creationId xmlns:a16="http://schemas.microsoft.com/office/drawing/2014/main" id="{F63AD3B2-231B-41EB-85CD-C7C233177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274887" y="3024081"/>
            <a:ext cx="1216393" cy="121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9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Take Home Messages</a:t>
            </a:r>
          </a:p>
        </p:txBody>
      </p:sp>
      <p:sp>
        <p:nvSpPr>
          <p:cNvPr id="4" name="Fußzeilenplatzhalter 3"/>
          <p:cNvSpPr>
            <a:spLocks noGrp="1"/>
          </p:cNvSpPr>
          <p:nvPr>
            <p:ph type="ftr" sz="quarter" idx="11"/>
          </p:nvPr>
        </p:nvSpPr>
        <p:spPr/>
        <p:txBody>
          <a:bodyPr/>
          <a:lstStyle/>
          <a:p>
            <a:r>
              <a:rPr lang="en-GB" dirty="0"/>
              <a:t>From science to standards and harmonised OECD Test Guidelines</a:t>
            </a:r>
          </a:p>
        </p:txBody>
      </p:sp>
      <p:graphicFrame>
        <p:nvGraphicFramePr>
          <p:cNvPr id="7" name="Diagramm 6"/>
          <p:cNvGraphicFramePr/>
          <p:nvPr>
            <p:extLst>
              <p:ext uri="{D42A27DB-BD31-4B8C-83A1-F6EECF244321}">
                <p14:modId xmlns:p14="http://schemas.microsoft.com/office/powerpoint/2010/main" val="2798752742"/>
              </p:ext>
            </p:extLst>
          </p:nvPr>
        </p:nvGraphicFramePr>
        <p:xfrm>
          <a:off x="2032000" y="1185568"/>
          <a:ext cx="9920514" cy="495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fik 8">
            <a:extLst>
              <a:ext uri="{FF2B5EF4-FFF2-40B4-BE49-F238E27FC236}">
                <a16:creationId xmlns:a16="http://schemas.microsoft.com/office/drawing/2014/main" id="{7448510F-D928-42E6-B79C-36A86F6F0A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242" r="-3391" b="31687"/>
          <a:stretch/>
        </p:blipFill>
        <p:spPr>
          <a:xfrm>
            <a:off x="322123" y="3110376"/>
            <a:ext cx="2328692" cy="546817"/>
          </a:xfrm>
          <a:prstGeom prst="rect">
            <a:avLst/>
          </a:prstGeom>
        </p:spPr>
      </p:pic>
      <p:sp>
        <p:nvSpPr>
          <p:cNvPr id="12" name="Textfeld 9">
            <a:extLst>
              <a:ext uri="{FF2B5EF4-FFF2-40B4-BE49-F238E27FC236}">
                <a16:creationId xmlns:a16="http://schemas.microsoft.com/office/drawing/2014/main" id="{61E3A827-C5B2-4C0D-A02F-4ABB9B074BEA}"/>
              </a:ext>
            </a:extLst>
          </p:cNvPr>
          <p:cNvSpPr txBox="1"/>
          <p:nvPr/>
        </p:nvSpPr>
        <p:spPr>
          <a:xfrm>
            <a:off x="113175" y="3536507"/>
            <a:ext cx="2537640" cy="307777"/>
          </a:xfrm>
          <a:prstGeom prst="rect">
            <a:avLst/>
          </a:prstGeom>
          <a:noFill/>
        </p:spPr>
        <p:txBody>
          <a:bodyPr wrap="square" rtlCol="0">
            <a:spAutoFit/>
          </a:bodyPr>
          <a:lstStyle/>
          <a:p>
            <a:pPr algn="ctr"/>
            <a:r>
              <a:rPr lang="sv-SE" sz="1400" b="1" i="0" dirty="0">
                <a:solidFill>
                  <a:srgbClr val="11B3E8"/>
                </a:solidFill>
                <a:effectLst/>
                <a:latin typeface="opensans"/>
              </a:rPr>
              <a:t>OECD TG/GD Process Mentor</a:t>
            </a:r>
            <a:endParaRPr lang="en-GB" sz="1400" b="1" dirty="0">
              <a:solidFill>
                <a:schemeClr val="tx2"/>
              </a:solidFill>
              <a:cs typeface="Times New Roman" panose="02020603050405020304" pitchFamily="18" charset="0"/>
            </a:endParaRPr>
          </a:p>
        </p:txBody>
      </p:sp>
      <p:sp>
        <p:nvSpPr>
          <p:cNvPr id="13" name="Rechteck 10">
            <a:extLst>
              <a:ext uri="{FF2B5EF4-FFF2-40B4-BE49-F238E27FC236}">
                <a16:creationId xmlns:a16="http://schemas.microsoft.com/office/drawing/2014/main" id="{2A12E347-C981-4948-8774-0EDA1A9B1887}"/>
              </a:ext>
            </a:extLst>
          </p:cNvPr>
          <p:cNvSpPr/>
          <p:nvPr/>
        </p:nvSpPr>
        <p:spPr>
          <a:xfrm>
            <a:off x="113176" y="3795566"/>
            <a:ext cx="2537639" cy="646331"/>
          </a:xfrm>
          <a:prstGeom prst="rect">
            <a:avLst/>
          </a:prstGeom>
        </p:spPr>
        <p:txBody>
          <a:bodyPr wrap="square">
            <a:spAutoFit/>
          </a:bodyPr>
          <a:lstStyle/>
          <a:p>
            <a:pPr algn="ctr"/>
            <a:r>
              <a:rPr lang="en-GB" dirty="0">
                <a:solidFill>
                  <a:srgbClr val="FF0000"/>
                </a:solidFill>
                <a:hlinkClick r:id="rId8"/>
              </a:rPr>
              <a:t>www.testguideline-development.org</a:t>
            </a:r>
            <a:endParaRPr lang="en-GB" dirty="0">
              <a:solidFill>
                <a:srgbClr val="FF0000"/>
              </a:solidFill>
            </a:endParaRPr>
          </a:p>
        </p:txBody>
      </p:sp>
    </p:spTree>
    <p:extLst>
      <p:ext uri="{BB962C8B-B14F-4D97-AF65-F5344CB8AC3E}">
        <p14:creationId xmlns:p14="http://schemas.microsoft.com/office/powerpoint/2010/main" val="347722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Sources for further information</a:t>
            </a:r>
          </a:p>
        </p:txBody>
      </p:sp>
      <p:sp>
        <p:nvSpPr>
          <p:cNvPr id="3" name="Inhaltsplatzhalter 2"/>
          <p:cNvSpPr>
            <a:spLocks noGrp="1"/>
          </p:cNvSpPr>
          <p:nvPr>
            <p:ph idx="4294967295"/>
          </p:nvPr>
        </p:nvSpPr>
        <p:spPr>
          <a:xfrm>
            <a:off x="304350" y="1301482"/>
            <a:ext cx="11487600" cy="4895037"/>
          </a:xfrm>
        </p:spPr>
        <p:txBody>
          <a:bodyPr>
            <a:noAutofit/>
          </a:bodyPr>
          <a:lstStyle/>
          <a:p>
            <a:pPr>
              <a:lnSpc>
                <a:spcPct val="100000"/>
              </a:lnSpc>
              <a:spcBef>
                <a:spcPts val="700"/>
              </a:spcBef>
              <a:buFontTx/>
              <a:buChar char="»"/>
            </a:pPr>
            <a:r>
              <a:rPr lang="en-GB" sz="1600" dirty="0"/>
              <a:t>OECD Test Guidelines Programme </a:t>
            </a:r>
            <a:r>
              <a:rPr lang="en-GB" sz="1050" dirty="0">
                <a:hlinkClick r:id="rId2"/>
              </a:rPr>
              <a:t>www.oecd.org/chemicalsafety/testing/oecd-guidelines-testing-chemicals-related-documents.htm</a:t>
            </a:r>
            <a:r>
              <a:rPr lang="en-GB" sz="1050" dirty="0"/>
              <a:t> </a:t>
            </a:r>
          </a:p>
          <a:p>
            <a:pPr fontAlgn="base">
              <a:lnSpc>
                <a:spcPct val="100000"/>
              </a:lnSpc>
              <a:spcBef>
                <a:spcPts val="700"/>
              </a:spcBef>
              <a:buFontTx/>
              <a:buChar char="»"/>
              <a:defRPr/>
            </a:pPr>
            <a:r>
              <a:rPr lang="en-GB" sz="1600" dirty="0"/>
              <a:t>No. 1 Guidance Document for the Development of OECD Guidelines for Testing of Chemicals</a:t>
            </a:r>
            <a:r>
              <a:rPr lang="en-GB" sz="1200" dirty="0"/>
              <a:t> (as revised in 2009)</a:t>
            </a:r>
            <a:r>
              <a:rPr lang="en-GB" sz="1600" dirty="0"/>
              <a:t> </a:t>
            </a:r>
            <a:r>
              <a:rPr lang="en-GB" sz="1050" dirty="0">
                <a:solidFill>
                  <a:srgbClr val="FF0066"/>
                </a:solidFill>
                <a:hlinkClick r:id="rId3"/>
              </a:rPr>
              <a:t>www.oecd.org/env/ehs/testing/49803789.pdf</a:t>
            </a:r>
            <a:endParaRPr lang="en-GB" sz="1050" dirty="0">
              <a:solidFill>
                <a:srgbClr val="FF0066"/>
              </a:solidFill>
            </a:endParaRPr>
          </a:p>
          <a:p>
            <a:pPr fontAlgn="base">
              <a:lnSpc>
                <a:spcPct val="100000"/>
              </a:lnSpc>
              <a:spcBef>
                <a:spcPts val="700"/>
              </a:spcBef>
              <a:buFontTx/>
              <a:buChar char="»"/>
              <a:defRPr/>
            </a:pPr>
            <a:r>
              <a:rPr lang="en-GB" sz="1600" dirty="0"/>
              <a:t>No. 34 Guidance Document on the Validation and International Acceptance of New or Updated Test Methods for Hazard Assessment </a:t>
            </a:r>
            <a:r>
              <a:rPr lang="en-GB" sz="900" dirty="0">
                <a:hlinkClick r:id="rId4"/>
              </a:rPr>
              <a:t>www.oecd.org/officialdocuments/displaydocument/?cote=ENV/JM/MONO(2005)14&amp;doclanguage=en</a:t>
            </a:r>
            <a:r>
              <a:rPr lang="en-GB" sz="900" dirty="0"/>
              <a:t> </a:t>
            </a:r>
          </a:p>
          <a:p>
            <a:pPr marR="0" lvl="0" algn="l" defTabSz="914400" rtl="0" eaLnBrk="1" fontAlgn="base" latinLnBrk="0" hangingPunct="1">
              <a:lnSpc>
                <a:spcPct val="100000"/>
              </a:lnSpc>
              <a:spcBef>
                <a:spcPts val="700"/>
              </a:spcBef>
              <a:spcAft>
                <a:spcPts val="0"/>
              </a:spcAft>
              <a:buClrTx/>
              <a:buSzTx/>
              <a:buFontTx/>
              <a:buChar char="»"/>
              <a:tabLst/>
              <a:defRPr/>
            </a:pPr>
            <a:r>
              <a:rPr kumimoji="0" lang="en-GB" sz="1600" b="0" i="0" u="none" strike="noStrike" kern="1200" cap="none" spc="0" normalizeH="0" baseline="0" dirty="0">
                <a:ln>
                  <a:noFill/>
                </a:ln>
                <a:solidFill>
                  <a:prstClr val="black"/>
                </a:solidFill>
                <a:effectLst/>
                <a:uLnTx/>
                <a:uFillTx/>
                <a:latin typeface="Calibri" panose="020F0502020204030204"/>
                <a:ea typeface="+mn-ea"/>
                <a:cs typeface="+mn-cs"/>
              </a:rPr>
              <a:t>National Coordinators of the Test Guidelines Programme</a:t>
            </a:r>
            <a:r>
              <a:rPr kumimoji="0" lang="en-GB" sz="1050" b="0" i="0" u="none" strike="noStrike" kern="1200" cap="none" spc="0" normalizeH="0" baseline="0" dirty="0">
                <a:ln>
                  <a:noFill/>
                </a:ln>
                <a:solidFill>
                  <a:prstClr val="black"/>
                </a:solidFill>
                <a:effectLst/>
                <a:uLnTx/>
                <a:uFillTx/>
                <a:latin typeface="Calibri" panose="020F0502020204030204"/>
                <a:ea typeface="+mn-ea"/>
                <a:cs typeface="+mn-cs"/>
              </a:rPr>
              <a:t> </a:t>
            </a:r>
            <a:r>
              <a:rPr kumimoji="0" lang="en-GB" sz="1050" b="0" i="0" u="none" strike="noStrike" kern="1200" cap="none" spc="0" normalizeH="0" baseline="0" dirty="0">
                <a:ln>
                  <a:noFill/>
                </a:ln>
                <a:solidFill>
                  <a:prstClr val="black"/>
                </a:solidFill>
                <a:effectLst/>
                <a:uLnTx/>
                <a:uFillTx/>
                <a:latin typeface="Calibri" panose="020F0502020204030204"/>
                <a:ea typeface="+mn-ea"/>
                <a:cs typeface="+mn-cs"/>
                <a:hlinkClick r:id="rId5"/>
              </a:rPr>
              <a:t>www.oecd.org/chemicalsafety/testing/national-coordinators-test-guidelines-programme.htm</a:t>
            </a:r>
            <a:endParaRPr kumimoji="0" lang="en-GB" sz="1050" b="0" i="0" u="none" strike="noStrike" kern="1200" cap="none" spc="0" normalizeH="0" baseline="0" dirty="0">
              <a:ln>
                <a:noFill/>
              </a:ln>
              <a:solidFill>
                <a:prstClr val="black"/>
              </a:solidFill>
              <a:effectLst/>
              <a:uLnTx/>
              <a:uFillTx/>
              <a:latin typeface="Calibri" panose="020F0502020204030204"/>
              <a:ea typeface="+mn-ea"/>
              <a:cs typeface="+mn-cs"/>
            </a:endParaRPr>
          </a:p>
          <a:p>
            <a:pPr>
              <a:lnSpc>
                <a:spcPct val="100000"/>
              </a:lnSpc>
              <a:spcBef>
                <a:spcPts val="700"/>
              </a:spcBef>
              <a:buFontTx/>
              <a:buChar char="»"/>
            </a:pPr>
            <a:r>
              <a:rPr lang="en-GB" sz="1600" dirty="0"/>
              <a:t>Standard Project Submission Form (SPSF) - template</a:t>
            </a:r>
            <a:r>
              <a:rPr lang="en-GB" sz="1050" dirty="0"/>
              <a:t> </a:t>
            </a:r>
            <a:r>
              <a:rPr lang="en-GB" sz="1050" dirty="0">
                <a:hlinkClick r:id="rId6"/>
              </a:rPr>
              <a:t>www.oecd.org/chemicalsafety/testing/standard-project-submission-form.pdf</a:t>
            </a:r>
            <a:r>
              <a:rPr lang="en-GB" sz="1050" dirty="0"/>
              <a:t> </a:t>
            </a:r>
          </a:p>
          <a:p>
            <a:pPr lvl="0">
              <a:spcBef>
                <a:spcPts val="700"/>
              </a:spcBef>
              <a:buFontTx/>
              <a:buChar char="»"/>
            </a:pPr>
            <a:r>
              <a:rPr lang="en-GB" sz="1600" dirty="0">
                <a:solidFill>
                  <a:prstClr val="black"/>
                </a:solidFill>
              </a:rPr>
              <a:t>Test Guidelines</a:t>
            </a:r>
            <a:r>
              <a:rPr lang="en-GB" sz="1050" dirty="0">
                <a:solidFill>
                  <a:prstClr val="black"/>
                </a:solidFill>
              </a:rPr>
              <a:t> </a:t>
            </a:r>
            <a:r>
              <a:rPr lang="en-GB" sz="1050" dirty="0">
                <a:solidFill>
                  <a:prstClr val="black"/>
                </a:solidFill>
                <a:hlinkClick r:id="rId7">
                  <a:extLst>
                    <a:ext uri="{A12FA001-AC4F-418D-AE19-62706E023703}">
                      <ahyp:hlinkClr xmlns:ahyp="http://schemas.microsoft.com/office/drawing/2018/hyperlinkcolor" val="tx"/>
                    </a:ext>
                  </a:extLst>
                </a:hlinkClick>
              </a:rPr>
              <a:t>www.oecd.org/chemicalsafety/testing/oecdguidelinesforthetestingofchemicals.htm</a:t>
            </a:r>
            <a:r>
              <a:rPr lang="en-GB" sz="1050" dirty="0">
                <a:solidFill>
                  <a:prstClr val="black"/>
                </a:solidFill>
              </a:rPr>
              <a:t> </a:t>
            </a:r>
          </a:p>
          <a:p>
            <a:pPr marL="460800" lvl="1">
              <a:lnSpc>
                <a:spcPct val="100000"/>
              </a:lnSpc>
              <a:spcBef>
                <a:spcPts val="300"/>
              </a:spcBef>
            </a:pPr>
            <a:r>
              <a:rPr lang="en-GB" sz="1600" dirty="0"/>
              <a:t>Draft Test Guidelines for public comments</a:t>
            </a:r>
            <a:r>
              <a:rPr lang="en-GB" sz="1050" dirty="0"/>
              <a:t> </a:t>
            </a:r>
            <a:r>
              <a:rPr lang="en-GB" sz="1050" dirty="0">
                <a:hlinkClick r:id="rId8"/>
              </a:rPr>
              <a:t>www.oecd.org/chemicalsafety/testing/chemicalstestingdraftoecdguidelinesforthetestingofchemicals-sections1-5.htm</a:t>
            </a:r>
            <a:endParaRPr lang="en-GB" sz="1050" dirty="0"/>
          </a:p>
          <a:p>
            <a:pPr>
              <a:lnSpc>
                <a:spcPct val="100000"/>
              </a:lnSpc>
              <a:spcBef>
                <a:spcPts val="700"/>
              </a:spcBef>
              <a:buFontTx/>
              <a:buChar char="»"/>
            </a:pPr>
            <a:r>
              <a:rPr lang="en-GB" sz="1600" dirty="0"/>
              <a:t>Guidance and Review in the Series on Testing and Assessment</a:t>
            </a:r>
            <a:r>
              <a:rPr lang="en-GB" sz="1050" dirty="0"/>
              <a:t> </a:t>
            </a:r>
            <a:r>
              <a:rPr lang="en-GB" sz="1050" dirty="0">
                <a:hlinkClick r:id="rId9"/>
              </a:rPr>
              <a:t>www.oecd.org/chemicalsafety/testing/seriesontestingandassessmentadoptedguidanceandreviewdocuments.htm</a:t>
            </a:r>
            <a:endParaRPr lang="en-GB" sz="1050" dirty="0"/>
          </a:p>
          <a:p>
            <a:pPr marL="517950" lvl="1" indent="-285750">
              <a:lnSpc>
                <a:spcPct val="100000"/>
              </a:lnSpc>
              <a:spcBef>
                <a:spcPts val="300"/>
              </a:spcBef>
            </a:pPr>
            <a:r>
              <a:rPr lang="en-GB" sz="1600" dirty="0"/>
              <a:t>Draft Guidance and Review documents for public comments</a:t>
            </a:r>
            <a:r>
              <a:rPr lang="en-GB" sz="1050" dirty="0"/>
              <a:t> </a:t>
            </a:r>
            <a:r>
              <a:rPr lang="en-GB" sz="1050" dirty="0">
                <a:hlinkClick r:id="rId10"/>
              </a:rPr>
              <a:t>www.oecd.org/chemicalsafety/testing/draft-guidance-review-documents-monographs.htm</a:t>
            </a:r>
            <a:endParaRPr lang="en-GB" sz="1050" dirty="0"/>
          </a:p>
          <a:p>
            <a:pPr marR="0" lvl="0" algn="l" defTabSz="914400" rtl="0" eaLnBrk="1" fontAlgn="auto" latinLnBrk="0" hangingPunct="1">
              <a:lnSpc>
                <a:spcPct val="100000"/>
              </a:lnSpc>
              <a:spcBef>
                <a:spcPts val="700"/>
              </a:spcBef>
              <a:spcAft>
                <a:spcPts val="0"/>
              </a:spcAft>
              <a:buClrTx/>
              <a:buSzTx/>
              <a:buFontTx/>
              <a:buChar char="»"/>
              <a:tabLst/>
              <a:defRPr/>
            </a:pPr>
            <a:r>
              <a:rPr kumimoji="0" lang="en-GB" sz="1600" b="0" i="0" u="none" strike="noStrike" kern="1200" cap="none" spc="0" normalizeH="0" baseline="0" dirty="0">
                <a:ln>
                  <a:noFill/>
                </a:ln>
                <a:solidFill>
                  <a:prstClr val="black"/>
                </a:solidFill>
                <a:effectLst/>
                <a:uLnTx/>
                <a:uFillTx/>
                <a:latin typeface="Calibri" panose="020F0502020204030204"/>
                <a:ea typeface="+mn-ea"/>
                <a:cs typeface="+mn-cs"/>
              </a:rPr>
              <a:t>Safety of manufactured nanomaterials – OECD </a:t>
            </a:r>
            <a:r>
              <a:rPr kumimoji="0" lang="en-GB" sz="900" b="0" i="0" u="sng" strike="noStrike" kern="1200" cap="none" spc="0" normalizeH="0" baseline="0" dirty="0">
                <a:ln>
                  <a:noFill/>
                </a:ln>
                <a:solidFill>
                  <a:prstClr val="black"/>
                </a:solidFill>
                <a:effectLst/>
                <a:uLnTx/>
                <a:uFillTx/>
                <a:latin typeface="Calibri" panose="020F0502020204030204"/>
                <a:ea typeface="+mn-ea"/>
                <a:cs typeface="+mn-cs"/>
                <a:hlinkClick r:id="rId11"/>
              </a:rPr>
              <a:t>www.oecd.org/science/nanosafety</a:t>
            </a:r>
            <a:endParaRPr kumimoji="0" lang="en-GB" sz="900" b="0" i="0" u="none" strike="noStrike" kern="1200" cap="none" spc="0" normalizeH="0" baseline="0" dirty="0">
              <a:ln>
                <a:noFill/>
              </a:ln>
              <a:solidFill>
                <a:prstClr val="black"/>
              </a:solidFill>
              <a:effectLst/>
              <a:uLnTx/>
              <a:uFillTx/>
              <a:latin typeface="Calibri" panose="020F0502020204030204"/>
              <a:ea typeface="+mn-ea"/>
              <a:cs typeface="+mn-cs"/>
            </a:endParaRPr>
          </a:p>
          <a:p>
            <a:pPr fontAlgn="base">
              <a:lnSpc>
                <a:spcPct val="100000"/>
              </a:lnSpc>
              <a:spcBef>
                <a:spcPts val="700"/>
              </a:spcBef>
              <a:buFontTx/>
              <a:buChar char="»"/>
            </a:pPr>
            <a:r>
              <a:rPr lang="en-GB" sz="1600" dirty="0"/>
              <a:t>List of laboratories compiled by OECD </a:t>
            </a:r>
            <a:r>
              <a:rPr lang="en-GB" sz="900" dirty="0">
                <a:hlinkClick r:id="rId12"/>
              </a:rPr>
              <a:t>www.oecd.org/chemicalsafety/testing/linkstonationalwebsitesongoodlaboratorypractice.htm</a:t>
            </a:r>
            <a:endParaRPr lang="en-GB" sz="900" dirty="0"/>
          </a:p>
          <a:p>
            <a:pPr fontAlgn="base">
              <a:spcBef>
                <a:spcPts val="700"/>
              </a:spcBef>
              <a:buFontTx/>
              <a:buChar char="»"/>
            </a:pPr>
            <a:r>
              <a:rPr lang="en-GB" sz="1600" dirty="0"/>
              <a:t>NanoHarmony </a:t>
            </a:r>
            <a:r>
              <a:rPr lang="en-GB" sz="900" u="sng" dirty="0">
                <a:solidFill>
                  <a:schemeClr val="tx2"/>
                </a:solidFill>
                <a:hlinkClick r:id="rId13"/>
              </a:rPr>
              <a:t>www.nanoharmony.eu</a:t>
            </a:r>
            <a:r>
              <a:rPr lang="en-GB" sz="1600" dirty="0"/>
              <a:t> – NanoHarmony webinars </a:t>
            </a:r>
            <a:r>
              <a:rPr lang="en-GB" sz="900" u="sng" dirty="0">
                <a:solidFill>
                  <a:schemeClr val="tx2"/>
                </a:solidFill>
                <a:hlinkClick r:id="rId14"/>
              </a:rPr>
              <a:t>https://www.youtube.com/playlist?list=PLl8XHGDKVfG7jZ0i0mkXOua3YLkMLSCSh</a:t>
            </a:r>
            <a:endParaRPr lang="en-GB" sz="900" u="sng" dirty="0">
              <a:solidFill>
                <a:schemeClr val="tx2"/>
              </a:solidFill>
            </a:endParaRPr>
          </a:p>
          <a:p>
            <a:pPr fontAlgn="base">
              <a:spcBef>
                <a:spcPts val="700"/>
              </a:spcBef>
              <a:buFontTx/>
              <a:buChar char="»"/>
            </a:pPr>
            <a:r>
              <a:rPr lang="en-US" sz="1600" dirty="0"/>
              <a:t>NanoHarmony OECD TG/GD Process Mentor </a:t>
            </a:r>
            <a:r>
              <a:rPr lang="en-US" sz="900" dirty="0">
                <a:hlinkClick r:id="rId15"/>
              </a:rPr>
              <a:t>www.testguideline-development.org</a:t>
            </a:r>
            <a:endParaRPr lang="en-US" sz="900" dirty="0"/>
          </a:p>
          <a:p>
            <a:pPr marL="230400" marR="0" lvl="0" indent="-230400" algn="l" defTabSz="914400" rtl="0" eaLnBrk="1" fontAlgn="base" latinLnBrk="0" hangingPunct="1">
              <a:lnSpc>
                <a:spcPct val="100000"/>
              </a:lnSpc>
              <a:spcBef>
                <a:spcPts val="70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NANOMET </a:t>
            </a:r>
            <a:r>
              <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www.oecd.org/chemicalsafety/nanomet/</a:t>
            </a:r>
            <a:endParaRPr kumimoji="0" lang="en-US" sz="1050" b="0" i="0" u="sng" strike="noStrike" kern="1200" cap="none" spc="0" normalizeH="0" baseline="0" noProof="0" dirty="0">
              <a:ln>
                <a:noFill/>
              </a:ln>
              <a:solidFill>
                <a:srgbClr val="005494"/>
              </a:solidFill>
              <a:effectLst/>
              <a:uLnTx/>
              <a:uFillTx/>
              <a:latin typeface="Calibri" panose="020F0502020204030204"/>
              <a:ea typeface="+mn-ea"/>
              <a:cs typeface="+mn-cs"/>
            </a:endParaRPr>
          </a:p>
          <a:p>
            <a:pPr fontAlgn="base">
              <a:spcBef>
                <a:spcPts val="700"/>
              </a:spcBef>
              <a:buFontTx/>
              <a:buChar char="»"/>
            </a:pPr>
            <a:endParaRPr lang="en-GB" sz="1600" dirty="0"/>
          </a:p>
          <a:p>
            <a:pPr fontAlgn="base">
              <a:lnSpc>
                <a:spcPct val="100000"/>
              </a:lnSpc>
              <a:buFontTx/>
              <a:buChar char="»"/>
            </a:pPr>
            <a:endParaRPr lang="en-GB" sz="1600" dirty="0"/>
          </a:p>
          <a:p>
            <a:pPr fontAlgn="base">
              <a:lnSpc>
                <a:spcPct val="100000"/>
              </a:lnSpc>
              <a:spcBef>
                <a:spcPts val="800"/>
              </a:spcBef>
              <a:buFontTx/>
              <a:buChar char="»"/>
            </a:pPr>
            <a:endParaRPr lang="en-GB" sz="1050" dirty="0"/>
          </a:p>
        </p:txBody>
      </p:sp>
      <p:sp>
        <p:nvSpPr>
          <p:cNvPr id="6" name="Footer Placeholder 5">
            <a:extLst>
              <a:ext uri="{FF2B5EF4-FFF2-40B4-BE49-F238E27FC236}">
                <a16:creationId xmlns:a16="http://schemas.microsoft.com/office/drawing/2014/main" id="{097EEA47-FB45-43A5-823A-8B74B376DA3C}"/>
              </a:ext>
            </a:extLst>
          </p:cNvPr>
          <p:cNvSpPr>
            <a:spLocks noGrp="1"/>
          </p:cNvSpPr>
          <p:nvPr>
            <p:ph type="ftr" sz="quarter" idx="11"/>
          </p:nvPr>
        </p:nvSpPr>
        <p:spPr/>
        <p:txBody>
          <a:bodyPr/>
          <a:lstStyle/>
          <a:p>
            <a:r>
              <a:rPr lang="en-GB" dirty="0"/>
              <a:t>From science to standards and harmonised OECD Test Guidelines</a:t>
            </a:r>
          </a:p>
        </p:txBody>
      </p:sp>
      <p:grpSp>
        <p:nvGrpSpPr>
          <p:cNvPr id="10" name="Group 9">
            <a:extLst>
              <a:ext uri="{FF2B5EF4-FFF2-40B4-BE49-F238E27FC236}">
                <a16:creationId xmlns:a16="http://schemas.microsoft.com/office/drawing/2014/main" id="{A8966E71-C638-44BE-831E-390B6848839A}"/>
              </a:ext>
            </a:extLst>
          </p:cNvPr>
          <p:cNvGrpSpPr/>
          <p:nvPr/>
        </p:nvGrpSpPr>
        <p:grpSpPr>
          <a:xfrm>
            <a:off x="10168350" y="4793242"/>
            <a:ext cx="1623600" cy="1365177"/>
            <a:chOff x="10186208" y="4764533"/>
            <a:chExt cx="1623600" cy="1365177"/>
          </a:xfrm>
        </p:grpSpPr>
        <p:pic>
          <p:nvPicPr>
            <p:cNvPr id="7" name="Grafik 6"/>
            <p:cNvPicPr>
              <a:picLocks noChangeAspect="1"/>
            </p:cNvPicPr>
            <p:nvPr/>
          </p:nvPicPr>
          <p:blipFill>
            <a:blip r:embed="rId17"/>
            <a:stretch>
              <a:fillRect/>
            </a:stretch>
          </p:blipFill>
          <p:spPr>
            <a:xfrm>
              <a:off x="10186208" y="4811301"/>
              <a:ext cx="1621791" cy="909786"/>
            </a:xfrm>
            <a:prstGeom prst="rect">
              <a:avLst/>
            </a:prstGeom>
          </p:spPr>
        </p:pic>
        <p:pic>
          <p:nvPicPr>
            <p:cNvPr id="8" name="Grafik 7"/>
            <p:cNvPicPr>
              <a:picLocks noChangeAspect="1"/>
            </p:cNvPicPr>
            <p:nvPr/>
          </p:nvPicPr>
          <p:blipFill rotWithShape="1">
            <a:blip r:embed="rId18"/>
            <a:srcRect t="38480" b="38846"/>
            <a:stretch/>
          </p:blipFill>
          <p:spPr>
            <a:xfrm>
              <a:off x="10186208" y="5761575"/>
              <a:ext cx="1623600" cy="368135"/>
            </a:xfrm>
            <a:prstGeom prst="rect">
              <a:avLst/>
            </a:prstGeom>
          </p:spPr>
        </p:pic>
        <p:sp>
          <p:nvSpPr>
            <p:cNvPr id="9" name="Textfeld 8"/>
            <p:cNvSpPr txBox="1"/>
            <p:nvPr/>
          </p:nvSpPr>
          <p:spPr>
            <a:xfrm>
              <a:off x="10186208" y="4764533"/>
              <a:ext cx="1621791" cy="205629"/>
            </a:xfrm>
            <a:prstGeom prst="rect">
              <a:avLst/>
            </a:prstGeom>
            <a:noFill/>
          </p:spPr>
          <p:txBody>
            <a:bodyPr wrap="square" lIns="18000" tIns="18000" rIns="18000" bIns="18000" rtlCol="0">
              <a:spAutoFit/>
            </a:bodyPr>
            <a:lstStyle/>
            <a:p>
              <a:r>
                <a:rPr lang="en-GB" sz="1100"/>
                <a:t>NanoHarmony Webinars on </a:t>
              </a:r>
            </a:p>
          </p:txBody>
        </p:sp>
      </p:grpSp>
    </p:spTree>
    <p:extLst>
      <p:ext uri="{BB962C8B-B14F-4D97-AF65-F5344CB8AC3E}">
        <p14:creationId xmlns:p14="http://schemas.microsoft.com/office/powerpoint/2010/main" val="357366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9E7F-2826-48BD-906D-9FECF9DCE9E1}"/>
              </a:ext>
            </a:extLst>
          </p:cNvPr>
          <p:cNvSpPr>
            <a:spLocks noGrp="1"/>
          </p:cNvSpPr>
          <p:nvPr>
            <p:ph type="title"/>
          </p:nvPr>
        </p:nvSpPr>
        <p:spPr>
          <a:ln w="38100">
            <a:noFill/>
          </a:ln>
        </p:spPr>
        <p:txBody>
          <a:bodyPr/>
          <a:lstStyle/>
          <a:p>
            <a:r>
              <a:rPr lang="en-GB" dirty="0"/>
              <a:t>NanoHarmony – The project</a:t>
            </a:r>
          </a:p>
        </p:txBody>
      </p:sp>
      <p:sp>
        <p:nvSpPr>
          <p:cNvPr id="4" name="Footer Placeholder 3">
            <a:extLst>
              <a:ext uri="{FF2B5EF4-FFF2-40B4-BE49-F238E27FC236}">
                <a16:creationId xmlns:a16="http://schemas.microsoft.com/office/drawing/2014/main" id="{B6A3ED39-EE1E-4A92-A748-FDB1738D79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From science to standards and harmonised OECD Test Guidelines</a:t>
            </a:r>
          </a:p>
        </p:txBody>
      </p:sp>
      <p:pic>
        <p:nvPicPr>
          <p:cNvPr id="7" name="Grafik 6">
            <a:extLst>
              <a:ext uri="{FF2B5EF4-FFF2-40B4-BE49-F238E27FC236}">
                <a16:creationId xmlns:a16="http://schemas.microsoft.com/office/drawing/2014/main" id="{04FF194A-A83E-4A33-8C38-CBACBB9FC2F0}"/>
              </a:ext>
            </a:extLst>
          </p:cNvPr>
          <p:cNvPicPr>
            <a:picLocks noChangeAspect="1"/>
          </p:cNvPicPr>
          <p:nvPr/>
        </p:nvPicPr>
        <p:blipFill>
          <a:blip r:embed="rId3"/>
          <a:stretch>
            <a:fillRect/>
          </a:stretch>
        </p:blipFill>
        <p:spPr>
          <a:xfrm>
            <a:off x="3835084" y="5900126"/>
            <a:ext cx="767214" cy="288000"/>
          </a:xfrm>
          <a:prstGeom prst="rect">
            <a:avLst/>
          </a:prstGeom>
        </p:spPr>
      </p:pic>
      <p:pic>
        <p:nvPicPr>
          <p:cNvPr id="8" name="Grafik 7">
            <a:extLst>
              <a:ext uri="{FF2B5EF4-FFF2-40B4-BE49-F238E27FC236}">
                <a16:creationId xmlns:a16="http://schemas.microsoft.com/office/drawing/2014/main" id="{BAE8C9C8-6479-47B9-B727-6D10802A9834}"/>
              </a:ext>
            </a:extLst>
          </p:cNvPr>
          <p:cNvPicPr>
            <a:picLocks noChangeAspect="1"/>
          </p:cNvPicPr>
          <p:nvPr/>
        </p:nvPicPr>
        <p:blipFill>
          <a:blip r:embed="rId4"/>
          <a:stretch>
            <a:fillRect/>
          </a:stretch>
        </p:blipFill>
        <p:spPr>
          <a:xfrm>
            <a:off x="4725056" y="5900126"/>
            <a:ext cx="671999" cy="288000"/>
          </a:xfrm>
          <a:prstGeom prst="rect">
            <a:avLst/>
          </a:prstGeom>
        </p:spPr>
      </p:pic>
      <p:pic>
        <p:nvPicPr>
          <p:cNvPr id="9" name="Grafik 8">
            <a:extLst>
              <a:ext uri="{FF2B5EF4-FFF2-40B4-BE49-F238E27FC236}">
                <a16:creationId xmlns:a16="http://schemas.microsoft.com/office/drawing/2014/main" id="{E4E42A39-5970-4D94-AC96-CC5B6D1C69CF}"/>
              </a:ext>
            </a:extLst>
          </p:cNvPr>
          <p:cNvPicPr>
            <a:picLocks noChangeAspect="1"/>
          </p:cNvPicPr>
          <p:nvPr/>
        </p:nvPicPr>
        <p:blipFill>
          <a:blip r:embed="rId5"/>
          <a:stretch>
            <a:fillRect/>
          </a:stretch>
        </p:blipFill>
        <p:spPr>
          <a:xfrm>
            <a:off x="6628842" y="5900126"/>
            <a:ext cx="833454" cy="288000"/>
          </a:xfrm>
          <a:prstGeom prst="rect">
            <a:avLst/>
          </a:prstGeom>
        </p:spPr>
      </p:pic>
      <p:pic>
        <p:nvPicPr>
          <p:cNvPr id="10" name="Grafik 9">
            <a:extLst>
              <a:ext uri="{FF2B5EF4-FFF2-40B4-BE49-F238E27FC236}">
                <a16:creationId xmlns:a16="http://schemas.microsoft.com/office/drawing/2014/main" id="{4A96A1EC-9071-4A9E-953F-019F74AFE321}"/>
              </a:ext>
            </a:extLst>
          </p:cNvPr>
          <p:cNvPicPr>
            <a:picLocks noChangeAspect="1"/>
          </p:cNvPicPr>
          <p:nvPr/>
        </p:nvPicPr>
        <p:blipFill>
          <a:blip r:embed="rId6"/>
          <a:stretch>
            <a:fillRect/>
          </a:stretch>
        </p:blipFill>
        <p:spPr>
          <a:xfrm>
            <a:off x="8986567" y="5900126"/>
            <a:ext cx="561689" cy="288000"/>
          </a:xfrm>
          <a:prstGeom prst="rect">
            <a:avLst/>
          </a:prstGeom>
        </p:spPr>
      </p:pic>
      <p:pic>
        <p:nvPicPr>
          <p:cNvPr id="11" name="Grafik 10">
            <a:extLst>
              <a:ext uri="{FF2B5EF4-FFF2-40B4-BE49-F238E27FC236}">
                <a16:creationId xmlns:a16="http://schemas.microsoft.com/office/drawing/2014/main" id="{5BE96537-8B4A-4586-8E65-D3C20F2DD9D0}"/>
              </a:ext>
            </a:extLst>
          </p:cNvPr>
          <p:cNvPicPr>
            <a:picLocks noChangeAspect="1"/>
          </p:cNvPicPr>
          <p:nvPr/>
        </p:nvPicPr>
        <p:blipFill>
          <a:blip r:embed="rId7"/>
          <a:stretch>
            <a:fillRect/>
          </a:stretch>
        </p:blipFill>
        <p:spPr>
          <a:xfrm>
            <a:off x="6218084" y="5900126"/>
            <a:ext cx="288000" cy="288000"/>
          </a:xfrm>
          <a:prstGeom prst="rect">
            <a:avLst/>
          </a:prstGeom>
        </p:spPr>
      </p:pic>
      <p:pic>
        <p:nvPicPr>
          <p:cNvPr id="12" name="Grafik 11">
            <a:extLst>
              <a:ext uri="{FF2B5EF4-FFF2-40B4-BE49-F238E27FC236}">
                <a16:creationId xmlns:a16="http://schemas.microsoft.com/office/drawing/2014/main" id="{54FCE944-27FE-41B9-AB39-FF1F02B3871C}"/>
              </a:ext>
            </a:extLst>
          </p:cNvPr>
          <p:cNvPicPr>
            <a:picLocks noChangeAspect="1"/>
          </p:cNvPicPr>
          <p:nvPr/>
        </p:nvPicPr>
        <p:blipFill>
          <a:blip r:embed="rId8"/>
          <a:stretch>
            <a:fillRect/>
          </a:stretch>
        </p:blipFill>
        <p:spPr>
          <a:xfrm>
            <a:off x="7585054" y="5900126"/>
            <a:ext cx="384495" cy="288000"/>
          </a:xfrm>
          <a:prstGeom prst="rect">
            <a:avLst/>
          </a:prstGeom>
        </p:spPr>
      </p:pic>
      <p:pic>
        <p:nvPicPr>
          <p:cNvPr id="13" name="Grafik 12">
            <a:extLst>
              <a:ext uri="{FF2B5EF4-FFF2-40B4-BE49-F238E27FC236}">
                <a16:creationId xmlns:a16="http://schemas.microsoft.com/office/drawing/2014/main" id="{2ED3EF4E-29D7-4C5F-9A1F-E2819244EACB}"/>
              </a:ext>
            </a:extLst>
          </p:cNvPr>
          <p:cNvPicPr>
            <a:picLocks noChangeAspect="1"/>
          </p:cNvPicPr>
          <p:nvPr/>
        </p:nvPicPr>
        <p:blipFill>
          <a:blip r:embed="rId9"/>
          <a:stretch>
            <a:fillRect/>
          </a:stretch>
        </p:blipFill>
        <p:spPr>
          <a:xfrm>
            <a:off x="8092307" y="5900126"/>
            <a:ext cx="771502" cy="288000"/>
          </a:xfrm>
          <a:prstGeom prst="rect">
            <a:avLst/>
          </a:prstGeom>
        </p:spPr>
      </p:pic>
      <p:pic>
        <p:nvPicPr>
          <p:cNvPr id="14" name="Grafik 13">
            <a:extLst>
              <a:ext uri="{FF2B5EF4-FFF2-40B4-BE49-F238E27FC236}">
                <a16:creationId xmlns:a16="http://schemas.microsoft.com/office/drawing/2014/main" id="{55244633-D1B9-4460-8867-136BE378035B}"/>
              </a:ext>
            </a:extLst>
          </p:cNvPr>
          <p:cNvPicPr>
            <a:picLocks noChangeAspect="1"/>
          </p:cNvPicPr>
          <p:nvPr/>
        </p:nvPicPr>
        <p:blipFill>
          <a:blip r:embed="rId10"/>
          <a:stretch>
            <a:fillRect/>
          </a:stretch>
        </p:blipFill>
        <p:spPr>
          <a:xfrm>
            <a:off x="304350" y="5900126"/>
            <a:ext cx="1367999" cy="288000"/>
          </a:xfrm>
          <a:prstGeom prst="rect">
            <a:avLst/>
          </a:prstGeom>
        </p:spPr>
      </p:pic>
      <p:pic>
        <p:nvPicPr>
          <p:cNvPr id="15" name="Grafik 14">
            <a:extLst>
              <a:ext uri="{FF2B5EF4-FFF2-40B4-BE49-F238E27FC236}">
                <a16:creationId xmlns:a16="http://schemas.microsoft.com/office/drawing/2014/main" id="{2AEDF226-F927-4063-B125-5DDE0A11627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35838" y="5900126"/>
            <a:ext cx="1076488" cy="288000"/>
          </a:xfrm>
          <a:prstGeom prst="rect">
            <a:avLst/>
          </a:prstGeom>
          <a:noFill/>
        </p:spPr>
      </p:pic>
      <p:pic>
        <p:nvPicPr>
          <p:cNvPr id="16" name="Grafik 15">
            <a:extLst>
              <a:ext uri="{FF2B5EF4-FFF2-40B4-BE49-F238E27FC236}">
                <a16:creationId xmlns:a16="http://schemas.microsoft.com/office/drawing/2014/main" id="{B63D31A4-A8F4-4CC9-83F3-372B6C34D7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71014" y="5900126"/>
            <a:ext cx="429850" cy="288000"/>
          </a:xfrm>
          <a:prstGeom prst="rect">
            <a:avLst/>
          </a:prstGeom>
        </p:spPr>
      </p:pic>
      <p:pic>
        <p:nvPicPr>
          <p:cNvPr id="17" name="Grafik 16">
            <a:extLst>
              <a:ext uri="{FF2B5EF4-FFF2-40B4-BE49-F238E27FC236}">
                <a16:creationId xmlns:a16="http://schemas.microsoft.com/office/drawing/2014/main" id="{8285FA3E-6B94-4D25-A040-BC21281D8BB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23622" y="5900126"/>
            <a:ext cx="272018" cy="288000"/>
          </a:xfrm>
          <a:prstGeom prst="rect">
            <a:avLst/>
          </a:prstGeom>
        </p:spPr>
      </p:pic>
      <p:pic>
        <p:nvPicPr>
          <p:cNvPr id="18" name="Grafik 17" descr="Ein Bild, das Text, ClipArt enthält.&#10;&#10;Automatisch generierte Beschreibung">
            <a:extLst>
              <a:ext uri="{FF2B5EF4-FFF2-40B4-BE49-F238E27FC236}">
                <a16:creationId xmlns:a16="http://schemas.microsoft.com/office/drawing/2014/main" id="{43B32A46-1E21-4AE4-AEFE-E017C92DBF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19813" y="5900126"/>
            <a:ext cx="575513" cy="288000"/>
          </a:xfrm>
          <a:prstGeom prst="rect">
            <a:avLst/>
          </a:prstGeom>
        </p:spPr>
      </p:pic>
      <p:pic>
        <p:nvPicPr>
          <p:cNvPr id="19" name="Grafik 19">
            <a:extLst>
              <a:ext uri="{FF2B5EF4-FFF2-40B4-BE49-F238E27FC236}">
                <a16:creationId xmlns:a16="http://schemas.microsoft.com/office/drawing/2014/main" id="{86BCCED6-094C-4ACE-B440-521840CC3263}"/>
              </a:ext>
            </a:extLst>
          </p:cNvPr>
          <p:cNvPicPr>
            <a:picLocks noChangeAspect="1"/>
          </p:cNvPicPr>
          <p:nvPr/>
        </p:nvPicPr>
        <p:blipFill>
          <a:blip r:embed="rId15"/>
          <a:stretch>
            <a:fillRect/>
          </a:stretch>
        </p:blipFill>
        <p:spPr>
          <a:xfrm>
            <a:off x="1795107" y="5900126"/>
            <a:ext cx="717973" cy="288000"/>
          </a:xfrm>
          <a:prstGeom prst="rect">
            <a:avLst/>
          </a:prstGeom>
        </p:spPr>
      </p:pic>
      <p:sp>
        <p:nvSpPr>
          <p:cNvPr id="20" name="Textfeld 20">
            <a:extLst>
              <a:ext uri="{FF2B5EF4-FFF2-40B4-BE49-F238E27FC236}">
                <a16:creationId xmlns:a16="http://schemas.microsoft.com/office/drawing/2014/main" id="{95DCC9BD-7E5F-43AE-9AE2-62F4CC144696}"/>
              </a:ext>
            </a:extLst>
          </p:cNvPr>
          <p:cNvSpPr txBox="1"/>
          <p:nvPr/>
        </p:nvSpPr>
        <p:spPr>
          <a:xfrm>
            <a:off x="10618396" y="5997886"/>
            <a:ext cx="1269254" cy="190240"/>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1B3E8"/>
                </a:solidFill>
                <a:effectLst/>
                <a:uLnTx/>
                <a:uFillTx/>
                <a:latin typeface="Calibri" panose="020F0502020204030204"/>
                <a:ea typeface="+mn-ea"/>
                <a:cs typeface="+mn-cs"/>
              </a:rPr>
              <a:t>+ 18 int. assoc. partners</a:t>
            </a:r>
          </a:p>
        </p:txBody>
      </p:sp>
      <p:sp>
        <p:nvSpPr>
          <p:cNvPr id="21" name="Freihandform 20">
            <a:extLst>
              <a:ext uri="{FF2B5EF4-FFF2-40B4-BE49-F238E27FC236}">
                <a16:creationId xmlns:a16="http://schemas.microsoft.com/office/drawing/2014/main" id="{EE2CC577-C782-4AA8-B7B0-BDE2E06C376B}"/>
              </a:ext>
            </a:extLst>
          </p:cNvPr>
          <p:cNvSpPr/>
          <p:nvPr/>
        </p:nvSpPr>
        <p:spPr>
          <a:xfrm>
            <a:off x="304350" y="2850257"/>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Formation of a network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 interact with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all relevant stakeholders </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Freihandform 21">
            <a:extLst>
              <a:ext uri="{FF2B5EF4-FFF2-40B4-BE49-F238E27FC236}">
                <a16:creationId xmlns:a16="http://schemas.microsoft.com/office/drawing/2014/main" id="{39001209-F1F2-4CD3-9886-8284B9317146}"/>
              </a:ext>
            </a:extLst>
          </p:cNvPr>
          <p:cNvSpPr/>
          <p:nvPr/>
        </p:nvSpPr>
        <p:spPr>
          <a:xfrm>
            <a:off x="304350" y="4369613"/>
            <a:ext cx="4158320" cy="1440000"/>
          </a:xfrm>
          <a:custGeom>
            <a:avLst/>
            <a:gdLst>
              <a:gd name="connsiteX0" fmla="*/ 0 w 1848541"/>
              <a:gd name="connsiteY0" fmla="*/ 132005 h 792014"/>
              <a:gd name="connsiteX1" fmla="*/ 132005 w 1848541"/>
              <a:gd name="connsiteY1" fmla="*/ 0 h 792014"/>
              <a:gd name="connsiteX2" fmla="*/ 1716536 w 1848541"/>
              <a:gd name="connsiteY2" fmla="*/ 0 h 792014"/>
              <a:gd name="connsiteX3" fmla="*/ 1848541 w 1848541"/>
              <a:gd name="connsiteY3" fmla="*/ 132005 h 792014"/>
              <a:gd name="connsiteX4" fmla="*/ 1848541 w 1848541"/>
              <a:gd name="connsiteY4" fmla="*/ 660009 h 792014"/>
              <a:gd name="connsiteX5" fmla="*/ 1716536 w 1848541"/>
              <a:gd name="connsiteY5" fmla="*/ 792014 h 792014"/>
              <a:gd name="connsiteX6" fmla="*/ 132005 w 1848541"/>
              <a:gd name="connsiteY6" fmla="*/ 792014 h 792014"/>
              <a:gd name="connsiteX7" fmla="*/ 0 w 1848541"/>
              <a:gd name="connsiteY7" fmla="*/ 660009 h 792014"/>
              <a:gd name="connsiteX8" fmla="*/ 0 w 1848541"/>
              <a:gd name="connsiteY8" fmla="*/ 132005 h 79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792014">
                <a:moveTo>
                  <a:pt x="0" y="132005"/>
                </a:moveTo>
                <a:cubicBezTo>
                  <a:pt x="0" y="59101"/>
                  <a:pt x="59101" y="0"/>
                  <a:pt x="132005" y="0"/>
                </a:cubicBezTo>
                <a:lnTo>
                  <a:pt x="1716536" y="0"/>
                </a:lnTo>
                <a:cubicBezTo>
                  <a:pt x="1789440" y="0"/>
                  <a:pt x="1848541" y="59101"/>
                  <a:pt x="1848541" y="132005"/>
                </a:cubicBezTo>
                <a:lnTo>
                  <a:pt x="1848541" y="660009"/>
                </a:lnTo>
                <a:cubicBezTo>
                  <a:pt x="1848541" y="732913"/>
                  <a:pt x="1789440" y="792014"/>
                  <a:pt x="1716536" y="792014"/>
                </a:cubicBezTo>
                <a:lnTo>
                  <a:pt x="132005" y="792014"/>
                </a:lnTo>
                <a:cubicBezTo>
                  <a:pt x="59101" y="792014"/>
                  <a:pt x="0" y="732913"/>
                  <a:pt x="0" y="660009"/>
                </a:cubicBezTo>
                <a:lnTo>
                  <a:pt x="0" y="132005"/>
                </a:lnTo>
                <a:close/>
              </a:path>
            </a:pathLst>
          </a:custGeom>
          <a:solidFill>
            <a:schemeClr val="accent3"/>
          </a:solidFill>
          <a:ln w="25400" cap="flat" cmpd="sng" algn="ctr">
            <a:solidFill>
              <a:sysClr val="window" lastClr="FFFFFF">
                <a:hueOff val="0"/>
                <a:satOff val="0"/>
                <a:lumOff val="0"/>
                <a:alphaOff val="0"/>
              </a:sysClr>
            </a:solidFill>
            <a:prstDash val="solid"/>
          </a:ln>
          <a:effectLst/>
        </p:spPr>
        <p:txBody>
          <a:bodyPr spcFirstLastPara="0" vert="horz" wrap="square" lIns="63287" tIns="46142" rIns="63287" bIns="46142" numCol="1" spcCol="1270" anchor="ctr" anchorCtr="0">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Develop a structure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translate science into </a:t>
            </a:r>
            <a:b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test methods used in regulation</a:t>
            </a:r>
            <a:endParaRPr kumimoji="0" lang="en-GB"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3" name="Freihandform 19">
            <a:extLst>
              <a:ext uri="{FF2B5EF4-FFF2-40B4-BE49-F238E27FC236}">
                <a16:creationId xmlns:a16="http://schemas.microsoft.com/office/drawing/2014/main" id="{CD84FD5D-5EE8-406D-A68D-11BAD6A5D7EA}"/>
              </a:ext>
            </a:extLst>
          </p:cNvPr>
          <p:cNvSpPr/>
          <p:nvPr/>
        </p:nvSpPr>
        <p:spPr>
          <a:xfrm>
            <a:off x="304350" y="1330901"/>
            <a:ext cx="4158320" cy="1440000"/>
          </a:xfrm>
          <a:custGeom>
            <a:avLst/>
            <a:gdLst>
              <a:gd name="connsiteX0" fmla="*/ 0 w 1848541"/>
              <a:gd name="connsiteY0" fmla="*/ 214443 h 1286631"/>
              <a:gd name="connsiteX1" fmla="*/ 214443 w 1848541"/>
              <a:gd name="connsiteY1" fmla="*/ 0 h 1286631"/>
              <a:gd name="connsiteX2" fmla="*/ 1634098 w 1848541"/>
              <a:gd name="connsiteY2" fmla="*/ 0 h 1286631"/>
              <a:gd name="connsiteX3" fmla="*/ 1848541 w 1848541"/>
              <a:gd name="connsiteY3" fmla="*/ 214443 h 1286631"/>
              <a:gd name="connsiteX4" fmla="*/ 1848541 w 1848541"/>
              <a:gd name="connsiteY4" fmla="*/ 1072188 h 1286631"/>
              <a:gd name="connsiteX5" fmla="*/ 1634098 w 1848541"/>
              <a:gd name="connsiteY5" fmla="*/ 1286631 h 1286631"/>
              <a:gd name="connsiteX6" fmla="*/ 214443 w 1848541"/>
              <a:gd name="connsiteY6" fmla="*/ 1286631 h 1286631"/>
              <a:gd name="connsiteX7" fmla="*/ 0 w 1848541"/>
              <a:gd name="connsiteY7" fmla="*/ 1072188 h 1286631"/>
              <a:gd name="connsiteX8" fmla="*/ 0 w 1848541"/>
              <a:gd name="connsiteY8" fmla="*/ 214443 h 128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8541" h="1286631">
                <a:moveTo>
                  <a:pt x="0" y="214443"/>
                </a:moveTo>
                <a:cubicBezTo>
                  <a:pt x="0" y="96009"/>
                  <a:pt x="96009" y="0"/>
                  <a:pt x="214443" y="0"/>
                </a:cubicBezTo>
                <a:lnTo>
                  <a:pt x="1634098" y="0"/>
                </a:lnTo>
                <a:cubicBezTo>
                  <a:pt x="1752532" y="0"/>
                  <a:pt x="1848541" y="96009"/>
                  <a:pt x="1848541" y="214443"/>
                </a:cubicBezTo>
                <a:lnTo>
                  <a:pt x="1848541" y="1072188"/>
                </a:lnTo>
                <a:cubicBezTo>
                  <a:pt x="1848541" y="1190622"/>
                  <a:pt x="1752532" y="1286631"/>
                  <a:pt x="1634098" y="1286631"/>
                </a:cubicBezTo>
                <a:lnTo>
                  <a:pt x="214443" y="1286631"/>
                </a:lnTo>
                <a:cubicBezTo>
                  <a:pt x="96009" y="1286631"/>
                  <a:pt x="0" y="1190622"/>
                  <a:pt x="0" y="1072188"/>
                </a:cubicBezTo>
                <a:lnTo>
                  <a:pt x="0" y="214443"/>
                </a:lnTo>
                <a:close/>
              </a:path>
            </a:pathLst>
          </a:custGeom>
          <a:solidFill>
            <a:schemeClr val="tx2"/>
          </a:solidFill>
          <a:ln w="25400" cap="flat" cmpd="sng" algn="ctr">
            <a:solidFill>
              <a:sysClr val="window" lastClr="FFFFFF">
                <a:hueOff val="0"/>
                <a:satOff val="0"/>
                <a:lumOff val="0"/>
                <a:alphaOff val="0"/>
              </a:sysClr>
            </a:solidFill>
            <a:prstDash val="solid"/>
          </a:ln>
          <a:effectLst/>
        </p:spPr>
        <p:txBody>
          <a:bodyPr spcFirstLastPara="0" vert="horz" wrap="square" lIns="81396" tIns="64251" rIns="81396" bIns="64251" numCol="1" spcCol="1270" anchor="ctr" anchorCtr="1">
            <a:noAutofit/>
          </a:bodyPr>
          <a:lstStyle/>
          <a:p>
            <a:pPr marL="0" marR="0" lvl="0" indent="0" algn="ctr" defTabSz="400050" rtl="0" eaLnBrk="1" fontAlgn="auto" latinLnBrk="0" hangingPunct="1">
              <a:lnSpc>
                <a:spcPct val="100000"/>
              </a:lnSpc>
              <a:spcBef>
                <a:spcPct val="0"/>
              </a:spcBef>
              <a:spcAft>
                <a:spcPts val="135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Develop and validate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Test Methods for </a:t>
            </a:r>
            <a:b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GB" sz="2400" b="1"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OECD TGs/GDs</a:t>
            </a:r>
            <a:endParaRPr kumimoji="0" lang="en-GB" sz="24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4" name="Pfeil: Chevron 13">
            <a:extLst>
              <a:ext uri="{FF2B5EF4-FFF2-40B4-BE49-F238E27FC236}">
                <a16:creationId xmlns:a16="http://schemas.microsoft.com/office/drawing/2014/main" id="{072D5BD0-F9DC-4B9B-9B48-D3C32BB7DA22}"/>
              </a:ext>
            </a:extLst>
          </p:cNvPr>
          <p:cNvSpPr/>
          <p:nvPr/>
        </p:nvSpPr>
        <p:spPr>
          <a:xfrm>
            <a:off x="5228934" y="1330901"/>
            <a:ext cx="1342094" cy="4478712"/>
          </a:xfrm>
          <a:prstGeom prst="chevron">
            <a:avLst>
              <a:gd name="adj" fmla="val 79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feld 28">
            <a:extLst>
              <a:ext uri="{FF2B5EF4-FFF2-40B4-BE49-F238E27FC236}">
                <a16:creationId xmlns:a16="http://schemas.microsoft.com/office/drawing/2014/main" id="{4FF58C81-133B-490E-869C-99EF317EC88A}"/>
              </a:ext>
            </a:extLst>
          </p:cNvPr>
          <p:cNvSpPr txBox="1"/>
          <p:nvPr/>
        </p:nvSpPr>
        <p:spPr>
          <a:xfrm>
            <a:off x="6724692" y="1474204"/>
            <a:ext cx="34696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rPr>
              <a:t>The NanoHarmony legacy</a:t>
            </a:r>
            <a:endParaRPr kumimoji="0" lang="en-GB" sz="2400" b="0" i="0" u="none" strike="noStrike" kern="0" cap="none" spc="0" normalizeH="0" baseline="0" noProof="0" dirty="0">
              <a:ln>
                <a:noFill/>
              </a:ln>
              <a:solidFill>
                <a:srgbClr val="005494"/>
              </a:solidFill>
              <a:effectLst/>
              <a:uLnTx/>
              <a:uFillTx/>
              <a:latin typeface="Calibri" panose="020F0502020204030204"/>
              <a:ea typeface="+mn-ea"/>
              <a:cs typeface="Arial" panose="020B0604020202020204" pitchFamily="34" charset="0"/>
            </a:endParaRPr>
          </a:p>
        </p:txBody>
      </p:sp>
      <p:sp>
        <p:nvSpPr>
          <p:cNvPr id="25" name="Sechseck 27">
            <a:extLst>
              <a:ext uri="{FF2B5EF4-FFF2-40B4-BE49-F238E27FC236}">
                <a16:creationId xmlns:a16="http://schemas.microsoft.com/office/drawing/2014/main" id="{256D9180-FDD5-402B-B00F-3CA3B7C4753C}"/>
              </a:ext>
            </a:extLst>
          </p:cNvPr>
          <p:cNvSpPr>
            <a:spLocks noChangeAspect="1"/>
          </p:cNvSpPr>
          <p:nvPr/>
        </p:nvSpPr>
        <p:spPr>
          <a:xfrm>
            <a:off x="10138050" y="1474204"/>
            <a:ext cx="1749600" cy="1490400"/>
          </a:xfrm>
          <a:prstGeom prst="hexagon">
            <a:avLst/>
          </a:prstGeom>
          <a:solidFill>
            <a:schemeClr val="accent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White Paper</a:t>
            </a:r>
          </a:p>
        </p:txBody>
      </p:sp>
      <p:sp>
        <p:nvSpPr>
          <p:cNvPr id="27" name="Sechseck 29">
            <a:extLst>
              <a:ext uri="{FF2B5EF4-FFF2-40B4-BE49-F238E27FC236}">
                <a16:creationId xmlns:a16="http://schemas.microsoft.com/office/drawing/2014/main" id="{F6F74D88-3473-4A0B-8633-0625116E954E}"/>
              </a:ext>
            </a:extLst>
          </p:cNvPr>
          <p:cNvSpPr>
            <a:spLocks noChangeAspect="1"/>
          </p:cNvSpPr>
          <p:nvPr/>
        </p:nvSpPr>
        <p:spPr>
          <a:xfrm>
            <a:off x="10138050" y="2983814"/>
            <a:ext cx="1749600" cy="149040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TGs and GDs for NMs</a:t>
            </a:r>
          </a:p>
        </p:txBody>
      </p:sp>
      <p:sp>
        <p:nvSpPr>
          <p:cNvPr id="28" name="Sechseck 31">
            <a:extLst>
              <a:ext uri="{FF2B5EF4-FFF2-40B4-BE49-F238E27FC236}">
                <a16:creationId xmlns:a16="http://schemas.microsoft.com/office/drawing/2014/main" id="{AEABF232-F282-406C-BFF5-22173C1A01AD}"/>
              </a:ext>
            </a:extLst>
          </p:cNvPr>
          <p:cNvSpPr>
            <a:spLocks noChangeAspect="1"/>
          </p:cNvSpPr>
          <p:nvPr/>
        </p:nvSpPr>
        <p:spPr>
          <a:xfrm>
            <a:off x="8738662" y="2231765"/>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Training Material</a:t>
            </a:r>
          </a:p>
        </p:txBody>
      </p:sp>
      <p:sp>
        <p:nvSpPr>
          <p:cNvPr id="29" name="Sechseck 32">
            <a:extLst>
              <a:ext uri="{FF2B5EF4-FFF2-40B4-BE49-F238E27FC236}">
                <a16:creationId xmlns:a16="http://schemas.microsoft.com/office/drawing/2014/main" id="{AFC34822-0D21-47E3-8BAF-A2829162C15D}"/>
              </a:ext>
            </a:extLst>
          </p:cNvPr>
          <p:cNvSpPr>
            <a:spLocks noChangeAspect="1"/>
          </p:cNvSpPr>
          <p:nvPr/>
        </p:nvSpPr>
        <p:spPr>
          <a:xfrm>
            <a:off x="8738662" y="3736961"/>
            <a:ext cx="1749600" cy="149040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Process Mentor</a:t>
            </a:r>
          </a:p>
        </p:txBody>
      </p:sp>
      <p:sp>
        <p:nvSpPr>
          <p:cNvPr id="30" name="Sechseck 33">
            <a:extLst>
              <a:ext uri="{FF2B5EF4-FFF2-40B4-BE49-F238E27FC236}">
                <a16:creationId xmlns:a16="http://schemas.microsoft.com/office/drawing/2014/main" id="{27A71C2A-0433-4671-B7A9-9E2C6639A15F}"/>
              </a:ext>
            </a:extLst>
          </p:cNvPr>
          <p:cNvSpPr>
            <a:spLocks noChangeAspect="1"/>
          </p:cNvSpPr>
          <p:nvPr/>
        </p:nvSpPr>
        <p:spPr>
          <a:xfrm>
            <a:off x="7337292" y="2983814"/>
            <a:ext cx="1749600" cy="149040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Regular Online Workshops</a:t>
            </a:r>
          </a:p>
        </p:txBody>
      </p:sp>
      <p:sp>
        <p:nvSpPr>
          <p:cNvPr id="3" name="Textfeld 2"/>
          <p:cNvSpPr txBox="1"/>
          <p:nvPr/>
        </p:nvSpPr>
        <p:spPr>
          <a:xfrm>
            <a:off x="9402637" y="5387592"/>
            <a:ext cx="248501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www.</a:t>
            </a:r>
            <a:r>
              <a:rPr kumimoji="0" lang="en-GB" sz="1800" b="0" i="0" u="sng" strike="noStrike" kern="1200" cap="none" spc="0" normalizeH="0" baseline="0" noProof="0" dirty="0">
                <a:ln>
                  <a:noFill/>
                </a:ln>
                <a:solidFill>
                  <a:srgbClr val="005494"/>
                </a:solidFill>
                <a:effectLst/>
                <a:uLnTx/>
                <a:uFillTx/>
                <a:latin typeface="Calibri" panose="020F0502020204030204"/>
                <a:ea typeface="+mn-ea"/>
                <a:cs typeface="+mn-cs"/>
                <a:hlinkClick r:id="rId16"/>
              </a:rPr>
              <a:t>nanoharmony.eu</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10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NanoHarmony Training: From science to standards and harmonised OECD Test Guidelines</a:t>
            </a:r>
          </a:p>
        </p:txBody>
      </p:sp>
      <p:sp>
        <p:nvSpPr>
          <p:cNvPr id="3" name="Inhaltsplatzhalter 2"/>
          <p:cNvSpPr>
            <a:spLocks noGrp="1"/>
          </p:cNvSpPr>
          <p:nvPr>
            <p:ph idx="4294967295"/>
          </p:nvPr>
        </p:nvSpPr>
        <p:spPr>
          <a:xfrm>
            <a:off x="304350" y="1358900"/>
            <a:ext cx="11487600" cy="4860925"/>
          </a:xfrm>
        </p:spPr>
        <p:txBody>
          <a:bodyPr>
            <a:noAutofit/>
          </a:bodyPr>
          <a:lstStyle/>
          <a:p>
            <a:pPr marL="0" indent="0">
              <a:spcBef>
                <a:spcPts val="0"/>
              </a:spcBef>
              <a:spcAft>
                <a:spcPts val="600"/>
              </a:spcAft>
              <a:buNone/>
            </a:pPr>
            <a:r>
              <a:rPr lang="en-GB" sz="1400" dirty="0"/>
              <a:t>This set of slides provides a low-level entry into the topic of standards and harmonised OECD Test Guidelines and how science can contribute to this. The training set provides essential information on the topics of harmonisation of test methods, OECD and its relevant committees and documents, and the process of OECD Test Guideline development. To facilitate the use of these slides for teaching purposes, additional information is added in the notes pages.</a:t>
            </a:r>
          </a:p>
          <a:p>
            <a:pPr marL="0" indent="0">
              <a:spcBef>
                <a:spcPts val="0"/>
              </a:spcBef>
              <a:spcAft>
                <a:spcPts val="600"/>
              </a:spcAft>
              <a:buNone/>
            </a:pPr>
            <a:r>
              <a:rPr lang="en-GB" sz="1400" dirty="0"/>
              <a:t>This material was developed mid-2023.</a:t>
            </a:r>
            <a:endParaRPr lang="en-GB" sz="1400" dirty="0">
              <a:solidFill>
                <a:srgbClr val="FF3399"/>
              </a:solidFill>
            </a:endParaRPr>
          </a:p>
          <a:p>
            <a:pPr marL="0" indent="0">
              <a:spcBef>
                <a:spcPts val="0"/>
              </a:spcBef>
              <a:spcAft>
                <a:spcPts val="600"/>
              </a:spcAft>
              <a:buNone/>
            </a:pPr>
            <a:r>
              <a:rPr lang="en-GB" sz="1400" dirty="0"/>
              <a:t>The Training Material is divided into 4 different modules, each focussing on a specific topic:</a:t>
            </a:r>
          </a:p>
          <a:p>
            <a:pPr marL="457200" indent="-457200">
              <a:lnSpc>
                <a:spcPct val="100000"/>
              </a:lnSpc>
              <a:spcBef>
                <a:spcPts val="0"/>
              </a:spcBef>
              <a:buFont typeface="+mj-lt"/>
              <a:buAutoNum type="arabicPeriod"/>
            </a:pPr>
            <a:r>
              <a:rPr lang="en-GB" sz="1400" b="1" dirty="0">
                <a:solidFill>
                  <a:schemeClr val="accent3"/>
                </a:solidFill>
              </a:rPr>
              <a:t>Importance of standardised and harmonised test methods</a:t>
            </a:r>
            <a:br>
              <a:rPr lang="en-GB" sz="1400" b="1" dirty="0">
                <a:solidFill>
                  <a:schemeClr val="accent3"/>
                </a:solidFill>
              </a:rPr>
            </a:br>
            <a:r>
              <a:rPr lang="en-GB" sz="1400" dirty="0"/>
              <a:t>What are harmonised test methods, why are they relevant and what are resulting benefits?</a:t>
            </a:r>
            <a:br>
              <a:rPr lang="en-GB" sz="1400" dirty="0"/>
            </a:br>
            <a:r>
              <a:rPr lang="en-GB" sz="1400" dirty="0"/>
              <a:t>How can my science contribute to an OECD Test Guideline?</a:t>
            </a:r>
            <a:br>
              <a:rPr lang="en-GB" sz="1400" b="1" dirty="0">
                <a:solidFill>
                  <a:srgbClr val="6EC553"/>
                </a:solidFill>
              </a:rPr>
            </a:br>
            <a:r>
              <a:rPr lang="en-GB" sz="1400" dirty="0"/>
              <a:t>How are standards and harmonised test methods used?</a:t>
            </a:r>
            <a:br>
              <a:rPr lang="en-GB" sz="1400" b="1" dirty="0">
                <a:solidFill>
                  <a:srgbClr val="6EC553"/>
                </a:solidFill>
              </a:rPr>
            </a:br>
            <a:r>
              <a:rPr lang="en-GB" sz="1400" dirty="0"/>
              <a:t>How does OECD fit in with other standardisation activities?</a:t>
            </a:r>
          </a:p>
          <a:p>
            <a:pPr marL="457200" indent="-457200">
              <a:lnSpc>
                <a:spcPct val="100000"/>
              </a:lnSpc>
              <a:spcBef>
                <a:spcPts val="0"/>
              </a:spcBef>
              <a:buFont typeface="+mj-lt"/>
              <a:buAutoNum type="arabicPeriod"/>
            </a:pPr>
            <a:r>
              <a:rPr lang="en-GB" sz="1400" b="1" dirty="0">
                <a:solidFill>
                  <a:schemeClr val="accent1"/>
                </a:solidFill>
              </a:rPr>
              <a:t>The OECD and its relevant committees</a:t>
            </a:r>
            <a:br>
              <a:rPr lang="en-GB" sz="1400" b="1" dirty="0">
                <a:solidFill>
                  <a:schemeClr val="accent1"/>
                </a:solidFill>
              </a:rPr>
            </a:br>
            <a:r>
              <a:rPr lang="en-GB" sz="1400" dirty="0"/>
              <a:t>What is the OECD and which committees are relevant?</a:t>
            </a:r>
            <a:br>
              <a:rPr lang="en-GB" sz="1400" dirty="0"/>
            </a:br>
            <a:r>
              <a:rPr lang="en-GB" sz="1400" dirty="0"/>
              <a:t>What is the political structure of the OECD?</a:t>
            </a:r>
            <a:br>
              <a:rPr lang="en-GB" sz="1400" dirty="0"/>
            </a:br>
            <a:r>
              <a:rPr lang="en-GB" sz="1400" dirty="0"/>
              <a:t>Who are National Coordinators?</a:t>
            </a:r>
            <a:endParaRPr lang="en-GB" sz="1400" b="1" dirty="0">
              <a:solidFill>
                <a:srgbClr val="10CF9B"/>
              </a:solidFill>
            </a:endParaRPr>
          </a:p>
          <a:p>
            <a:pPr marL="457200" lvl="0" indent="-457200">
              <a:lnSpc>
                <a:spcPct val="100000"/>
              </a:lnSpc>
              <a:spcBef>
                <a:spcPts val="0"/>
              </a:spcBef>
              <a:buFont typeface="+mj-lt"/>
              <a:buAutoNum type="arabicPeriod"/>
            </a:pPr>
            <a:r>
              <a:rPr lang="en-GB" sz="1400" b="1" dirty="0">
                <a:solidFill>
                  <a:schemeClr val="accent1">
                    <a:lumMod val="75000"/>
                  </a:schemeClr>
                </a:solidFill>
              </a:rPr>
              <a:t>The different documents in the OECD Test Guidelines Programme </a:t>
            </a:r>
            <a:br>
              <a:rPr lang="en-GB" sz="1400" b="1" dirty="0">
                <a:solidFill>
                  <a:schemeClr val="accent1">
                    <a:lumMod val="75000"/>
                  </a:schemeClr>
                </a:solidFill>
              </a:rPr>
            </a:br>
            <a:r>
              <a:rPr lang="en-GB" sz="1400" dirty="0"/>
              <a:t>What are the different OECD documents? </a:t>
            </a:r>
            <a:br>
              <a:rPr lang="en-GB" sz="1400" dirty="0"/>
            </a:br>
            <a:r>
              <a:rPr lang="en-GB" sz="1400" dirty="0"/>
              <a:t>What are advantages of getting involved in their development?</a:t>
            </a:r>
            <a:endParaRPr lang="en-GB" sz="1400" b="1" dirty="0">
              <a:solidFill>
                <a:srgbClr val="0ABFC8"/>
              </a:solidFill>
            </a:endParaRPr>
          </a:p>
          <a:p>
            <a:pPr marL="457200" indent="-457200">
              <a:lnSpc>
                <a:spcPct val="100000"/>
              </a:lnSpc>
              <a:spcBef>
                <a:spcPts val="0"/>
              </a:spcBef>
              <a:buFont typeface="+mj-lt"/>
              <a:buAutoNum type="arabicPeriod"/>
            </a:pPr>
            <a:r>
              <a:rPr lang="en-GB" sz="1400" b="1" dirty="0">
                <a:solidFill>
                  <a:schemeClr val="tx2"/>
                </a:solidFill>
              </a:rPr>
              <a:t>The process of development of OECD documents</a:t>
            </a:r>
            <a:br>
              <a:rPr lang="en-GB" sz="1400" b="1" dirty="0">
                <a:solidFill>
                  <a:schemeClr val="tx2"/>
                </a:solidFill>
              </a:rPr>
            </a:br>
            <a:r>
              <a:rPr lang="en-GB" sz="1400" dirty="0"/>
              <a:t>How is the OECD Test Guideline development process structured?</a:t>
            </a:r>
            <a:br>
              <a:rPr lang="en-GB" sz="1400" dirty="0"/>
            </a:br>
            <a:r>
              <a:rPr lang="en-GB" sz="1400" dirty="0"/>
              <a:t>Which stakeholders are involved in the development/revision/adaptation of OECD TG/GDs?</a:t>
            </a:r>
            <a:br>
              <a:rPr lang="en-GB" sz="1400" dirty="0"/>
            </a:br>
            <a:r>
              <a:rPr lang="en-GB" sz="1400" dirty="0"/>
              <a:t>How can stakeholders get engaged in the process?</a:t>
            </a:r>
          </a:p>
        </p:txBody>
      </p:sp>
      <p:sp>
        <p:nvSpPr>
          <p:cNvPr id="5" name="Fußzeilenplatzhalt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a:ea typeface="+mn-ea"/>
                <a:cs typeface="+mn-cs"/>
              </a:rPr>
              <a:t>From science to standards and harmonised OECD Test Guidelines</a:t>
            </a:r>
          </a:p>
        </p:txBody>
      </p:sp>
      <p:sp>
        <p:nvSpPr>
          <p:cNvPr id="4" name="TextBox 3">
            <a:extLst>
              <a:ext uri="{FF2B5EF4-FFF2-40B4-BE49-F238E27FC236}">
                <a16:creationId xmlns:a16="http://schemas.microsoft.com/office/drawing/2014/main" id="{9611F281-F397-4D23-8EA0-98B0576978B4}"/>
              </a:ext>
            </a:extLst>
          </p:cNvPr>
          <p:cNvSpPr txBox="1"/>
          <p:nvPr/>
        </p:nvSpPr>
        <p:spPr>
          <a:xfrm>
            <a:off x="8172024" y="2825602"/>
            <a:ext cx="3619926" cy="2308324"/>
          </a:xfrm>
          <a:prstGeom prst="rect">
            <a:avLst/>
          </a:prstGeom>
          <a:no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Further, more detailed information on the different phases of the OECD process is provided by the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E2906C62-3CD0-4497-9F4F-548FCCCED1AB}"/>
              </a:ext>
            </a:extLst>
          </p:cNvPr>
          <p:cNvPicPr>
            <a:picLocks noChangeAspect="1"/>
          </p:cNvPicPr>
          <p:nvPr/>
        </p:nvPicPr>
        <p:blipFill>
          <a:blip r:embed="rId2"/>
          <a:stretch>
            <a:fillRect/>
          </a:stretch>
        </p:blipFill>
        <p:spPr>
          <a:xfrm>
            <a:off x="8934276" y="3804857"/>
            <a:ext cx="1943371" cy="638264"/>
          </a:xfrm>
          <a:prstGeom prst="rect">
            <a:avLst/>
          </a:prstGeom>
        </p:spPr>
      </p:pic>
      <p:sp>
        <p:nvSpPr>
          <p:cNvPr id="10" name="TextBox 9">
            <a:extLst>
              <a:ext uri="{FF2B5EF4-FFF2-40B4-BE49-F238E27FC236}">
                <a16:creationId xmlns:a16="http://schemas.microsoft.com/office/drawing/2014/main" id="{17D68B6A-F66D-8617-9DE3-A11FC4115A00}"/>
              </a:ext>
            </a:extLst>
          </p:cNvPr>
          <p:cNvSpPr txBox="1"/>
          <p:nvPr/>
        </p:nvSpPr>
        <p:spPr>
          <a:xfrm>
            <a:off x="8172024" y="4616453"/>
            <a:ext cx="3619926" cy="369332"/>
          </a:xfrm>
          <a:prstGeom prst="rect">
            <a:avLst/>
          </a:prstGeom>
          <a:noFill/>
        </p:spPr>
        <p:txBody>
          <a:bodyPr wrap="square" rtlCol="0">
            <a:spAutoFit/>
          </a:bodyPr>
          <a:lstStyle/>
          <a:p>
            <a:r>
              <a:rPr lang="en-GB" dirty="0">
                <a:solidFill>
                  <a:srgbClr val="FF0000"/>
                </a:solidFill>
                <a:hlinkClick r:id="rId3"/>
              </a:rPr>
              <a:t>www.testguideline-development.org</a:t>
            </a:r>
            <a:endParaRPr lang="en-GB" dirty="0">
              <a:solidFill>
                <a:srgbClr val="FF0000"/>
              </a:solidFill>
            </a:endParaRPr>
          </a:p>
        </p:txBody>
      </p:sp>
    </p:spTree>
    <p:extLst>
      <p:ext uri="{BB962C8B-B14F-4D97-AF65-F5344CB8AC3E}">
        <p14:creationId xmlns:p14="http://schemas.microsoft.com/office/powerpoint/2010/main" val="161697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3378" y="1524000"/>
            <a:ext cx="5623200" cy="2691600"/>
          </a:xfrm>
        </p:spPr>
        <p:txBody>
          <a:bodyPr anchor="t">
            <a:noAutofit/>
          </a:bodyPr>
          <a:lstStyle/>
          <a:p>
            <a:r>
              <a:rPr lang="en-US" sz="4800" dirty="0"/>
              <a:t>The process of development of </a:t>
            </a:r>
            <a:br>
              <a:rPr lang="en-US" sz="4800" dirty="0"/>
            </a:br>
            <a:r>
              <a:rPr lang="en-US" sz="4800" dirty="0"/>
              <a:t>OECD documents</a:t>
            </a:r>
            <a:endParaRPr lang="en-GB" sz="4800" dirty="0"/>
          </a:p>
        </p:txBody>
      </p:sp>
      <p:sp>
        <p:nvSpPr>
          <p:cNvPr id="3" name="Untertitel 2"/>
          <p:cNvSpPr>
            <a:spLocks noGrp="1"/>
          </p:cNvSpPr>
          <p:nvPr>
            <p:ph type="subTitle" idx="4294967295"/>
          </p:nvPr>
        </p:nvSpPr>
        <p:spPr>
          <a:xfrm>
            <a:off x="838200" y="4403035"/>
            <a:ext cx="5406736" cy="2454965"/>
          </a:xfrm>
        </p:spPr>
        <p:txBody>
          <a:bodyPr>
            <a:normAutofit/>
          </a:bodyPr>
          <a:lstStyle/>
          <a:p>
            <a:pPr marL="0" indent="0" algn="ctr">
              <a:spcBef>
                <a:spcPts val="0"/>
              </a:spcBef>
              <a:buNone/>
            </a:pPr>
            <a:r>
              <a:rPr lang="en-GB" sz="4000" dirty="0">
                <a:solidFill>
                  <a:schemeClr val="bg1"/>
                </a:solidFill>
                <a:latin typeface="+mj-lt"/>
                <a:ea typeface="+mj-ea"/>
                <a:cs typeface="+mj-cs"/>
              </a:rPr>
              <a:t>Module 4</a:t>
            </a:r>
          </a:p>
          <a:p>
            <a:pPr marL="0" indent="0" algn="ctr">
              <a:lnSpc>
                <a:spcPct val="100000"/>
              </a:lnSpc>
              <a:spcBef>
                <a:spcPts val="0"/>
              </a:spcBef>
              <a:buNone/>
            </a:pPr>
            <a:endParaRPr lang="en-GB" dirty="0">
              <a:solidFill>
                <a:schemeClr val="bg1"/>
              </a:solidFill>
            </a:endParaRPr>
          </a:p>
          <a:p>
            <a:pPr marL="0" indent="0" algn="ctr">
              <a:lnSpc>
                <a:spcPct val="100000"/>
              </a:lnSpc>
              <a:spcBef>
                <a:spcPts val="0"/>
              </a:spcBef>
              <a:buNone/>
            </a:pPr>
            <a:r>
              <a:rPr lang="en-GB" dirty="0">
                <a:solidFill>
                  <a:schemeClr val="bg1"/>
                </a:solidFill>
              </a:rPr>
              <a:t>NanoHarmony Training:</a:t>
            </a:r>
          </a:p>
          <a:p>
            <a:pPr marL="0" indent="0" algn="ctr">
              <a:lnSpc>
                <a:spcPct val="100000"/>
              </a:lnSpc>
              <a:spcBef>
                <a:spcPts val="0"/>
              </a:spcBef>
              <a:buNone/>
            </a:pPr>
            <a:r>
              <a:rPr lang="en-GB" dirty="0">
                <a:solidFill>
                  <a:schemeClr val="bg1"/>
                </a:solidFill>
              </a:rPr>
              <a:t>From science to standards and harmonised OECD Test Guidelines</a:t>
            </a:r>
          </a:p>
        </p:txBody>
      </p:sp>
    </p:spTree>
    <p:extLst>
      <p:ext uri="{BB962C8B-B14F-4D97-AF65-F5344CB8AC3E}">
        <p14:creationId xmlns:p14="http://schemas.microsoft.com/office/powerpoint/2010/main" val="189019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OECD Test Guideline Development Process </a:t>
            </a:r>
          </a:p>
        </p:txBody>
      </p:sp>
      <p:grpSp>
        <p:nvGrpSpPr>
          <p:cNvPr id="3" name="Group 2">
            <a:extLst>
              <a:ext uri="{FF2B5EF4-FFF2-40B4-BE49-F238E27FC236}">
                <a16:creationId xmlns:a16="http://schemas.microsoft.com/office/drawing/2014/main" id="{B98717AB-FA42-4A28-95E5-94289FB3E5F0}"/>
              </a:ext>
            </a:extLst>
          </p:cNvPr>
          <p:cNvGrpSpPr/>
          <p:nvPr/>
        </p:nvGrpSpPr>
        <p:grpSpPr>
          <a:xfrm>
            <a:off x="304350" y="2137540"/>
            <a:ext cx="11433387" cy="2483265"/>
            <a:chOff x="304350" y="2137540"/>
            <a:chExt cx="11433387" cy="2483265"/>
          </a:xfrm>
        </p:grpSpPr>
        <p:sp>
          <p:nvSpPr>
            <p:cNvPr id="5" name="Rectangle 54">
              <a:extLst>
                <a:ext uri="{FF2B5EF4-FFF2-40B4-BE49-F238E27FC236}">
                  <a16:creationId xmlns:a16="http://schemas.microsoft.com/office/drawing/2014/main" id="{EC168893-142B-4CAF-B87C-A119A37D1BBF}"/>
                </a:ext>
              </a:extLst>
            </p:cNvPr>
            <p:cNvSpPr/>
            <p:nvPr/>
          </p:nvSpPr>
          <p:spPr>
            <a:xfrm>
              <a:off x="2732476" y="2952049"/>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Submission of SPSF at WNT</a:t>
              </a:r>
            </a:p>
          </p:txBody>
        </p:sp>
        <p:sp>
          <p:nvSpPr>
            <p:cNvPr id="6" name="Rectangle 55">
              <a:extLst>
                <a:ext uri="{FF2B5EF4-FFF2-40B4-BE49-F238E27FC236}">
                  <a16:creationId xmlns:a16="http://schemas.microsoft.com/office/drawing/2014/main" id="{A11D3C03-5A52-446F-B508-E1E4DD4BD3C2}"/>
                </a:ext>
              </a:extLst>
            </p:cNvPr>
            <p:cNvSpPr/>
            <p:nvPr/>
          </p:nvSpPr>
          <p:spPr>
            <a:xfrm>
              <a:off x="3595128" y="2954872"/>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SPSF commenting round at WNT </a:t>
              </a:r>
            </a:p>
          </p:txBody>
        </p:sp>
        <p:sp>
          <p:nvSpPr>
            <p:cNvPr id="7" name="Rectangle 56">
              <a:extLst>
                <a:ext uri="{FF2B5EF4-FFF2-40B4-BE49-F238E27FC236}">
                  <a16:creationId xmlns:a16="http://schemas.microsoft.com/office/drawing/2014/main" id="{ED7EA527-82C4-4DE4-9E97-4684C0DAF685}"/>
                </a:ext>
              </a:extLst>
            </p:cNvPr>
            <p:cNvSpPr/>
            <p:nvPr/>
          </p:nvSpPr>
          <p:spPr>
            <a:xfrm>
              <a:off x="4457780" y="2954871"/>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Formal SPSF approval at WNT</a:t>
              </a:r>
            </a:p>
          </p:txBody>
        </p:sp>
        <p:sp>
          <p:nvSpPr>
            <p:cNvPr id="8" name="Rectangle 57">
              <a:extLst>
                <a:ext uri="{FF2B5EF4-FFF2-40B4-BE49-F238E27FC236}">
                  <a16:creationId xmlns:a16="http://schemas.microsoft.com/office/drawing/2014/main" id="{BD8B30A5-3B08-4D5B-9C52-ECED73A37B5B}"/>
                </a:ext>
              </a:extLst>
            </p:cNvPr>
            <p:cNvSpPr/>
            <p:nvPr/>
          </p:nvSpPr>
          <p:spPr>
            <a:xfrm>
              <a:off x="5320431" y="2952049"/>
              <a:ext cx="2287438" cy="600330"/>
            </a:xfrm>
            <a:prstGeom prst="rect">
              <a:avLst/>
            </a:prstGeom>
            <a:solidFill>
              <a:srgbClr val="11A4D3">
                <a:alpha val="50196"/>
              </a:srgbClr>
            </a:solidFill>
            <a:ln w="12700" cap="flat" cmpd="sng" algn="ctr">
              <a:solidFill>
                <a:srgbClr val="11A4D3"/>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Project at WNT with 1 or more WNT Expert Group Meetings</a:t>
              </a:r>
            </a:p>
          </p:txBody>
        </p:sp>
        <p:sp>
          <p:nvSpPr>
            <p:cNvPr id="9" name="Rectangle 42">
              <a:extLst>
                <a:ext uri="{FF2B5EF4-FFF2-40B4-BE49-F238E27FC236}">
                  <a16:creationId xmlns:a16="http://schemas.microsoft.com/office/drawing/2014/main" id="{65E6AE44-FEA4-44EC-842F-07C2140855AF}"/>
                </a:ext>
              </a:extLst>
            </p:cNvPr>
            <p:cNvSpPr/>
            <p:nvPr/>
          </p:nvSpPr>
          <p:spPr>
            <a:xfrm>
              <a:off x="3595661"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mid-Nov/April</a:t>
              </a:r>
            </a:p>
          </p:txBody>
        </p:sp>
        <p:sp>
          <p:nvSpPr>
            <p:cNvPr id="10" name="Rectangle 43">
              <a:extLst>
                <a:ext uri="{FF2B5EF4-FFF2-40B4-BE49-F238E27FC236}">
                  <a16:creationId xmlns:a16="http://schemas.microsoft.com/office/drawing/2014/main" id="{6FD037DE-F1C0-4DCC-A556-F9B3A7E9DEC1}"/>
                </a:ext>
              </a:extLst>
            </p:cNvPr>
            <p:cNvSpPr/>
            <p:nvPr/>
          </p:nvSpPr>
          <p:spPr>
            <a:xfrm>
              <a:off x="4457290"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April</a:t>
              </a:r>
            </a:p>
          </p:txBody>
        </p:sp>
        <p:sp>
          <p:nvSpPr>
            <p:cNvPr id="11" name="Rectangle 44">
              <a:extLst>
                <a:ext uri="{FF2B5EF4-FFF2-40B4-BE49-F238E27FC236}">
                  <a16:creationId xmlns:a16="http://schemas.microsoft.com/office/drawing/2014/main" id="{66FF21EE-6D27-4CA4-808A-4CCCED15D8D0}"/>
                </a:ext>
              </a:extLst>
            </p:cNvPr>
            <p:cNvSpPr/>
            <p:nvPr/>
          </p:nvSpPr>
          <p:spPr>
            <a:xfrm>
              <a:off x="5318917" y="2597634"/>
              <a:ext cx="2289090" cy="270571"/>
            </a:xfrm>
            <a:prstGeom prst="rect">
              <a:avLst/>
            </a:prstGeom>
            <a:solidFill>
              <a:srgbClr val="11A4D3"/>
            </a:solidFill>
            <a:ln w="12700" cap="flat" cmpd="sng" algn="ctr">
              <a:solidFill>
                <a:srgbClr val="11A4D3"/>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2 months + 1 or more years</a:t>
              </a:r>
            </a:p>
          </p:txBody>
        </p:sp>
        <p:sp>
          <p:nvSpPr>
            <p:cNvPr id="12" name="Rectangle 40">
              <a:extLst>
                <a:ext uri="{FF2B5EF4-FFF2-40B4-BE49-F238E27FC236}">
                  <a16:creationId xmlns:a16="http://schemas.microsoft.com/office/drawing/2014/main" id="{0475A6E0-4CE3-4DC6-8D97-13B4709A137D}"/>
                </a:ext>
              </a:extLst>
            </p:cNvPr>
            <p:cNvSpPr/>
            <p:nvPr/>
          </p:nvSpPr>
          <p:spPr>
            <a:xfrm>
              <a:off x="2734032"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t>
              </a:r>
            </a:p>
          </p:txBody>
        </p:sp>
        <p:cxnSp>
          <p:nvCxnSpPr>
            <p:cNvPr id="13" name="Straight Connector 96">
              <a:extLst>
                <a:ext uri="{FF2B5EF4-FFF2-40B4-BE49-F238E27FC236}">
                  <a16:creationId xmlns:a16="http://schemas.microsoft.com/office/drawing/2014/main" id="{67FDF597-D677-459B-B579-38534B93C22C}"/>
                </a:ext>
              </a:extLst>
            </p:cNvPr>
            <p:cNvCxnSpPr>
              <a:cxnSpLocks/>
              <a:endCxn id="12" idx="0"/>
            </p:cNvCxnSpPr>
            <p:nvPr/>
          </p:nvCxnSpPr>
          <p:spPr>
            <a:xfrm>
              <a:off x="3121424" y="2137540"/>
              <a:ext cx="5008" cy="460094"/>
            </a:xfrm>
            <a:prstGeom prst="line">
              <a:avLst/>
            </a:prstGeom>
            <a:noFill/>
            <a:ln w="38100" cap="flat" cmpd="sng" algn="ctr">
              <a:solidFill>
                <a:srgbClr val="64D0F2"/>
              </a:solidFill>
              <a:prstDash val="solid"/>
              <a:miter lim="800000"/>
            </a:ln>
            <a:effectLst/>
          </p:spPr>
        </p:cxnSp>
        <p:cxnSp>
          <p:nvCxnSpPr>
            <p:cNvPr id="14" name="Straight Connector 97">
              <a:extLst>
                <a:ext uri="{FF2B5EF4-FFF2-40B4-BE49-F238E27FC236}">
                  <a16:creationId xmlns:a16="http://schemas.microsoft.com/office/drawing/2014/main" id="{2C74B779-C5D1-43DC-ADE5-46542295F8D7}"/>
                </a:ext>
              </a:extLst>
            </p:cNvPr>
            <p:cNvCxnSpPr>
              <a:cxnSpLocks/>
              <a:endCxn id="9" idx="0"/>
            </p:cNvCxnSpPr>
            <p:nvPr/>
          </p:nvCxnSpPr>
          <p:spPr>
            <a:xfrm flipH="1">
              <a:off x="3988061" y="2137540"/>
              <a:ext cx="739" cy="460094"/>
            </a:xfrm>
            <a:prstGeom prst="line">
              <a:avLst/>
            </a:prstGeom>
            <a:noFill/>
            <a:ln w="38100" cap="flat" cmpd="sng" algn="ctr">
              <a:solidFill>
                <a:srgbClr val="64D0F2"/>
              </a:solidFill>
              <a:prstDash val="solid"/>
              <a:miter lim="800000"/>
            </a:ln>
            <a:effectLst/>
          </p:spPr>
        </p:cxnSp>
        <p:cxnSp>
          <p:nvCxnSpPr>
            <p:cNvPr id="15" name="Straight Connector 98">
              <a:extLst>
                <a:ext uri="{FF2B5EF4-FFF2-40B4-BE49-F238E27FC236}">
                  <a16:creationId xmlns:a16="http://schemas.microsoft.com/office/drawing/2014/main" id="{18EA0461-C810-4997-AFF2-B6AD0DA58E2E}"/>
                </a:ext>
              </a:extLst>
            </p:cNvPr>
            <p:cNvCxnSpPr>
              <a:cxnSpLocks/>
              <a:endCxn id="10" idx="0"/>
            </p:cNvCxnSpPr>
            <p:nvPr/>
          </p:nvCxnSpPr>
          <p:spPr>
            <a:xfrm flipH="1">
              <a:off x="4849690" y="2137540"/>
              <a:ext cx="1158" cy="460094"/>
            </a:xfrm>
            <a:prstGeom prst="line">
              <a:avLst/>
            </a:prstGeom>
            <a:noFill/>
            <a:ln w="38100" cap="flat" cmpd="sng" algn="ctr">
              <a:solidFill>
                <a:srgbClr val="64D0F2"/>
              </a:solidFill>
              <a:prstDash val="solid"/>
              <a:miter lim="800000"/>
            </a:ln>
            <a:effectLst/>
          </p:spPr>
        </p:cxnSp>
        <p:cxnSp>
          <p:nvCxnSpPr>
            <p:cNvPr id="16" name="Straight Connector 109">
              <a:extLst>
                <a:ext uri="{FF2B5EF4-FFF2-40B4-BE49-F238E27FC236}">
                  <a16:creationId xmlns:a16="http://schemas.microsoft.com/office/drawing/2014/main" id="{F645926B-350B-47C5-8188-B1B52533C611}"/>
                </a:ext>
              </a:extLst>
            </p:cNvPr>
            <p:cNvCxnSpPr>
              <a:cxnSpLocks/>
            </p:cNvCxnSpPr>
            <p:nvPr/>
          </p:nvCxnSpPr>
          <p:spPr>
            <a:xfrm flipH="1">
              <a:off x="2746709" y="2141114"/>
              <a:ext cx="2492457" cy="0"/>
            </a:xfrm>
            <a:prstGeom prst="line">
              <a:avLst/>
            </a:prstGeom>
            <a:noFill/>
            <a:ln w="38100" cap="flat" cmpd="sng" algn="ctr">
              <a:solidFill>
                <a:srgbClr val="64D0F2"/>
              </a:solidFill>
              <a:prstDash val="solid"/>
              <a:miter lim="800000"/>
            </a:ln>
            <a:effectLst/>
          </p:spPr>
        </p:cxnSp>
        <p:cxnSp>
          <p:nvCxnSpPr>
            <p:cNvPr id="17" name="Straight Connector 111">
              <a:extLst>
                <a:ext uri="{FF2B5EF4-FFF2-40B4-BE49-F238E27FC236}">
                  <a16:creationId xmlns:a16="http://schemas.microsoft.com/office/drawing/2014/main" id="{33B4F46F-62B1-42AF-8AA7-6B6321B250DC}"/>
                </a:ext>
              </a:extLst>
            </p:cNvPr>
            <p:cNvCxnSpPr>
              <a:cxnSpLocks/>
            </p:cNvCxnSpPr>
            <p:nvPr/>
          </p:nvCxnSpPr>
          <p:spPr>
            <a:xfrm flipH="1">
              <a:off x="7666524" y="2141114"/>
              <a:ext cx="2213144" cy="0"/>
            </a:xfrm>
            <a:prstGeom prst="line">
              <a:avLst/>
            </a:prstGeom>
            <a:noFill/>
            <a:ln w="38100" cap="flat" cmpd="sng" algn="ctr">
              <a:solidFill>
                <a:srgbClr val="0D86AE"/>
              </a:solidFill>
              <a:prstDash val="solid"/>
              <a:miter lim="800000"/>
            </a:ln>
            <a:effectLst/>
          </p:spPr>
        </p:cxnSp>
        <p:cxnSp>
          <p:nvCxnSpPr>
            <p:cNvPr id="18" name="Straight Connector 112">
              <a:extLst>
                <a:ext uri="{FF2B5EF4-FFF2-40B4-BE49-F238E27FC236}">
                  <a16:creationId xmlns:a16="http://schemas.microsoft.com/office/drawing/2014/main" id="{BB87B712-D1AE-41B6-955E-58C95E78A877}"/>
                </a:ext>
              </a:extLst>
            </p:cNvPr>
            <p:cNvCxnSpPr>
              <a:cxnSpLocks/>
            </p:cNvCxnSpPr>
            <p:nvPr/>
          </p:nvCxnSpPr>
          <p:spPr>
            <a:xfrm flipH="1">
              <a:off x="5239166" y="2141114"/>
              <a:ext cx="2282629" cy="0"/>
            </a:xfrm>
            <a:prstGeom prst="line">
              <a:avLst/>
            </a:prstGeom>
            <a:noFill/>
            <a:ln w="38100" cap="flat" cmpd="sng" algn="ctr">
              <a:solidFill>
                <a:srgbClr val="11A4D3"/>
              </a:solidFill>
              <a:prstDash val="dash"/>
              <a:miter lim="800000"/>
            </a:ln>
            <a:effectLst/>
          </p:spPr>
        </p:cxnSp>
        <p:cxnSp>
          <p:nvCxnSpPr>
            <p:cNvPr id="19" name="Straight Connector 62">
              <a:extLst>
                <a:ext uri="{FF2B5EF4-FFF2-40B4-BE49-F238E27FC236}">
                  <a16:creationId xmlns:a16="http://schemas.microsoft.com/office/drawing/2014/main" id="{EB7094C7-F057-4C3B-BE37-3B52129B55B4}"/>
                </a:ext>
              </a:extLst>
            </p:cNvPr>
            <p:cNvCxnSpPr>
              <a:cxnSpLocks/>
            </p:cNvCxnSpPr>
            <p:nvPr/>
          </p:nvCxnSpPr>
          <p:spPr>
            <a:xfrm flipH="1">
              <a:off x="1152948" y="2141114"/>
              <a:ext cx="159376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0" name="Rectangle 60">
              <a:extLst>
                <a:ext uri="{FF2B5EF4-FFF2-40B4-BE49-F238E27FC236}">
                  <a16:creationId xmlns:a16="http://schemas.microsoft.com/office/drawing/2014/main" id="{F09BAB81-E26C-445B-A967-97CF48A8BCEB}"/>
                </a:ext>
              </a:extLst>
            </p:cNvPr>
            <p:cNvSpPr/>
            <p:nvPr/>
          </p:nvSpPr>
          <p:spPr>
            <a:xfrm>
              <a:off x="7706709" y="2952049"/>
              <a:ext cx="77789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TG/GD commenting rounds at WNT</a:t>
              </a:r>
            </a:p>
          </p:txBody>
        </p:sp>
        <p:sp>
          <p:nvSpPr>
            <p:cNvPr id="21" name="Rectangle 61">
              <a:extLst>
                <a:ext uri="{FF2B5EF4-FFF2-40B4-BE49-F238E27FC236}">
                  <a16:creationId xmlns:a16="http://schemas.microsoft.com/office/drawing/2014/main" id="{177E51F5-7198-45EA-8123-E2D9268EE365}"/>
                </a:ext>
              </a:extLst>
            </p:cNvPr>
            <p:cNvSpPr/>
            <p:nvPr/>
          </p:nvSpPr>
          <p:spPr>
            <a:xfrm>
              <a:off x="8562454" y="2952049"/>
              <a:ext cx="653134"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Final Submission to WNT</a:t>
              </a:r>
            </a:p>
          </p:txBody>
        </p:sp>
        <p:sp>
          <p:nvSpPr>
            <p:cNvPr id="22" name="Rectangle 62">
              <a:extLst>
                <a:ext uri="{FF2B5EF4-FFF2-40B4-BE49-F238E27FC236}">
                  <a16:creationId xmlns:a16="http://schemas.microsoft.com/office/drawing/2014/main" id="{A79EA823-9F40-4720-8FEB-8DF5631C9241}"/>
                </a:ext>
              </a:extLst>
            </p:cNvPr>
            <p:cNvSpPr/>
            <p:nvPr/>
          </p:nvSpPr>
          <p:spPr>
            <a:xfrm>
              <a:off x="9293441" y="2952049"/>
              <a:ext cx="54860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Approval by WNT</a:t>
              </a:r>
            </a:p>
          </p:txBody>
        </p:sp>
        <p:sp>
          <p:nvSpPr>
            <p:cNvPr id="23" name="Rectangle 47">
              <a:extLst>
                <a:ext uri="{FF2B5EF4-FFF2-40B4-BE49-F238E27FC236}">
                  <a16:creationId xmlns:a16="http://schemas.microsoft.com/office/drawing/2014/main" id="{0FB8ABE1-6345-46ED-A051-0221E94E34D9}"/>
                </a:ext>
              </a:extLst>
            </p:cNvPr>
            <p:cNvSpPr/>
            <p:nvPr/>
          </p:nvSpPr>
          <p:spPr>
            <a:xfrm>
              <a:off x="7704155" y="2597634"/>
              <a:ext cx="777895"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June/mid-Feb</a:t>
              </a:r>
            </a:p>
          </p:txBody>
        </p:sp>
        <p:sp>
          <p:nvSpPr>
            <p:cNvPr id="24" name="Rectangle 48">
              <a:extLst>
                <a:ext uri="{FF2B5EF4-FFF2-40B4-BE49-F238E27FC236}">
                  <a16:creationId xmlns:a16="http://schemas.microsoft.com/office/drawing/2014/main" id="{77608371-E3AC-4344-8980-27B83FB500E0}"/>
                </a:ext>
              </a:extLst>
            </p:cNvPr>
            <p:cNvSpPr/>
            <p:nvPr/>
          </p:nvSpPr>
          <p:spPr>
            <a:xfrm>
              <a:off x="8558879" y="2597634"/>
              <a:ext cx="65313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mid-Feb</a:t>
              </a:r>
            </a:p>
          </p:txBody>
        </p:sp>
        <p:sp>
          <p:nvSpPr>
            <p:cNvPr id="25" name="Rectangle 49">
              <a:extLst>
                <a:ext uri="{FF2B5EF4-FFF2-40B4-BE49-F238E27FC236}">
                  <a16:creationId xmlns:a16="http://schemas.microsoft.com/office/drawing/2014/main" id="{B9F3E1FD-2735-4809-98E2-1356357525F9}"/>
                </a:ext>
              </a:extLst>
            </p:cNvPr>
            <p:cNvSpPr/>
            <p:nvPr/>
          </p:nvSpPr>
          <p:spPr>
            <a:xfrm>
              <a:off x="9288842" y="2597634"/>
              <a:ext cx="54860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April</a:t>
              </a:r>
              <a:endParaRPr kumimoji="0" lang="en-GB" sz="1000" b="0" i="0" u="none" strike="noStrike" kern="0" cap="none" spc="0" normalizeH="0" baseline="0" dirty="0">
                <a:ln>
                  <a:noFill/>
                </a:ln>
                <a:solidFill>
                  <a:schemeClr val="bg1"/>
                </a:solidFill>
                <a:effectLst/>
                <a:uLnTx/>
                <a:uFillTx/>
                <a:latin typeface="Calibri Light" panose="020F0302020204030204"/>
                <a:ea typeface="+mn-ea"/>
                <a:cs typeface="+mn-cs"/>
              </a:endParaRPr>
            </a:p>
          </p:txBody>
        </p:sp>
        <p:cxnSp>
          <p:nvCxnSpPr>
            <p:cNvPr id="26" name="Straight Connector 101">
              <a:extLst>
                <a:ext uri="{FF2B5EF4-FFF2-40B4-BE49-F238E27FC236}">
                  <a16:creationId xmlns:a16="http://schemas.microsoft.com/office/drawing/2014/main" id="{D1F3F063-139C-40C6-BC72-5344741F9040}"/>
                </a:ext>
              </a:extLst>
            </p:cNvPr>
            <p:cNvCxnSpPr>
              <a:cxnSpLocks/>
              <a:endCxn id="23" idx="0"/>
            </p:cNvCxnSpPr>
            <p:nvPr/>
          </p:nvCxnSpPr>
          <p:spPr>
            <a:xfrm flipH="1">
              <a:off x="8093103" y="2140044"/>
              <a:ext cx="5222" cy="457590"/>
            </a:xfrm>
            <a:prstGeom prst="line">
              <a:avLst/>
            </a:prstGeom>
            <a:noFill/>
            <a:ln w="38100" cap="flat" cmpd="sng" algn="ctr">
              <a:solidFill>
                <a:srgbClr val="0D86AE"/>
              </a:solidFill>
              <a:prstDash val="solid"/>
              <a:miter lim="800000"/>
            </a:ln>
            <a:effectLst/>
          </p:spPr>
        </p:cxnSp>
        <p:cxnSp>
          <p:nvCxnSpPr>
            <p:cNvPr id="27" name="Straight Connector 102">
              <a:extLst>
                <a:ext uri="{FF2B5EF4-FFF2-40B4-BE49-F238E27FC236}">
                  <a16:creationId xmlns:a16="http://schemas.microsoft.com/office/drawing/2014/main" id="{65143966-C54C-419D-A11D-FBB66C0BA05F}"/>
                </a:ext>
              </a:extLst>
            </p:cNvPr>
            <p:cNvCxnSpPr>
              <a:cxnSpLocks/>
              <a:endCxn id="24" idx="0"/>
            </p:cNvCxnSpPr>
            <p:nvPr/>
          </p:nvCxnSpPr>
          <p:spPr>
            <a:xfrm flipH="1">
              <a:off x="8885446" y="2137540"/>
              <a:ext cx="2602" cy="460094"/>
            </a:xfrm>
            <a:prstGeom prst="line">
              <a:avLst/>
            </a:prstGeom>
            <a:noFill/>
            <a:ln w="38100" cap="flat" cmpd="sng" algn="ctr">
              <a:solidFill>
                <a:srgbClr val="0D86AE"/>
              </a:solidFill>
              <a:prstDash val="solid"/>
              <a:miter lim="800000"/>
            </a:ln>
            <a:effectLst/>
          </p:spPr>
        </p:cxnSp>
        <p:cxnSp>
          <p:nvCxnSpPr>
            <p:cNvPr id="28" name="Straight Connector 103">
              <a:extLst>
                <a:ext uri="{FF2B5EF4-FFF2-40B4-BE49-F238E27FC236}">
                  <a16:creationId xmlns:a16="http://schemas.microsoft.com/office/drawing/2014/main" id="{387D0A17-B948-4AEF-97C1-B22483E8770D}"/>
                </a:ext>
              </a:extLst>
            </p:cNvPr>
            <p:cNvCxnSpPr>
              <a:cxnSpLocks/>
              <a:endCxn id="25" idx="0"/>
            </p:cNvCxnSpPr>
            <p:nvPr/>
          </p:nvCxnSpPr>
          <p:spPr>
            <a:xfrm flipH="1">
              <a:off x="9563144" y="2137540"/>
              <a:ext cx="18" cy="460094"/>
            </a:xfrm>
            <a:prstGeom prst="line">
              <a:avLst/>
            </a:prstGeom>
            <a:noFill/>
            <a:ln w="38100" cap="flat" cmpd="sng" algn="ctr">
              <a:solidFill>
                <a:srgbClr val="0D86AE"/>
              </a:solidFill>
              <a:prstDash val="solid"/>
              <a:miter lim="800000"/>
            </a:ln>
            <a:effectLst/>
          </p:spPr>
        </p:cxnSp>
        <p:cxnSp>
          <p:nvCxnSpPr>
            <p:cNvPr id="29" name="Straight Connector 72">
              <a:extLst>
                <a:ext uri="{FF2B5EF4-FFF2-40B4-BE49-F238E27FC236}">
                  <a16:creationId xmlns:a16="http://schemas.microsoft.com/office/drawing/2014/main" id="{EE38A2D3-4E73-417D-9730-2FCA06867227}"/>
                </a:ext>
              </a:extLst>
            </p:cNvPr>
            <p:cNvCxnSpPr>
              <a:cxnSpLocks/>
            </p:cNvCxnSpPr>
            <p:nvPr/>
          </p:nvCxnSpPr>
          <p:spPr>
            <a:xfrm flipH="1" flipV="1">
              <a:off x="9879668" y="2140044"/>
              <a:ext cx="1574711" cy="3574"/>
            </a:xfrm>
            <a:prstGeom prst="line">
              <a:avLst/>
            </a:prstGeom>
            <a:ln w="38100">
              <a:solidFill>
                <a:srgbClr val="009A46"/>
              </a:solidFill>
            </a:ln>
          </p:spPr>
          <p:style>
            <a:lnRef idx="1">
              <a:schemeClr val="accent1"/>
            </a:lnRef>
            <a:fillRef idx="0">
              <a:schemeClr val="accent1"/>
            </a:fillRef>
            <a:effectRef idx="0">
              <a:schemeClr val="accent1"/>
            </a:effectRef>
            <a:fontRef idx="minor">
              <a:schemeClr val="tx1"/>
            </a:fontRef>
          </p:style>
        </p:cxnSp>
        <p:sp>
          <p:nvSpPr>
            <p:cNvPr id="30" name="Arrow: Chevron 74">
              <a:extLst>
                <a:ext uri="{FF2B5EF4-FFF2-40B4-BE49-F238E27FC236}">
                  <a16:creationId xmlns:a16="http://schemas.microsoft.com/office/drawing/2014/main" id="{5CCEE471-1844-4FD9-9C49-F460EF914C5B}"/>
                </a:ext>
              </a:extLst>
            </p:cNvPr>
            <p:cNvSpPr/>
            <p:nvPr/>
          </p:nvSpPr>
          <p:spPr>
            <a:xfrm>
              <a:off x="2732476"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Arrow: Chevron 75">
              <a:extLst>
                <a:ext uri="{FF2B5EF4-FFF2-40B4-BE49-F238E27FC236}">
                  <a16:creationId xmlns:a16="http://schemas.microsoft.com/office/drawing/2014/main" id="{76BCF88C-B39C-46F0-AE52-CE577EF6F2B5}"/>
                </a:ext>
              </a:extLst>
            </p:cNvPr>
            <p:cNvSpPr/>
            <p:nvPr/>
          </p:nvSpPr>
          <p:spPr>
            <a:xfrm>
              <a:off x="2253275"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Arrow: Chevron 76">
              <a:extLst>
                <a:ext uri="{FF2B5EF4-FFF2-40B4-BE49-F238E27FC236}">
                  <a16:creationId xmlns:a16="http://schemas.microsoft.com/office/drawing/2014/main" id="{786AE436-D14B-4AE4-8BEA-CA0A904425F0}"/>
                </a:ext>
              </a:extLst>
            </p:cNvPr>
            <p:cNvSpPr/>
            <p:nvPr/>
          </p:nvSpPr>
          <p:spPr>
            <a:xfrm>
              <a:off x="5316613"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Arrow: Chevron 77">
              <a:extLst>
                <a:ext uri="{FF2B5EF4-FFF2-40B4-BE49-F238E27FC236}">
                  <a16:creationId xmlns:a16="http://schemas.microsoft.com/office/drawing/2014/main" id="{33BA4B05-DF05-40F0-BD95-2C2A45A23925}"/>
                </a:ext>
              </a:extLst>
            </p:cNvPr>
            <p:cNvSpPr/>
            <p:nvPr/>
          </p:nvSpPr>
          <p:spPr>
            <a:xfrm>
              <a:off x="4843393"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Arrow: Chevron 78">
              <a:extLst>
                <a:ext uri="{FF2B5EF4-FFF2-40B4-BE49-F238E27FC236}">
                  <a16:creationId xmlns:a16="http://schemas.microsoft.com/office/drawing/2014/main" id="{ABF44F28-750F-4787-B8F0-E1765823C47F}"/>
                </a:ext>
              </a:extLst>
            </p:cNvPr>
            <p:cNvSpPr/>
            <p:nvPr/>
          </p:nvSpPr>
          <p:spPr>
            <a:xfrm>
              <a:off x="7698543"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rrow: Chevron 79">
              <a:extLst>
                <a:ext uri="{FF2B5EF4-FFF2-40B4-BE49-F238E27FC236}">
                  <a16:creationId xmlns:a16="http://schemas.microsoft.com/office/drawing/2014/main" id="{282E6027-B5D1-4C39-94F3-737C422A8C21}"/>
                </a:ext>
              </a:extLst>
            </p:cNvPr>
            <p:cNvSpPr/>
            <p:nvPr/>
          </p:nvSpPr>
          <p:spPr>
            <a:xfrm>
              <a:off x="7222305"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Arrow: Chevron 80">
              <a:extLst>
                <a:ext uri="{FF2B5EF4-FFF2-40B4-BE49-F238E27FC236}">
                  <a16:creationId xmlns:a16="http://schemas.microsoft.com/office/drawing/2014/main" id="{C887E523-15D2-48B0-8BE6-2F39ECC83A5C}"/>
                </a:ext>
              </a:extLst>
            </p:cNvPr>
            <p:cNvSpPr/>
            <p:nvPr/>
          </p:nvSpPr>
          <p:spPr>
            <a:xfrm>
              <a:off x="9917410"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Arrow: Chevron 81">
              <a:extLst>
                <a:ext uri="{FF2B5EF4-FFF2-40B4-BE49-F238E27FC236}">
                  <a16:creationId xmlns:a16="http://schemas.microsoft.com/office/drawing/2014/main" id="{E106675D-644B-4ED3-B5C6-D176360613AB}"/>
                </a:ext>
              </a:extLst>
            </p:cNvPr>
            <p:cNvSpPr/>
            <p:nvPr/>
          </p:nvSpPr>
          <p:spPr>
            <a:xfrm>
              <a:off x="9444190"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Arrow: Chevron 82">
              <a:extLst>
                <a:ext uri="{FF2B5EF4-FFF2-40B4-BE49-F238E27FC236}">
                  <a16:creationId xmlns:a16="http://schemas.microsoft.com/office/drawing/2014/main" id="{8FF028CF-7F25-4C2A-A9D1-2F370F0746DD}"/>
                </a:ext>
              </a:extLst>
            </p:cNvPr>
            <p:cNvSpPr/>
            <p:nvPr/>
          </p:nvSpPr>
          <p:spPr>
            <a:xfrm>
              <a:off x="304350"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Arrow: Chevron 83">
              <a:extLst>
                <a:ext uri="{FF2B5EF4-FFF2-40B4-BE49-F238E27FC236}">
                  <a16:creationId xmlns:a16="http://schemas.microsoft.com/office/drawing/2014/main" id="{A9269F02-E039-494D-BFD5-2C13D164DC06}"/>
                </a:ext>
              </a:extLst>
            </p:cNvPr>
            <p:cNvSpPr/>
            <p:nvPr/>
          </p:nvSpPr>
          <p:spPr>
            <a:xfrm>
              <a:off x="10952937"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84">
              <a:extLst>
                <a:ext uri="{FF2B5EF4-FFF2-40B4-BE49-F238E27FC236}">
                  <a16:creationId xmlns:a16="http://schemas.microsoft.com/office/drawing/2014/main" id="{854F376C-CBED-43C9-8DD3-AC35A39E03DD}"/>
                </a:ext>
              </a:extLst>
            </p:cNvPr>
            <p:cNvSpPr/>
            <p:nvPr/>
          </p:nvSpPr>
          <p:spPr>
            <a:xfrm>
              <a:off x="699335" y="3633539"/>
              <a:ext cx="1944505" cy="98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Pre-OECD </a:t>
              </a:r>
            </a:p>
            <a:p>
              <a:pPr algn="ctr"/>
              <a:r>
                <a:rPr lang="en-GB" sz="1600" b="1" dirty="0">
                  <a:solidFill>
                    <a:schemeClr val="bg1"/>
                  </a:solidFill>
                  <a:latin typeface="Arial Narrow" panose="020B0606020202030204" pitchFamily="34" charset="0"/>
                </a:rPr>
                <a:t>phase</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0</a:t>
              </a:r>
            </a:p>
          </p:txBody>
        </p:sp>
        <p:sp>
          <p:nvSpPr>
            <p:cNvPr id="41" name="Rectangle 85">
              <a:extLst>
                <a:ext uri="{FF2B5EF4-FFF2-40B4-BE49-F238E27FC236}">
                  <a16:creationId xmlns:a16="http://schemas.microsoft.com/office/drawing/2014/main" id="{E551A95E-DF68-4BC7-87AB-411AFA32DF89}"/>
                </a:ext>
              </a:extLst>
            </p:cNvPr>
            <p:cNvSpPr/>
            <p:nvPr/>
          </p:nvSpPr>
          <p:spPr>
            <a:xfrm>
              <a:off x="3123928" y="3633539"/>
              <a:ext cx="2113873" cy="987266"/>
            </a:xfrm>
            <a:prstGeom prst="rect">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Project definition </a:t>
              </a:r>
            </a:p>
            <a:p>
              <a:pPr algn="ctr"/>
              <a:r>
                <a:rPr lang="en-GB" sz="1600" b="1" dirty="0">
                  <a:solidFill>
                    <a:schemeClr val="bg1"/>
                  </a:solidFill>
                  <a:latin typeface="Arial Narrow" panose="020B0606020202030204" pitchFamily="34" charset="0"/>
                </a:rPr>
                <a:t>at OECD</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1</a:t>
              </a:r>
            </a:p>
          </p:txBody>
        </p:sp>
        <p:sp>
          <p:nvSpPr>
            <p:cNvPr id="42" name="Rectangle 86">
              <a:extLst>
                <a:ext uri="{FF2B5EF4-FFF2-40B4-BE49-F238E27FC236}">
                  <a16:creationId xmlns:a16="http://schemas.microsoft.com/office/drawing/2014/main" id="{FE84C2EB-84C2-4C2E-A734-D0CBD4C41EDB}"/>
                </a:ext>
              </a:extLst>
            </p:cNvPr>
            <p:cNvSpPr/>
            <p:nvPr/>
          </p:nvSpPr>
          <p:spPr>
            <a:xfrm>
              <a:off x="5716389" y="3633539"/>
              <a:ext cx="1891618" cy="987266"/>
            </a:xfrm>
            <a:prstGeom prst="rect">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Development </a:t>
              </a:r>
            </a:p>
            <a:p>
              <a:pPr algn="ctr"/>
              <a:r>
                <a:rPr lang="en-GB" sz="1600" b="1" dirty="0">
                  <a:latin typeface="Arial Narrow" panose="020B0606020202030204" pitchFamily="34" charset="0"/>
                </a:rPr>
                <a:t>at OECD</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2</a:t>
              </a:r>
            </a:p>
          </p:txBody>
        </p:sp>
        <p:sp>
          <p:nvSpPr>
            <p:cNvPr id="43" name="Rectangle 87">
              <a:extLst>
                <a:ext uri="{FF2B5EF4-FFF2-40B4-BE49-F238E27FC236}">
                  <a16:creationId xmlns:a16="http://schemas.microsoft.com/office/drawing/2014/main" id="{9CF09A8A-0243-41C2-9C66-6D6CE91564F9}"/>
                </a:ext>
              </a:extLst>
            </p:cNvPr>
            <p:cNvSpPr/>
            <p:nvPr/>
          </p:nvSpPr>
          <p:spPr>
            <a:xfrm>
              <a:off x="8093260" y="3633539"/>
              <a:ext cx="1735954" cy="987266"/>
            </a:xfrm>
            <a:prstGeom prst="rect">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Commenting </a:t>
              </a:r>
              <a:br>
                <a:rPr lang="en-GB" sz="1600" b="1" dirty="0">
                  <a:latin typeface="Arial Narrow" panose="020B0606020202030204" pitchFamily="34" charset="0"/>
                </a:rPr>
              </a:br>
              <a:r>
                <a:rPr lang="en-GB" sz="1600" b="1" dirty="0">
                  <a:latin typeface="Arial Narrow" panose="020B0606020202030204" pitchFamily="34" charset="0"/>
                </a:rPr>
                <a:t>and approval at OECD</a:t>
              </a:r>
            </a:p>
            <a:p>
              <a:pPr algn="ctr"/>
              <a:r>
                <a:rPr lang="en-GB" sz="1200" dirty="0">
                  <a:latin typeface="Arial Narrow" panose="020B0606020202030204" pitchFamily="34" charset="0"/>
                </a:rPr>
                <a:t>Phase 3</a:t>
              </a:r>
            </a:p>
          </p:txBody>
        </p:sp>
        <p:sp>
          <p:nvSpPr>
            <p:cNvPr id="44" name="Rectangle 88">
              <a:extLst>
                <a:ext uri="{FF2B5EF4-FFF2-40B4-BE49-F238E27FC236}">
                  <a16:creationId xmlns:a16="http://schemas.microsoft.com/office/drawing/2014/main" id="{D96E0F43-3E2E-4868-86C5-FC0520A6E13C}"/>
                </a:ext>
              </a:extLst>
            </p:cNvPr>
            <p:cNvSpPr/>
            <p:nvPr/>
          </p:nvSpPr>
          <p:spPr>
            <a:xfrm>
              <a:off x="10312268" y="3633539"/>
              <a:ext cx="1038418" cy="987266"/>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Use of OECD </a:t>
              </a:r>
              <a:br>
                <a:rPr lang="en-GB" sz="1600" b="1" dirty="0">
                  <a:latin typeface="Arial Narrow" panose="020B0606020202030204" pitchFamily="34" charset="0"/>
                </a:rPr>
              </a:br>
              <a:r>
                <a:rPr lang="en-GB" sz="1600" b="1" dirty="0">
                  <a:latin typeface="Arial Narrow" panose="020B0606020202030204" pitchFamily="34" charset="0"/>
                </a:rPr>
                <a:t>TGs/GDs</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4</a:t>
              </a:r>
            </a:p>
          </p:txBody>
        </p:sp>
      </p:grpSp>
      <p:sp>
        <p:nvSpPr>
          <p:cNvPr id="45" name="Footer Placeholder 44">
            <a:extLst>
              <a:ext uri="{FF2B5EF4-FFF2-40B4-BE49-F238E27FC236}">
                <a16:creationId xmlns:a16="http://schemas.microsoft.com/office/drawing/2014/main" id="{05650E68-887D-4128-82BE-A496200EFE72}"/>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4" name="TextBox 3">
            <a:extLst>
              <a:ext uri="{FF2B5EF4-FFF2-40B4-BE49-F238E27FC236}">
                <a16:creationId xmlns:a16="http://schemas.microsoft.com/office/drawing/2014/main" id="{9CDD78EF-2336-8C27-B6BA-9CE23ACF8C99}"/>
              </a:ext>
            </a:extLst>
          </p:cNvPr>
          <p:cNvSpPr txBox="1"/>
          <p:nvPr/>
        </p:nvSpPr>
        <p:spPr>
          <a:xfrm>
            <a:off x="304350" y="5943600"/>
            <a:ext cx="11433388" cy="230832"/>
          </a:xfrm>
          <a:prstGeom prst="rect">
            <a:avLst/>
          </a:prstGeom>
          <a:noFill/>
        </p:spPr>
        <p:txBody>
          <a:bodyPr wrap="square" rtlCol="0">
            <a:spAutoFit/>
          </a:bodyPr>
          <a:lstStyle/>
          <a:p>
            <a:pPr algn="ctr"/>
            <a:r>
              <a:rPr lang="en-GB" sz="900" dirty="0"/>
              <a:t>OECD: Organisation for Economic Co-operation and Development; </a:t>
            </a:r>
            <a:r>
              <a:rPr lang="en-GB" sz="900" dirty="0" err="1"/>
              <a:t>SPSF</a:t>
            </a:r>
            <a:r>
              <a:rPr lang="en-GB" sz="900" dirty="0"/>
              <a:t>: Standard Project Submission Form; WNT: </a:t>
            </a:r>
            <a:r>
              <a:rPr lang="en-US" sz="900" dirty="0"/>
              <a:t>Working Group of National Coordinators of the Test Guidelines </a:t>
            </a:r>
            <a:r>
              <a:rPr lang="en-US" sz="900" dirty="0" err="1"/>
              <a:t>Programme</a:t>
            </a:r>
            <a:r>
              <a:rPr lang="en-US" sz="900" dirty="0"/>
              <a:t>; TG: Test Guideline; GD: Guidance Document</a:t>
            </a:r>
            <a:endParaRPr lang="en-GB" sz="900" dirty="0"/>
          </a:p>
        </p:txBody>
      </p:sp>
    </p:spTree>
    <p:extLst>
      <p:ext uri="{BB962C8B-B14F-4D97-AF65-F5344CB8AC3E}">
        <p14:creationId xmlns:p14="http://schemas.microsoft.com/office/powerpoint/2010/main" val="261220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BB66A9B-D61F-4957-B913-498C537092AA}"/>
              </a:ext>
            </a:extLst>
          </p:cNvPr>
          <p:cNvGrpSpPr/>
          <p:nvPr/>
        </p:nvGrpSpPr>
        <p:grpSpPr>
          <a:xfrm>
            <a:off x="304350" y="2137540"/>
            <a:ext cx="11433387" cy="2483265"/>
            <a:chOff x="304350" y="2137540"/>
            <a:chExt cx="11433387" cy="2483265"/>
          </a:xfrm>
        </p:grpSpPr>
        <p:sp>
          <p:nvSpPr>
            <p:cNvPr id="61" name="Rectangle 54">
              <a:extLst>
                <a:ext uri="{FF2B5EF4-FFF2-40B4-BE49-F238E27FC236}">
                  <a16:creationId xmlns:a16="http://schemas.microsoft.com/office/drawing/2014/main" id="{6D9D07EF-F294-4A13-B658-C8AC1FE0981A}"/>
                </a:ext>
              </a:extLst>
            </p:cNvPr>
            <p:cNvSpPr/>
            <p:nvPr/>
          </p:nvSpPr>
          <p:spPr>
            <a:xfrm>
              <a:off x="2732476" y="2952049"/>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Submission of SPSF at WNT</a:t>
              </a:r>
            </a:p>
          </p:txBody>
        </p:sp>
        <p:sp>
          <p:nvSpPr>
            <p:cNvPr id="62" name="Rectangle 55">
              <a:extLst>
                <a:ext uri="{FF2B5EF4-FFF2-40B4-BE49-F238E27FC236}">
                  <a16:creationId xmlns:a16="http://schemas.microsoft.com/office/drawing/2014/main" id="{03B79703-C49D-4CCC-9C1E-B60521BB3C5A}"/>
                </a:ext>
              </a:extLst>
            </p:cNvPr>
            <p:cNvSpPr/>
            <p:nvPr/>
          </p:nvSpPr>
          <p:spPr>
            <a:xfrm>
              <a:off x="3595128" y="2954872"/>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SPSF commenting round at WNT </a:t>
              </a:r>
            </a:p>
          </p:txBody>
        </p:sp>
        <p:sp>
          <p:nvSpPr>
            <p:cNvPr id="63" name="Rectangle 56">
              <a:extLst>
                <a:ext uri="{FF2B5EF4-FFF2-40B4-BE49-F238E27FC236}">
                  <a16:creationId xmlns:a16="http://schemas.microsoft.com/office/drawing/2014/main" id="{78114C73-7223-49A4-9595-CD5EA05F4145}"/>
                </a:ext>
              </a:extLst>
            </p:cNvPr>
            <p:cNvSpPr/>
            <p:nvPr/>
          </p:nvSpPr>
          <p:spPr>
            <a:xfrm>
              <a:off x="4457780" y="2954871"/>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Formal SPSF approval at WNT</a:t>
              </a:r>
            </a:p>
          </p:txBody>
        </p:sp>
        <p:sp>
          <p:nvSpPr>
            <p:cNvPr id="64" name="Rectangle 57">
              <a:extLst>
                <a:ext uri="{FF2B5EF4-FFF2-40B4-BE49-F238E27FC236}">
                  <a16:creationId xmlns:a16="http://schemas.microsoft.com/office/drawing/2014/main" id="{2BDB84DA-6487-4A91-994D-F09B77B64789}"/>
                </a:ext>
              </a:extLst>
            </p:cNvPr>
            <p:cNvSpPr/>
            <p:nvPr/>
          </p:nvSpPr>
          <p:spPr>
            <a:xfrm>
              <a:off x="5320431" y="2952049"/>
              <a:ext cx="2287438" cy="600330"/>
            </a:xfrm>
            <a:prstGeom prst="rect">
              <a:avLst/>
            </a:prstGeom>
            <a:solidFill>
              <a:srgbClr val="11A4D3">
                <a:alpha val="50196"/>
              </a:srgbClr>
            </a:solidFill>
            <a:ln w="12700" cap="flat" cmpd="sng" algn="ctr">
              <a:solidFill>
                <a:srgbClr val="11A4D3"/>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Project at WNT with 1 or more WNT Expert Group Meetings</a:t>
              </a:r>
            </a:p>
          </p:txBody>
        </p:sp>
        <p:sp>
          <p:nvSpPr>
            <p:cNvPr id="65" name="Rectangle 42">
              <a:extLst>
                <a:ext uri="{FF2B5EF4-FFF2-40B4-BE49-F238E27FC236}">
                  <a16:creationId xmlns:a16="http://schemas.microsoft.com/office/drawing/2014/main" id="{2F1D815A-2FDE-4A34-893B-A0400A417AC8}"/>
                </a:ext>
              </a:extLst>
            </p:cNvPr>
            <p:cNvSpPr/>
            <p:nvPr/>
          </p:nvSpPr>
          <p:spPr>
            <a:xfrm>
              <a:off x="3595661"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mid-Nov/April</a:t>
              </a:r>
            </a:p>
          </p:txBody>
        </p:sp>
        <p:sp>
          <p:nvSpPr>
            <p:cNvPr id="66" name="Rectangle 43">
              <a:extLst>
                <a:ext uri="{FF2B5EF4-FFF2-40B4-BE49-F238E27FC236}">
                  <a16:creationId xmlns:a16="http://schemas.microsoft.com/office/drawing/2014/main" id="{46080D89-9F2F-473C-9141-EEA4713128D6}"/>
                </a:ext>
              </a:extLst>
            </p:cNvPr>
            <p:cNvSpPr/>
            <p:nvPr/>
          </p:nvSpPr>
          <p:spPr>
            <a:xfrm>
              <a:off x="4457290"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April</a:t>
              </a:r>
            </a:p>
          </p:txBody>
        </p:sp>
        <p:sp>
          <p:nvSpPr>
            <p:cNvPr id="67" name="Rectangle 44">
              <a:extLst>
                <a:ext uri="{FF2B5EF4-FFF2-40B4-BE49-F238E27FC236}">
                  <a16:creationId xmlns:a16="http://schemas.microsoft.com/office/drawing/2014/main" id="{323FD712-6915-4098-B9BC-679B39B830DE}"/>
                </a:ext>
              </a:extLst>
            </p:cNvPr>
            <p:cNvSpPr/>
            <p:nvPr/>
          </p:nvSpPr>
          <p:spPr>
            <a:xfrm>
              <a:off x="5318917" y="2597634"/>
              <a:ext cx="2289090" cy="270571"/>
            </a:xfrm>
            <a:prstGeom prst="rect">
              <a:avLst/>
            </a:prstGeom>
            <a:solidFill>
              <a:srgbClr val="11A4D3"/>
            </a:solidFill>
            <a:ln w="12700" cap="flat" cmpd="sng" algn="ctr">
              <a:solidFill>
                <a:srgbClr val="11A4D3"/>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2 months + 1 or more years</a:t>
              </a:r>
            </a:p>
          </p:txBody>
        </p:sp>
        <p:sp>
          <p:nvSpPr>
            <p:cNvPr id="68" name="Rectangle 40">
              <a:extLst>
                <a:ext uri="{FF2B5EF4-FFF2-40B4-BE49-F238E27FC236}">
                  <a16:creationId xmlns:a16="http://schemas.microsoft.com/office/drawing/2014/main" id="{B31C8709-8EE3-4134-A051-8E270F5F24B5}"/>
                </a:ext>
              </a:extLst>
            </p:cNvPr>
            <p:cNvSpPr/>
            <p:nvPr/>
          </p:nvSpPr>
          <p:spPr>
            <a:xfrm>
              <a:off x="2734032"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t>
              </a:r>
            </a:p>
          </p:txBody>
        </p:sp>
        <p:cxnSp>
          <p:nvCxnSpPr>
            <p:cNvPr id="69" name="Straight Connector 96">
              <a:extLst>
                <a:ext uri="{FF2B5EF4-FFF2-40B4-BE49-F238E27FC236}">
                  <a16:creationId xmlns:a16="http://schemas.microsoft.com/office/drawing/2014/main" id="{115E0469-E036-4D06-8C50-B369B565732D}"/>
                </a:ext>
              </a:extLst>
            </p:cNvPr>
            <p:cNvCxnSpPr>
              <a:cxnSpLocks/>
              <a:endCxn id="68" idx="0"/>
            </p:cNvCxnSpPr>
            <p:nvPr/>
          </p:nvCxnSpPr>
          <p:spPr>
            <a:xfrm>
              <a:off x="3121424" y="2137540"/>
              <a:ext cx="5008" cy="460094"/>
            </a:xfrm>
            <a:prstGeom prst="line">
              <a:avLst/>
            </a:prstGeom>
            <a:noFill/>
            <a:ln w="38100" cap="flat" cmpd="sng" algn="ctr">
              <a:solidFill>
                <a:srgbClr val="64D0F2"/>
              </a:solidFill>
              <a:prstDash val="solid"/>
              <a:miter lim="800000"/>
            </a:ln>
            <a:effectLst/>
          </p:spPr>
        </p:cxnSp>
        <p:cxnSp>
          <p:nvCxnSpPr>
            <p:cNvPr id="70" name="Straight Connector 97">
              <a:extLst>
                <a:ext uri="{FF2B5EF4-FFF2-40B4-BE49-F238E27FC236}">
                  <a16:creationId xmlns:a16="http://schemas.microsoft.com/office/drawing/2014/main" id="{62977CFF-F574-441E-B023-F3A79ECDA95B}"/>
                </a:ext>
              </a:extLst>
            </p:cNvPr>
            <p:cNvCxnSpPr>
              <a:cxnSpLocks/>
              <a:endCxn id="65" idx="0"/>
            </p:cNvCxnSpPr>
            <p:nvPr/>
          </p:nvCxnSpPr>
          <p:spPr>
            <a:xfrm flipH="1">
              <a:off x="3988061" y="2137540"/>
              <a:ext cx="739" cy="460094"/>
            </a:xfrm>
            <a:prstGeom prst="line">
              <a:avLst/>
            </a:prstGeom>
            <a:noFill/>
            <a:ln w="38100" cap="flat" cmpd="sng" algn="ctr">
              <a:solidFill>
                <a:srgbClr val="64D0F2"/>
              </a:solidFill>
              <a:prstDash val="solid"/>
              <a:miter lim="800000"/>
            </a:ln>
            <a:effectLst/>
          </p:spPr>
        </p:cxnSp>
        <p:cxnSp>
          <p:nvCxnSpPr>
            <p:cNvPr id="71" name="Straight Connector 98">
              <a:extLst>
                <a:ext uri="{FF2B5EF4-FFF2-40B4-BE49-F238E27FC236}">
                  <a16:creationId xmlns:a16="http://schemas.microsoft.com/office/drawing/2014/main" id="{A21BF899-3EA3-4BBF-8141-EEC2A5F7CE30}"/>
                </a:ext>
              </a:extLst>
            </p:cNvPr>
            <p:cNvCxnSpPr>
              <a:cxnSpLocks/>
              <a:endCxn id="66" idx="0"/>
            </p:cNvCxnSpPr>
            <p:nvPr/>
          </p:nvCxnSpPr>
          <p:spPr>
            <a:xfrm flipH="1">
              <a:off x="4849690" y="2137540"/>
              <a:ext cx="1158" cy="460094"/>
            </a:xfrm>
            <a:prstGeom prst="line">
              <a:avLst/>
            </a:prstGeom>
            <a:noFill/>
            <a:ln w="38100" cap="flat" cmpd="sng" algn="ctr">
              <a:solidFill>
                <a:srgbClr val="64D0F2"/>
              </a:solidFill>
              <a:prstDash val="solid"/>
              <a:miter lim="800000"/>
            </a:ln>
            <a:effectLst/>
          </p:spPr>
        </p:cxnSp>
        <p:cxnSp>
          <p:nvCxnSpPr>
            <p:cNvPr id="72" name="Straight Connector 109">
              <a:extLst>
                <a:ext uri="{FF2B5EF4-FFF2-40B4-BE49-F238E27FC236}">
                  <a16:creationId xmlns:a16="http://schemas.microsoft.com/office/drawing/2014/main" id="{24223676-9F17-46CD-AC21-EFD8A2D15F4C}"/>
                </a:ext>
              </a:extLst>
            </p:cNvPr>
            <p:cNvCxnSpPr>
              <a:cxnSpLocks/>
            </p:cNvCxnSpPr>
            <p:nvPr/>
          </p:nvCxnSpPr>
          <p:spPr>
            <a:xfrm flipH="1">
              <a:off x="2746709" y="2141114"/>
              <a:ext cx="2492457" cy="0"/>
            </a:xfrm>
            <a:prstGeom prst="line">
              <a:avLst/>
            </a:prstGeom>
            <a:noFill/>
            <a:ln w="38100" cap="flat" cmpd="sng" algn="ctr">
              <a:solidFill>
                <a:srgbClr val="64D0F2"/>
              </a:solidFill>
              <a:prstDash val="solid"/>
              <a:miter lim="800000"/>
            </a:ln>
            <a:effectLst/>
          </p:spPr>
        </p:cxnSp>
        <p:cxnSp>
          <p:nvCxnSpPr>
            <p:cNvPr id="73" name="Straight Connector 111">
              <a:extLst>
                <a:ext uri="{FF2B5EF4-FFF2-40B4-BE49-F238E27FC236}">
                  <a16:creationId xmlns:a16="http://schemas.microsoft.com/office/drawing/2014/main" id="{FA5F1BE0-171C-4DC1-B770-4B868DE7EC99}"/>
                </a:ext>
              </a:extLst>
            </p:cNvPr>
            <p:cNvCxnSpPr>
              <a:cxnSpLocks/>
            </p:cNvCxnSpPr>
            <p:nvPr/>
          </p:nvCxnSpPr>
          <p:spPr>
            <a:xfrm flipH="1">
              <a:off x="7666524" y="2141114"/>
              <a:ext cx="2213144" cy="0"/>
            </a:xfrm>
            <a:prstGeom prst="line">
              <a:avLst/>
            </a:prstGeom>
            <a:noFill/>
            <a:ln w="38100" cap="flat" cmpd="sng" algn="ctr">
              <a:solidFill>
                <a:srgbClr val="0D86AE"/>
              </a:solidFill>
              <a:prstDash val="solid"/>
              <a:miter lim="800000"/>
            </a:ln>
            <a:effectLst/>
          </p:spPr>
        </p:cxnSp>
        <p:cxnSp>
          <p:nvCxnSpPr>
            <p:cNvPr id="74" name="Straight Connector 112">
              <a:extLst>
                <a:ext uri="{FF2B5EF4-FFF2-40B4-BE49-F238E27FC236}">
                  <a16:creationId xmlns:a16="http://schemas.microsoft.com/office/drawing/2014/main" id="{1E00158A-59DE-41AD-8839-F45758D719A2}"/>
                </a:ext>
              </a:extLst>
            </p:cNvPr>
            <p:cNvCxnSpPr>
              <a:cxnSpLocks/>
            </p:cNvCxnSpPr>
            <p:nvPr/>
          </p:nvCxnSpPr>
          <p:spPr>
            <a:xfrm flipH="1">
              <a:off x="5239166" y="2141114"/>
              <a:ext cx="2282629" cy="0"/>
            </a:xfrm>
            <a:prstGeom prst="line">
              <a:avLst/>
            </a:prstGeom>
            <a:noFill/>
            <a:ln w="38100" cap="flat" cmpd="sng" algn="ctr">
              <a:solidFill>
                <a:srgbClr val="11A4D3"/>
              </a:solidFill>
              <a:prstDash val="dash"/>
              <a:miter lim="800000"/>
            </a:ln>
            <a:effectLst/>
          </p:spPr>
        </p:cxnSp>
        <p:cxnSp>
          <p:nvCxnSpPr>
            <p:cNvPr id="75" name="Straight Connector 62">
              <a:extLst>
                <a:ext uri="{FF2B5EF4-FFF2-40B4-BE49-F238E27FC236}">
                  <a16:creationId xmlns:a16="http://schemas.microsoft.com/office/drawing/2014/main" id="{2B8EF734-0E18-4896-A584-5941D5B820DD}"/>
                </a:ext>
              </a:extLst>
            </p:cNvPr>
            <p:cNvCxnSpPr>
              <a:cxnSpLocks/>
            </p:cNvCxnSpPr>
            <p:nvPr/>
          </p:nvCxnSpPr>
          <p:spPr>
            <a:xfrm flipH="1">
              <a:off x="1152948" y="2141114"/>
              <a:ext cx="159376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6" name="Rectangle 60">
              <a:extLst>
                <a:ext uri="{FF2B5EF4-FFF2-40B4-BE49-F238E27FC236}">
                  <a16:creationId xmlns:a16="http://schemas.microsoft.com/office/drawing/2014/main" id="{6414D973-C1E1-4D2B-B7C3-EF2E81432833}"/>
                </a:ext>
              </a:extLst>
            </p:cNvPr>
            <p:cNvSpPr/>
            <p:nvPr/>
          </p:nvSpPr>
          <p:spPr>
            <a:xfrm>
              <a:off x="7706709" y="2952049"/>
              <a:ext cx="77789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TG/GD commenting rounds at WNT</a:t>
              </a:r>
            </a:p>
          </p:txBody>
        </p:sp>
        <p:sp>
          <p:nvSpPr>
            <p:cNvPr id="77" name="Rectangle 61">
              <a:extLst>
                <a:ext uri="{FF2B5EF4-FFF2-40B4-BE49-F238E27FC236}">
                  <a16:creationId xmlns:a16="http://schemas.microsoft.com/office/drawing/2014/main" id="{60B09B84-FAA1-45F0-975F-CCDCCB06E9DB}"/>
                </a:ext>
              </a:extLst>
            </p:cNvPr>
            <p:cNvSpPr/>
            <p:nvPr/>
          </p:nvSpPr>
          <p:spPr>
            <a:xfrm>
              <a:off x="8562454" y="2952049"/>
              <a:ext cx="653134"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Final Submission to WNT</a:t>
              </a:r>
            </a:p>
          </p:txBody>
        </p:sp>
        <p:sp>
          <p:nvSpPr>
            <p:cNvPr id="78" name="Rectangle 62">
              <a:extLst>
                <a:ext uri="{FF2B5EF4-FFF2-40B4-BE49-F238E27FC236}">
                  <a16:creationId xmlns:a16="http://schemas.microsoft.com/office/drawing/2014/main" id="{BCA9C0B4-0316-40AC-9F7C-5D5E7DF073B3}"/>
                </a:ext>
              </a:extLst>
            </p:cNvPr>
            <p:cNvSpPr/>
            <p:nvPr/>
          </p:nvSpPr>
          <p:spPr>
            <a:xfrm>
              <a:off x="9293441" y="2952049"/>
              <a:ext cx="54860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Approval by WNT</a:t>
              </a:r>
            </a:p>
          </p:txBody>
        </p:sp>
        <p:sp>
          <p:nvSpPr>
            <p:cNvPr id="79" name="Rectangle 47">
              <a:extLst>
                <a:ext uri="{FF2B5EF4-FFF2-40B4-BE49-F238E27FC236}">
                  <a16:creationId xmlns:a16="http://schemas.microsoft.com/office/drawing/2014/main" id="{D8C4C7B0-03AB-4FB0-9D5B-4A5D8915FF49}"/>
                </a:ext>
              </a:extLst>
            </p:cNvPr>
            <p:cNvSpPr/>
            <p:nvPr/>
          </p:nvSpPr>
          <p:spPr>
            <a:xfrm>
              <a:off x="7704155" y="2597634"/>
              <a:ext cx="777895"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June/mid-Feb</a:t>
              </a:r>
            </a:p>
          </p:txBody>
        </p:sp>
        <p:sp>
          <p:nvSpPr>
            <p:cNvPr id="80" name="Rectangle 48">
              <a:extLst>
                <a:ext uri="{FF2B5EF4-FFF2-40B4-BE49-F238E27FC236}">
                  <a16:creationId xmlns:a16="http://schemas.microsoft.com/office/drawing/2014/main" id="{C4EAD929-AA2F-4D89-9A77-D432A278C180}"/>
                </a:ext>
              </a:extLst>
            </p:cNvPr>
            <p:cNvSpPr/>
            <p:nvPr/>
          </p:nvSpPr>
          <p:spPr>
            <a:xfrm>
              <a:off x="8558879" y="2597634"/>
              <a:ext cx="65313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mid-Feb</a:t>
              </a:r>
            </a:p>
          </p:txBody>
        </p:sp>
        <p:sp>
          <p:nvSpPr>
            <p:cNvPr id="81" name="Rectangle 49">
              <a:extLst>
                <a:ext uri="{FF2B5EF4-FFF2-40B4-BE49-F238E27FC236}">
                  <a16:creationId xmlns:a16="http://schemas.microsoft.com/office/drawing/2014/main" id="{0F5F5EC1-736A-4B84-8271-12830754220E}"/>
                </a:ext>
              </a:extLst>
            </p:cNvPr>
            <p:cNvSpPr/>
            <p:nvPr/>
          </p:nvSpPr>
          <p:spPr>
            <a:xfrm>
              <a:off x="9288842" y="2597634"/>
              <a:ext cx="54860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April</a:t>
              </a:r>
              <a:endParaRPr kumimoji="0" lang="en-GB" sz="1000" b="0" i="0" u="none" strike="noStrike" kern="0" cap="none" spc="0" normalizeH="0" baseline="0" dirty="0">
                <a:ln>
                  <a:noFill/>
                </a:ln>
                <a:solidFill>
                  <a:schemeClr val="bg1"/>
                </a:solidFill>
                <a:effectLst/>
                <a:uLnTx/>
                <a:uFillTx/>
                <a:latin typeface="Calibri Light" panose="020F0302020204030204"/>
                <a:ea typeface="+mn-ea"/>
                <a:cs typeface="+mn-cs"/>
              </a:endParaRPr>
            </a:p>
          </p:txBody>
        </p:sp>
        <p:cxnSp>
          <p:nvCxnSpPr>
            <p:cNvPr id="82" name="Straight Connector 101">
              <a:extLst>
                <a:ext uri="{FF2B5EF4-FFF2-40B4-BE49-F238E27FC236}">
                  <a16:creationId xmlns:a16="http://schemas.microsoft.com/office/drawing/2014/main" id="{8C792A3F-48E9-43FA-9D42-8F8D61F9ECE1}"/>
                </a:ext>
              </a:extLst>
            </p:cNvPr>
            <p:cNvCxnSpPr>
              <a:cxnSpLocks/>
              <a:endCxn id="79" idx="0"/>
            </p:cNvCxnSpPr>
            <p:nvPr/>
          </p:nvCxnSpPr>
          <p:spPr>
            <a:xfrm flipH="1">
              <a:off x="8093103" y="2140044"/>
              <a:ext cx="5222" cy="457590"/>
            </a:xfrm>
            <a:prstGeom prst="line">
              <a:avLst/>
            </a:prstGeom>
            <a:noFill/>
            <a:ln w="38100" cap="flat" cmpd="sng" algn="ctr">
              <a:solidFill>
                <a:srgbClr val="0D86AE"/>
              </a:solidFill>
              <a:prstDash val="solid"/>
              <a:miter lim="800000"/>
            </a:ln>
            <a:effectLst/>
          </p:spPr>
        </p:cxnSp>
        <p:cxnSp>
          <p:nvCxnSpPr>
            <p:cNvPr id="83" name="Straight Connector 102">
              <a:extLst>
                <a:ext uri="{FF2B5EF4-FFF2-40B4-BE49-F238E27FC236}">
                  <a16:creationId xmlns:a16="http://schemas.microsoft.com/office/drawing/2014/main" id="{0CFF6EB2-91F8-4F5A-ABB7-03CBFE9561E4}"/>
                </a:ext>
              </a:extLst>
            </p:cNvPr>
            <p:cNvCxnSpPr>
              <a:cxnSpLocks/>
              <a:endCxn id="80" idx="0"/>
            </p:cNvCxnSpPr>
            <p:nvPr/>
          </p:nvCxnSpPr>
          <p:spPr>
            <a:xfrm flipH="1">
              <a:off x="8885446" y="2137540"/>
              <a:ext cx="2602" cy="460094"/>
            </a:xfrm>
            <a:prstGeom prst="line">
              <a:avLst/>
            </a:prstGeom>
            <a:noFill/>
            <a:ln w="38100" cap="flat" cmpd="sng" algn="ctr">
              <a:solidFill>
                <a:srgbClr val="0D86AE"/>
              </a:solidFill>
              <a:prstDash val="solid"/>
              <a:miter lim="800000"/>
            </a:ln>
            <a:effectLst/>
          </p:spPr>
        </p:cxnSp>
        <p:cxnSp>
          <p:nvCxnSpPr>
            <p:cNvPr id="84" name="Straight Connector 103">
              <a:extLst>
                <a:ext uri="{FF2B5EF4-FFF2-40B4-BE49-F238E27FC236}">
                  <a16:creationId xmlns:a16="http://schemas.microsoft.com/office/drawing/2014/main" id="{A86344A3-02F1-41F0-B831-510EAC3C67DA}"/>
                </a:ext>
              </a:extLst>
            </p:cNvPr>
            <p:cNvCxnSpPr>
              <a:cxnSpLocks/>
              <a:endCxn id="81" idx="0"/>
            </p:cNvCxnSpPr>
            <p:nvPr/>
          </p:nvCxnSpPr>
          <p:spPr>
            <a:xfrm flipH="1">
              <a:off x="9563144" y="2137540"/>
              <a:ext cx="18" cy="460094"/>
            </a:xfrm>
            <a:prstGeom prst="line">
              <a:avLst/>
            </a:prstGeom>
            <a:noFill/>
            <a:ln w="38100" cap="flat" cmpd="sng" algn="ctr">
              <a:solidFill>
                <a:srgbClr val="0D86AE"/>
              </a:solidFill>
              <a:prstDash val="solid"/>
              <a:miter lim="800000"/>
            </a:ln>
            <a:effectLst/>
          </p:spPr>
        </p:cxnSp>
        <p:cxnSp>
          <p:nvCxnSpPr>
            <p:cNvPr id="85" name="Straight Connector 72">
              <a:extLst>
                <a:ext uri="{FF2B5EF4-FFF2-40B4-BE49-F238E27FC236}">
                  <a16:creationId xmlns:a16="http://schemas.microsoft.com/office/drawing/2014/main" id="{FD39B51A-0EDE-40BA-B8ED-C0F68D64A7DE}"/>
                </a:ext>
              </a:extLst>
            </p:cNvPr>
            <p:cNvCxnSpPr>
              <a:cxnSpLocks/>
            </p:cNvCxnSpPr>
            <p:nvPr/>
          </p:nvCxnSpPr>
          <p:spPr>
            <a:xfrm flipH="1" flipV="1">
              <a:off x="9879668" y="2140044"/>
              <a:ext cx="1574711" cy="3574"/>
            </a:xfrm>
            <a:prstGeom prst="line">
              <a:avLst/>
            </a:prstGeom>
            <a:ln w="38100">
              <a:solidFill>
                <a:srgbClr val="009A46"/>
              </a:solidFill>
            </a:ln>
          </p:spPr>
          <p:style>
            <a:lnRef idx="1">
              <a:schemeClr val="accent1"/>
            </a:lnRef>
            <a:fillRef idx="0">
              <a:schemeClr val="accent1"/>
            </a:fillRef>
            <a:effectRef idx="0">
              <a:schemeClr val="accent1"/>
            </a:effectRef>
            <a:fontRef idx="minor">
              <a:schemeClr val="tx1"/>
            </a:fontRef>
          </p:style>
        </p:cxnSp>
        <p:sp>
          <p:nvSpPr>
            <p:cNvPr id="86" name="Arrow: Chevron 74">
              <a:extLst>
                <a:ext uri="{FF2B5EF4-FFF2-40B4-BE49-F238E27FC236}">
                  <a16:creationId xmlns:a16="http://schemas.microsoft.com/office/drawing/2014/main" id="{A2502033-FD1B-4ECF-8710-5EF0969B3828}"/>
                </a:ext>
              </a:extLst>
            </p:cNvPr>
            <p:cNvSpPr/>
            <p:nvPr/>
          </p:nvSpPr>
          <p:spPr>
            <a:xfrm>
              <a:off x="2732476"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Arrow: Chevron 75">
              <a:extLst>
                <a:ext uri="{FF2B5EF4-FFF2-40B4-BE49-F238E27FC236}">
                  <a16:creationId xmlns:a16="http://schemas.microsoft.com/office/drawing/2014/main" id="{5684C1C1-AFCB-4D63-93E5-4C9AE96C80BC}"/>
                </a:ext>
              </a:extLst>
            </p:cNvPr>
            <p:cNvSpPr/>
            <p:nvPr/>
          </p:nvSpPr>
          <p:spPr>
            <a:xfrm>
              <a:off x="2253275"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Arrow: Chevron 76">
              <a:extLst>
                <a:ext uri="{FF2B5EF4-FFF2-40B4-BE49-F238E27FC236}">
                  <a16:creationId xmlns:a16="http://schemas.microsoft.com/office/drawing/2014/main" id="{497617E3-5575-4CA5-BE0A-843854728398}"/>
                </a:ext>
              </a:extLst>
            </p:cNvPr>
            <p:cNvSpPr/>
            <p:nvPr/>
          </p:nvSpPr>
          <p:spPr>
            <a:xfrm>
              <a:off x="5316613"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9" name="Arrow: Chevron 77">
              <a:extLst>
                <a:ext uri="{FF2B5EF4-FFF2-40B4-BE49-F238E27FC236}">
                  <a16:creationId xmlns:a16="http://schemas.microsoft.com/office/drawing/2014/main" id="{76E67302-3BC9-4EE5-B645-C783A2BD4AC8}"/>
                </a:ext>
              </a:extLst>
            </p:cNvPr>
            <p:cNvSpPr/>
            <p:nvPr/>
          </p:nvSpPr>
          <p:spPr>
            <a:xfrm>
              <a:off x="4843393"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Arrow: Chevron 78">
              <a:extLst>
                <a:ext uri="{FF2B5EF4-FFF2-40B4-BE49-F238E27FC236}">
                  <a16:creationId xmlns:a16="http://schemas.microsoft.com/office/drawing/2014/main" id="{AAACE5F0-4CFE-4197-8699-2FA8010777B8}"/>
                </a:ext>
              </a:extLst>
            </p:cNvPr>
            <p:cNvSpPr/>
            <p:nvPr/>
          </p:nvSpPr>
          <p:spPr>
            <a:xfrm>
              <a:off x="7698543"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Arrow: Chevron 79">
              <a:extLst>
                <a:ext uri="{FF2B5EF4-FFF2-40B4-BE49-F238E27FC236}">
                  <a16:creationId xmlns:a16="http://schemas.microsoft.com/office/drawing/2014/main" id="{44E08BA7-DCD9-4CE1-96BB-107154817DE3}"/>
                </a:ext>
              </a:extLst>
            </p:cNvPr>
            <p:cNvSpPr/>
            <p:nvPr/>
          </p:nvSpPr>
          <p:spPr>
            <a:xfrm>
              <a:off x="7222305"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Arrow: Chevron 80">
              <a:extLst>
                <a:ext uri="{FF2B5EF4-FFF2-40B4-BE49-F238E27FC236}">
                  <a16:creationId xmlns:a16="http://schemas.microsoft.com/office/drawing/2014/main" id="{EE1F3BFC-C85E-4C4A-956F-3300A9C0A8AF}"/>
                </a:ext>
              </a:extLst>
            </p:cNvPr>
            <p:cNvSpPr/>
            <p:nvPr/>
          </p:nvSpPr>
          <p:spPr>
            <a:xfrm>
              <a:off x="9917410"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Arrow: Chevron 81">
              <a:extLst>
                <a:ext uri="{FF2B5EF4-FFF2-40B4-BE49-F238E27FC236}">
                  <a16:creationId xmlns:a16="http://schemas.microsoft.com/office/drawing/2014/main" id="{1C5AEF70-B2A1-44DB-9502-A5F5987B0DC2}"/>
                </a:ext>
              </a:extLst>
            </p:cNvPr>
            <p:cNvSpPr/>
            <p:nvPr/>
          </p:nvSpPr>
          <p:spPr>
            <a:xfrm>
              <a:off x="9444190"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Arrow: Chevron 82">
              <a:extLst>
                <a:ext uri="{FF2B5EF4-FFF2-40B4-BE49-F238E27FC236}">
                  <a16:creationId xmlns:a16="http://schemas.microsoft.com/office/drawing/2014/main" id="{24B87F91-FAE1-4BA4-B94E-713C840B72ED}"/>
                </a:ext>
              </a:extLst>
            </p:cNvPr>
            <p:cNvSpPr/>
            <p:nvPr/>
          </p:nvSpPr>
          <p:spPr>
            <a:xfrm>
              <a:off x="304350"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Arrow: Chevron 83">
              <a:extLst>
                <a:ext uri="{FF2B5EF4-FFF2-40B4-BE49-F238E27FC236}">
                  <a16:creationId xmlns:a16="http://schemas.microsoft.com/office/drawing/2014/main" id="{D87A4213-8F71-468A-BF64-139D87F00B23}"/>
                </a:ext>
              </a:extLst>
            </p:cNvPr>
            <p:cNvSpPr/>
            <p:nvPr/>
          </p:nvSpPr>
          <p:spPr>
            <a:xfrm>
              <a:off x="10952937"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Rectangle 84">
              <a:extLst>
                <a:ext uri="{FF2B5EF4-FFF2-40B4-BE49-F238E27FC236}">
                  <a16:creationId xmlns:a16="http://schemas.microsoft.com/office/drawing/2014/main" id="{DD6C9E8C-0898-4088-B8B7-9D1835EF9A1C}"/>
                </a:ext>
              </a:extLst>
            </p:cNvPr>
            <p:cNvSpPr/>
            <p:nvPr/>
          </p:nvSpPr>
          <p:spPr>
            <a:xfrm>
              <a:off x="699335" y="3633539"/>
              <a:ext cx="1944505" cy="98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Pre-OECD </a:t>
              </a:r>
            </a:p>
            <a:p>
              <a:pPr algn="ctr"/>
              <a:r>
                <a:rPr lang="en-GB" sz="1600" b="1" dirty="0">
                  <a:solidFill>
                    <a:schemeClr val="bg1"/>
                  </a:solidFill>
                  <a:latin typeface="Arial Narrow" panose="020B0606020202030204" pitchFamily="34" charset="0"/>
                </a:rPr>
                <a:t>phase</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0</a:t>
              </a:r>
            </a:p>
          </p:txBody>
        </p:sp>
        <p:sp>
          <p:nvSpPr>
            <p:cNvPr id="138" name="Rectangle 85">
              <a:extLst>
                <a:ext uri="{FF2B5EF4-FFF2-40B4-BE49-F238E27FC236}">
                  <a16:creationId xmlns:a16="http://schemas.microsoft.com/office/drawing/2014/main" id="{4DB4D3A0-39E4-461E-B8CD-F5E0BD172C33}"/>
                </a:ext>
              </a:extLst>
            </p:cNvPr>
            <p:cNvSpPr/>
            <p:nvPr/>
          </p:nvSpPr>
          <p:spPr>
            <a:xfrm>
              <a:off x="3123928" y="3633539"/>
              <a:ext cx="2113873" cy="987266"/>
            </a:xfrm>
            <a:prstGeom prst="rect">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Project definition </a:t>
              </a:r>
            </a:p>
            <a:p>
              <a:pPr algn="ctr"/>
              <a:r>
                <a:rPr lang="en-GB" sz="1600" b="1" dirty="0">
                  <a:solidFill>
                    <a:schemeClr val="bg1"/>
                  </a:solidFill>
                  <a:latin typeface="Arial Narrow" panose="020B0606020202030204" pitchFamily="34" charset="0"/>
                </a:rPr>
                <a:t>at OECD</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1</a:t>
              </a:r>
            </a:p>
          </p:txBody>
        </p:sp>
        <p:sp>
          <p:nvSpPr>
            <p:cNvPr id="139" name="Rectangle 86">
              <a:extLst>
                <a:ext uri="{FF2B5EF4-FFF2-40B4-BE49-F238E27FC236}">
                  <a16:creationId xmlns:a16="http://schemas.microsoft.com/office/drawing/2014/main" id="{843E6770-1ED7-445D-AB97-52AB06736B4A}"/>
                </a:ext>
              </a:extLst>
            </p:cNvPr>
            <p:cNvSpPr/>
            <p:nvPr/>
          </p:nvSpPr>
          <p:spPr>
            <a:xfrm>
              <a:off x="5716389" y="3633539"/>
              <a:ext cx="1891618" cy="987266"/>
            </a:xfrm>
            <a:prstGeom prst="rect">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Development </a:t>
              </a:r>
            </a:p>
            <a:p>
              <a:pPr algn="ctr"/>
              <a:r>
                <a:rPr lang="en-GB" sz="1600" b="1" dirty="0">
                  <a:latin typeface="Arial Narrow" panose="020B0606020202030204" pitchFamily="34" charset="0"/>
                </a:rPr>
                <a:t>at OECD</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2</a:t>
              </a:r>
            </a:p>
          </p:txBody>
        </p:sp>
        <p:sp>
          <p:nvSpPr>
            <p:cNvPr id="140" name="Rectangle 87">
              <a:extLst>
                <a:ext uri="{FF2B5EF4-FFF2-40B4-BE49-F238E27FC236}">
                  <a16:creationId xmlns:a16="http://schemas.microsoft.com/office/drawing/2014/main" id="{9C5F6BD8-2190-4B25-AA7C-90F7E715DA32}"/>
                </a:ext>
              </a:extLst>
            </p:cNvPr>
            <p:cNvSpPr/>
            <p:nvPr/>
          </p:nvSpPr>
          <p:spPr>
            <a:xfrm>
              <a:off x="8093260" y="3633539"/>
              <a:ext cx="1735954" cy="987266"/>
            </a:xfrm>
            <a:prstGeom prst="rect">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Commenting </a:t>
              </a:r>
              <a:br>
                <a:rPr lang="en-GB" sz="1600" b="1" dirty="0">
                  <a:latin typeface="Arial Narrow" panose="020B0606020202030204" pitchFamily="34" charset="0"/>
                </a:rPr>
              </a:br>
              <a:r>
                <a:rPr lang="en-GB" sz="1600" b="1" dirty="0">
                  <a:latin typeface="Arial Narrow" panose="020B0606020202030204" pitchFamily="34" charset="0"/>
                </a:rPr>
                <a:t>and approval at OECD</a:t>
              </a:r>
            </a:p>
            <a:p>
              <a:pPr algn="ctr"/>
              <a:r>
                <a:rPr lang="en-GB" sz="1200" dirty="0">
                  <a:latin typeface="Arial Narrow" panose="020B0606020202030204" pitchFamily="34" charset="0"/>
                </a:rPr>
                <a:t>Phase 3</a:t>
              </a:r>
            </a:p>
          </p:txBody>
        </p:sp>
        <p:sp>
          <p:nvSpPr>
            <p:cNvPr id="141" name="Rectangle 88">
              <a:extLst>
                <a:ext uri="{FF2B5EF4-FFF2-40B4-BE49-F238E27FC236}">
                  <a16:creationId xmlns:a16="http://schemas.microsoft.com/office/drawing/2014/main" id="{3BD84753-BE5F-4772-A874-C18F06C448CC}"/>
                </a:ext>
              </a:extLst>
            </p:cNvPr>
            <p:cNvSpPr/>
            <p:nvPr/>
          </p:nvSpPr>
          <p:spPr>
            <a:xfrm>
              <a:off x="10312268" y="3633539"/>
              <a:ext cx="1038418" cy="987266"/>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Use of OECD </a:t>
              </a:r>
              <a:br>
                <a:rPr lang="en-GB" sz="1600" b="1" dirty="0">
                  <a:latin typeface="Arial Narrow" panose="020B0606020202030204" pitchFamily="34" charset="0"/>
                </a:rPr>
              </a:br>
              <a:r>
                <a:rPr lang="en-GB" sz="1600" b="1" dirty="0">
                  <a:latin typeface="Arial Narrow" panose="020B0606020202030204" pitchFamily="34" charset="0"/>
                </a:rPr>
                <a:t>TGs/GDs</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4</a:t>
              </a:r>
            </a:p>
          </p:txBody>
        </p:sp>
      </p:grpSp>
      <p:sp>
        <p:nvSpPr>
          <p:cNvPr id="2" name="Titel 1"/>
          <p:cNvSpPr>
            <a:spLocks noGrp="1"/>
          </p:cNvSpPr>
          <p:nvPr>
            <p:ph type="title"/>
          </p:nvPr>
        </p:nvSpPr>
        <p:spPr/>
        <p:txBody>
          <a:bodyPr/>
          <a:lstStyle/>
          <a:p>
            <a:r>
              <a:rPr lang="en-GB" dirty="0"/>
              <a:t>OECD Test Guideline Development Process</a:t>
            </a:r>
            <a:br>
              <a:rPr lang="en-GB" dirty="0"/>
            </a:br>
            <a:r>
              <a:rPr lang="en-GB" sz="2000" dirty="0"/>
              <a:t>In reality </a:t>
            </a:r>
          </a:p>
        </p:txBody>
      </p:sp>
      <p:grpSp>
        <p:nvGrpSpPr>
          <p:cNvPr id="8" name="Group 7">
            <a:extLst>
              <a:ext uri="{FF2B5EF4-FFF2-40B4-BE49-F238E27FC236}">
                <a16:creationId xmlns:a16="http://schemas.microsoft.com/office/drawing/2014/main" id="{1625AB2E-B1EC-4AFF-8132-CE5CD895AD5F}"/>
              </a:ext>
            </a:extLst>
          </p:cNvPr>
          <p:cNvGrpSpPr/>
          <p:nvPr/>
        </p:nvGrpSpPr>
        <p:grpSpPr>
          <a:xfrm>
            <a:off x="304350" y="1323780"/>
            <a:ext cx="10655570" cy="4843503"/>
            <a:chOff x="304350" y="1323780"/>
            <a:chExt cx="10655570" cy="4843503"/>
          </a:xfrm>
        </p:grpSpPr>
        <p:grpSp>
          <p:nvGrpSpPr>
            <p:cNvPr id="6" name="Group 5">
              <a:extLst>
                <a:ext uri="{FF2B5EF4-FFF2-40B4-BE49-F238E27FC236}">
                  <a16:creationId xmlns:a16="http://schemas.microsoft.com/office/drawing/2014/main" id="{11F9E178-D9C4-42FC-94A0-E729F096027A}"/>
                </a:ext>
              </a:extLst>
            </p:cNvPr>
            <p:cNvGrpSpPr/>
            <p:nvPr/>
          </p:nvGrpSpPr>
          <p:grpSpPr>
            <a:xfrm>
              <a:off x="7998808" y="4693972"/>
              <a:ext cx="1570218" cy="1273240"/>
              <a:chOff x="7998808" y="4693972"/>
              <a:chExt cx="1570218" cy="1273240"/>
            </a:xfrm>
          </p:grpSpPr>
          <p:sp>
            <p:nvSpPr>
              <p:cNvPr id="45" name="Nach oben gekrümmter Pfeil 44"/>
              <p:cNvSpPr/>
              <p:nvPr/>
            </p:nvSpPr>
            <p:spPr>
              <a:xfrm flipH="1">
                <a:off x="7998808" y="5386139"/>
                <a:ext cx="1473800" cy="581073"/>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Nach oben gekrümmter Pfeil 45"/>
              <p:cNvSpPr/>
              <p:nvPr/>
            </p:nvSpPr>
            <p:spPr>
              <a:xfrm flipV="1">
                <a:off x="8077872" y="4693972"/>
                <a:ext cx="1491154" cy="605600"/>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7" name="Textfeld 46"/>
            <p:cNvSpPr txBox="1"/>
            <p:nvPr/>
          </p:nvSpPr>
          <p:spPr>
            <a:xfrm>
              <a:off x="8123449" y="4853539"/>
              <a:ext cx="1320936" cy="830997"/>
            </a:xfrm>
            <a:prstGeom prst="rect">
              <a:avLst/>
            </a:prstGeom>
            <a:noFill/>
          </p:spPr>
          <p:txBody>
            <a:bodyPr wrap="square" rtlCol="0">
              <a:spAutoFit/>
            </a:bodyPr>
            <a:lstStyle/>
            <a:p>
              <a:pPr algn="ctr"/>
              <a:r>
                <a:rPr lang="en-GB" sz="1200" b="1" dirty="0">
                  <a:latin typeface="Arial Narrow" panose="020B0606020202030204" pitchFamily="34" charset="0"/>
                </a:rPr>
                <a:t>Possibly </a:t>
              </a:r>
            </a:p>
            <a:p>
              <a:pPr algn="ctr"/>
              <a:r>
                <a:rPr lang="en-GB" sz="1200" b="1" dirty="0">
                  <a:latin typeface="Arial Narrow" panose="020B0606020202030204" pitchFamily="34" charset="0"/>
                </a:rPr>
                <a:t>several </a:t>
              </a:r>
            </a:p>
            <a:p>
              <a:pPr algn="ctr"/>
              <a:r>
                <a:rPr lang="en-GB" sz="1200" b="1" dirty="0">
                  <a:latin typeface="Arial Narrow" panose="020B0606020202030204" pitchFamily="34" charset="0"/>
                </a:rPr>
                <a:t>commenting </a:t>
              </a:r>
            </a:p>
            <a:p>
              <a:pPr algn="ctr"/>
              <a:r>
                <a:rPr lang="en-GB" sz="1200" b="1" dirty="0">
                  <a:latin typeface="Arial Narrow" panose="020B0606020202030204" pitchFamily="34" charset="0"/>
                </a:rPr>
                <a:t>rounds</a:t>
              </a:r>
            </a:p>
          </p:txBody>
        </p:sp>
        <p:sp>
          <p:nvSpPr>
            <p:cNvPr id="48" name="Nach oben gekrümmter Pfeil 47"/>
            <p:cNvSpPr/>
            <p:nvPr/>
          </p:nvSpPr>
          <p:spPr>
            <a:xfrm>
              <a:off x="1858604" y="4693972"/>
              <a:ext cx="1921346" cy="1273240"/>
            </a:xfrm>
            <a:prstGeom prst="curvedUpArrow">
              <a:avLst>
                <a:gd name="adj1" fmla="val 13023"/>
                <a:gd name="adj2" fmla="val 33845"/>
                <a:gd name="adj3" fmla="val 23894"/>
              </a:avLst>
            </a:prstGeom>
            <a:solidFill>
              <a:srgbClr val="B3DB31"/>
            </a:solidFill>
            <a:ln>
              <a:solidFill>
                <a:srgbClr val="B3D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feld 48"/>
            <p:cNvSpPr txBox="1"/>
            <p:nvPr/>
          </p:nvSpPr>
          <p:spPr>
            <a:xfrm>
              <a:off x="1858604" y="4693972"/>
              <a:ext cx="1921346" cy="1015663"/>
            </a:xfrm>
            <a:prstGeom prst="rect">
              <a:avLst/>
            </a:prstGeom>
            <a:noFill/>
          </p:spPr>
          <p:txBody>
            <a:bodyPr wrap="square" rtlCol="0">
              <a:spAutoFit/>
            </a:bodyPr>
            <a:lstStyle/>
            <a:p>
              <a:pPr algn="ctr"/>
              <a:r>
                <a:rPr lang="en-GB" sz="1200" b="1" dirty="0">
                  <a:latin typeface="Arial Narrow" panose="020B0606020202030204" pitchFamily="34" charset="0"/>
                </a:rPr>
                <a:t>With support of </a:t>
              </a:r>
            </a:p>
            <a:p>
              <a:pPr algn="ctr"/>
              <a:r>
                <a:rPr lang="en-GB" sz="1200" b="1" dirty="0">
                  <a:latin typeface="Arial Narrow" panose="020B0606020202030204" pitchFamily="34" charset="0"/>
                </a:rPr>
                <a:t>OECD Working Parties </a:t>
              </a:r>
            </a:p>
            <a:p>
              <a:pPr algn="ctr"/>
              <a:r>
                <a:rPr lang="en-GB" sz="1200" b="1" dirty="0">
                  <a:latin typeface="Arial Narrow" panose="020B0606020202030204" pitchFamily="34" charset="0"/>
                </a:rPr>
                <a:t>(e.g. Working Party on Manufactured Nanomaterials (</a:t>
              </a:r>
              <a:r>
                <a:rPr lang="en-GB" sz="1200" b="1" dirty="0" err="1">
                  <a:latin typeface="Arial Narrow" panose="020B0606020202030204" pitchFamily="34" charset="0"/>
                </a:rPr>
                <a:t>WPMN</a:t>
              </a:r>
              <a:r>
                <a:rPr lang="en-GB" sz="1200" b="1" dirty="0">
                  <a:latin typeface="Arial Narrow" panose="020B0606020202030204" pitchFamily="34" charset="0"/>
                </a:rPr>
                <a:t>))</a:t>
              </a:r>
            </a:p>
          </p:txBody>
        </p:sp>
        <p:sp>
          <p:nvSpPr>
            <p:cNvPr id="51" name="Nach oben gekrümmter Pfeil 50"/>
            <p:cNvSpPr/>
            <p:nvPr/>
          </p:nvSpPr>
          <p:spPr>
            <a:xfrm flipH="1" flipV="1">
              <a:off x="2543576" y="1323780"/>
              <a:ext cx="8416344" cy="2243003"/>
            </a:xfrm>
            <a:prstGeom prst="curvedUpArrow">
              <a:avLst>
                <a:gd name="adj1" fmla="val 4856"/>
                <a:gd name="adj2" fmla="val 15737"/>
                <a:gd name="adj3" fmla="val 23564"/>
              </a:avLst>
            </a:prstGeom>
            <a:solidFill>
              <a:srgbClr val="66BB6A"/>
            </a:solidFill>
            <a:ln>
              <a:solidFill>
                <a:srgbClr val="66B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Textfeld 51"/>
            <p:cNvSpPr txBox="1"/>
            <p:nvPr/>
          </p:nvSpPr>
          <p:spPr>
            <a:xfrm>
              <a:off x="5436655" y="1479682"/>
              <a:ext cx="3062132" cy="523220"/>
            </a:xfrm>
            <a:prstGeom prst="rect">
              <a:avLst/>
            </a:prstGeom>
            <a:noFill/>
          </p:spPr>
          <p:txBody>
            <a:bodyPr wrap="square" rtlCol="0">
              <a:spAutoFit/>
            </a:bodyPr>
            <a:lstStyle/>
            <a:p>
              <a:pPr algn="ctr"/>
              <a:r>
                <a:rPr lang="en-GB" sz="1400" b="1" dirty="0"/>
                <a:t>Revision and updating of existing TGs or development of new ones</a:t>
              </a:r>
            </a:p>
          </p:txBody>
        </p:sp>
        <p:sp>
          <p:nvSpPr>
            <p:cNvPr id="53" name="Nach oben gekrümmter Pfeil 52"/>
            <p:cNvSpPr/>
            <p:nvPr/>
          </p:nvSpPr>
          <p:spPr>
            <a:xfrm>
              <a:off x="5436655" y="4693973"/>
              <a:ext cx="2223257" cy="974710"/>
            </a:xfrm>
            <a:prstGeom prst="curvedUpArrow">
              <a:avLst>
                <a:gd name="adj1" fmla="val 17097"/>
                <a:gd name="adj2" fmla="val 412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Textfeld 53"/>
            <p:cNvSpPr txBox="1"/>
            <p:nvPr/>
          </p:nvSpPr>
          <p:spPr>
            <a:xfrm>
              <a:off x="5436654" y="4919718"/>
              <a:ext cx="2223257" cy="461665"/>
            </a:xfrm>
            <a:prstGeom prst="rect">
              <a:avLst/>
            </a:prstGeom>
            <a:noFill/>
          </p:spPr>
          <p:txBody>
            <a:bodyPr wrap="square" rtlCol="0">
              <a:spAutoFit/>
            </a:bodyPr>
            <a:lstStyle/>
            <a:p>
              <a:pPr algn="ctr"/>
              <a:r>
                <a:rPr lang="en-GB" sz="1200" b="1" dirty="0">
                  <a:latin typeface="Arial Narrow" panose="020B0606020202030204" pitchFamily="34" charset="0"/>
                </a:rPr>
                <a:t>Can take </a:t>
              </a:r>
            </a:p>
            <a:p>
              <a:pPr algn="ctr"/>
              <a:r>
                <a:rPr lang="en-GB" sz="1200" b="1" dirty="0">
                  <a:latin typeface="Arial Narrow" panose="020B0606020202030204" pitchFamily="34" charset="0"/>
                </a:rPr>
                <a:t>several years</a:t>
              </a:r>
            </a:p>
          </p:txBody>
        </p:sp>
        <p:sp>
          <p:nvSpPr>
            <p:cNvPr id="58" name="Richtungspfeil 57"/>
            <p:cNvSpPr/>
            <p:nvPr/>
          </p:nvSpPr>
          <p:spPr>
            <a:xfrm rot="5400000">
              <a:off x="310602" y="4687721"/>
              <a:ext cx="1473310" cy="1485813"/>
            </a:xfrm>
            <a:prstGeom prst="homePlate">
              <a:avLst>
                <a:gd name="adj" fmla="val 3436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feld 58"/>
            <p:cNvSpPr txBox="1"/>
            <p:nvPr/>
          </p:nvSpPr>
          <p:spPr>
            <a:xfrm>
              <a:off x="304350" y="4701965"/>
              <a:ext cx="1485814" cy="830997"/>
            </a:xfrm>
            <a:prstGeom prst="rect">
              <a:avLst/>
            </a:prstGeom>
            <a:noFill/>
          </p:spPr>
          <p:txBody>
            <a:bodyPr wrap="square" rtlCol="0">
              <a:spAutoFit/>
            </a:bodyPr>
            <a:lstStyle/>
            <a:p>
              <a:pPr algn="ctr"/>
              <a:r>
                <a:rPr lang="en-GB" sz="1200" b="1" dirty="0">
                  <a:latin typeface="Arial Narrow" panose="020B0606020202030204" pitchFamily="34" charset="0"/>
                </a:rPr>
                <a:t>Potentially the method does not need to become an OECD TG</a:t>
              </a:r>
            </a:p>
          </p:txBody>
        </p:sp>
      </p:grpSp>
      <p:sp>
        <p:nvSpPr>
          <p:cNvPr id="5" name="Footer Placeholder 4">
            <a:extLst>
              <a:ext uri="{FF2B5EF4-FFF2-40B4-BE49-F238E27FC236}">
                <a16:creationId xmlns:a16="http://schemas.microsoft.com/office/drawing/2014/main" id="{B60C336A-3991-4B07-99C9-06883A3AF858}"/>
              </a:ext>
            </a:extLst>
          </p:cNvPr>
          <p:cNvSpPr>
            <a:spLocks noGrp="1"/>
          </p:cNvSpPr>
          <p:nvPr>
            <p:ph type="ftr" sz="quarter" idx="11"/>
          </p:nvPr>
        </p:nvSpPr>
        <p:spPr/>
        <p:txBody>
          <a:bodyPr/>
          <a:lstStyle/>
          <a:p>
            <a:r>
              <a:rPr lang="en-US"/>
              <a:t>From science to standards and harmonised OECD Test Guidelines</a:t>
            </a:r>
            <a:endParaRPr lang="de-DE"/>
          </a:p>
        </p:txBody>
      </p:sp>
    </p:spTree>
    <p:extLst>
      <p:ext uri="{BB962C8B-B14F-4D97-AF65-F5344CB8AC3E}">
        <p14:creationId xmlns:p14="http://schemas.microsoft.com/office/powerpoint/2010/main" val="424603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BB66A9B-D61F-4957-B913-498C537092AA}"/>
              </a:ext>
            </a:extLst>
          </p:cNvPr>
          <p:cNvGrpSpPr/>
          <p:nvPr/>
        </p:nvGrpSpPr>
        <p:grpSpPr>
          <a:xfrm>
            <a:off x="304350" y="2137540"/>
            <a:ext cx="11433387" cy="2483265"/>
            <a:chOff x="304350" y="2137540"/>
            <a:chExt cx="11433387" cy="2483265"/>
          </a:xfrm>
        </p:grpSpPr>
        <p:sp>
          <p:nvSpPr>
            <p:cNvPr id="61" name="Rectangle 54">
              <a:extLst>
                <a:ext uri="{FF2B5EF4-FFF2-40B4-BE49-F238E27FC236}">
                  <a16:creationId xmlns:a16="http://schemas.microsoft.com/office/drawing/2014/main" id="{6D9D07EF-F294-4A13-B658-C8AC1FE0981A}"/>
                </a:ext>
              </a:extLst>
            </p:cNvPr>
            <p:cNvSpPr/>
            <p:nvPr/>
          </p:nvSpPr>
          <p:spPr>
            <a:xfrm>
              <a:off x="2732476" y="2952049"/>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Submission of SPSF at WNT</a:t>
              </a:r>
            </a:p>
          </p:txBody>
        </p:sp>
        <p:sp>
          <p:nvSpPr>
            <p:cNvPr id="62" name="Rectangle 55">
              <a:extLst>
                <a:ext uri="{FF2B5EF4-FFF2-40B4-BE49-F238E27FC236}">
                  <a16:creationId xmlns:a16="http://schemas.microsoft.com/office/drawing/2014/main" id="{03B79703-C49D-4CCC-9C1E-B60521BB3C5A}"/>
                </a:ext>
              </a:extLst>
            </p:cNvPr>
            <p:cNvSpPr/>
            <p:nvPr/>
          </p:nvSpPr>
          <p:spPr>
            <a:xfrm>
              <a:off x="3595128" y="2954872"/>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SPSF commenting round at WNT </a:t>
              </a:r>
            </a:p>
          </p:txBody>
        </p:sp>
        <p:sp>
          <p:nvSpPr>
            <p:cNvPr id="63" name="Rectangle 56">
              <a:extLst>
                <a:ext uri="{FF2B5EF4-FFF2-40B4-BE49-F238E27FC236}">
                  <a16:creationId xmlns:a16="http://schemas.microsoft.com/office/drawing/2014/main" id="{78114C73-7223-49A4-9595-CD5EA05F4145}"/>
                </a:ext>
              </a:extLst>
            </p:cNvPr>
            <p:cNvSpPr/>
            <p:nvPr/>
          </p:nvSpPr>
          <p:spPr>
            <a:xfrm>
              <a:off x="4457780" y="2954871"/>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Formal SPSF approval at WNT</a:t>
              </a:r>
            </a:p>
          </p:txBody>
        </p:sp>
        <p:sp>
          <p:nvSpPr>
            <p:cNvPr id="64" name="Rectangle 57">
              <a:extLst>
                <a:ext uri="{FF2B5EF4-FFF2-40B4-BE49-F238E27FC236}">
                  <a16:creationId xmlns:a16="http://schemas.microsoft.com/office/drawing/2014/main" id="{2BDB84DA-6487-4A91-994D-F09B77B64789}"/>
                </a:ext>
              </a:extLst>
            </p:cNvPr>
            <p:cNvSpPr/>
            <p:nvPr/>
          </p:nvSpPr>
          <p:spPr>
            <a:xfrm>
              <a:off x="5320431" y="2952049"/>
              <a:ext cx="2287438" cy="600330"/>
            </a:xfrm>
            <a:prstGeom prst="rect">
              <a:avLst/>
            </a:prstGeom>
            <a:solidFill>
              <a:srgbClr val="11A4D3">
                <a:alpha val="50196"/>
              </a:srgbClr>
            </a:solidFill>
            <a:ln w="12700" cap="flat" cmpd="sng" algn="ctr">
              <a:solidFill>
                <a:srgbClr val="11A4D3"/>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Project at WNT with 1 or more WNT Expert Group Meetings</a:t>
              </a:r>
            </a:p>
          </p:txBody>
        </p:sp>
        <p:sp>
          <p:nvSpPr>
            <p:cNvPr id="65" name="Rectangle 42">
              <a:extLst>
                <a:ext uri="{FF2B5EF4-FFF2-40B4-BE49-F238E27FC236}">
                  <a16:creationId xmlns:a16="http://schemas.microsoft.com/office/drawing/2014/main" id="{2F1D815A-2FDE-4A34-893B-A0400A417AC8}"/>
                </a:ext>
              </a:extLst>
            </p:cNvPr>
            <p:cNvSpPr/>
            <p:nvPr/>
          </p:nvSpPr>
          <p:spPr>
            <a:xfrm>
              <a:off x="3595661"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mid-Nov/April</a:t>
              </a:r>
            </a:p>
          </p:txBody>
        </p:sp>
        <p:sp>
          <p:nvSpPr>
            <p:cNvPr id="66" name="Rectangle 43">
              <a:extLst>
                <a:ext uri="{FF2B5EF4-FFF2-40B4-BE49-F238E27FC236}">
                  <a16:creationId xmlns:a16="http://schemas.microsoft.com/office/drawing/2014/main" id="{46080D89-9F2F-473C-9141-EEA4713128D6}"/>
                </a:ext>
              </a:extLst>
            </p:cNvPr>
            <p:cNvSpPr/>
            <p:nvPr/>
          </p:nvSpPr>
          <p:spPr>
            <a:xfrm>
              <a:off x="4457290"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April</a:t>
              </a:r>
            </a:p>
          </p:txBody>
        </p:sp>
        <p:sp>
          <p:nvSpPr>
            <p:cNvPr id="67" name="Rectangle 44">
              <a:extLst>
                <a:ext uri="{FF2B5EF4-FFF2-40B4-BE49-F238E27FC236}">
                  <a16:creationId xmlns:a16="http://schemas.microsoft.com/office/drawing/2014/main" id="{323FD712-6915-4098-B9BC-679B39B830DE}"/>
                </a:ext>
              </a:extLst>
            </p:cNvPr>
            <p:cNvSpPr/>
            <p:nvPr/>
          </p:nvSpPr>
          <p:spPr>
            <a:xfrm>
              <a:off x="5318917" y="2597634"/>
              <a:ext cx="2289090" cy="270571"/>
            </a:xfrm>
            <a:prstGeom prst="rect">
              <a:avLst/>
            </a:prstGeom>
            <a:solidFill>
              <a:srgbClr val="11A4D3"/>
            </a:solidFill>
            <a:ln w="12700" cap="flat" cmpd="sng" algn="ctr">
              <a:solidFill>
                <a:srgbClr val="11A4D3"/>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2 months + 1 or more years</a:t>
              </a:r>
            </a:p>
          </p:txBody>
        </p:sp>
        <p:sp>
          <p:nvSpPr>
            <p:cNvPr id="68" name="Rectangle 40">
              <a:extLst>
                <a:ext uri="{FF2B5EF4-FFF2-40B4-BE49-F238E27FC236}">
                  <a16:creationId xmlns:a16="http://schemas.microsoft.com/office/drawing/2014/main" id="{B31C8709-8EE3-4134-A051-8E270F5F24B5}"/>
                </a:ext>
              </a:extLst>
            </p:cNvPr>
            <p:cNvSpPr/>
            <p:nvPr/>
          </p:nvSpPr>
          <p:spPr>
            <a:xfrm>
              <a:off x="2734032"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t>
              </a:r>
            </a:p>
          </p:txBody>
        </p:sp>
        <p:cxnSp>
          <p:nvCxnSpPr>
            <p:cNvPr id="69" name="Straight Connector 96">
              <a:extLst>
                <a:ext uri="{FF2B5EF4-FFF2-40B4-BE49-F238E27FC236}">
                  <a16:creationId xmlns:a16="http://schemas.microsoft.com/office/drawing/2014/main" id="{115E0469-E036-4D06-8C50-B369B565732D}"/>
                </a:ext>
              </a:extLst>
            </p:cNvPr>
            <p:cNvCxnSpPr>
              <a:cxnSpLocks/>
              <a:endCxn id="68" idx="0"/>
            </p:cNvCxnSpPr>
            <p:nvPr/>
          </p:nvCxnSpPr>
          <p:spPr>
            <a:xfrm>
              <a:off x="3121424" y="2137540"/>
              <a:ext cx="5008" cy="460094"/>
            </a:xfrm>
            <a:prstGeom prst="line">
              <a:avLst/>
            </a:prstGeom>
            <a:noFill/>
            <a:ln w="38100" cap="flat" cmpd="sng" algn="ctr">
              <a:solidFill>
                <a:srgbClr val="64D0F2"/>
              </a:solidFill>
              <a:prstDash val="solid"/>
              <a:miter lim="800000"/>
            </a:ln>
            <a:effectLst/>
          </p:spPr>
        </p:cxnSp>
        <p:cxnSp>
          <p:nvCxnSpPr>
            <p:cNvPr id="70" name="Straight Connector 97">
              <a:extLst>
                <a:ext uri="{FF2B5EF4-FFF2-40B4-BE49-F238E27FC236}">
                  <a16:creationId xmlns:a16="http://schemas.microsoft.com/office/drawing/2014/main" id="{62977CFF-F574-441E-B023-F3A79ECDA95B}"/>
                </a:ext>
              </a:extLst>
            </p:cNvPr>
            <p:cNvCxnSpPr>
              <a:cxnSpLocks/>
              <a:endCxn id="65" idx="0"/>
            </p:cNvCxnSpPr>
            <p:nvPr/>
          </p:nvCxnSpPr>
          <p:spPr>
            <a:xfrm flipH="1">
              <a:off x="3988061" y="2137540"/>
              <a:ext cx="739" cy="460094"/>
            </a:xfrm>
            <a:prstGeom prst="line">
              <a:avLst/>
            </a:prstGeom>
            <a:noFill/>
            <a:ln w="38100" cap="flat" cmpd="sng" algn="ctr">
              <a:solidFill>
                <a:srgbClr val="64D0F2"/>
              </a:solidFill>
              <a:prstDash val="solid"/>
              <a:miter lim="800000"/>
            </a:ln>
            <a:effectLst/>
          </p:spPr>
        </p:cxnSp>
        <p:cxnSp>
          <p:nvCxnSpPr>
            <p:cNvPr id="71" name="Straight Connector 98">
              <a:extLst>
                <a:ext uri="{FF2B5EF4-FFF2-40B4-BE49-F238E27FC236}">
                  <a16:creationId xmlns:a16="http://schemas.microsoft.com/office/drawing/2014/main" id="{A21BF899-3EA3-4BBF-8141-EEC2A5F7CE30}"/>
                </a:ext>
              </a:extLst>
            </p:cNvPr>
            <p:cNvCxnSpPr>
              <a:cxnSpLocks/>
              <a:endCxn id="66" idx="0"/>
            </p:cNvCxnSpPr>
            <p:nvPr/>
          </p:nvCxnSpPr>
          <p:spPr>
            <a:xfrm flipH="1">
              <a:off x="4849690" y="2137540"/>
              <a:ext cx="1158" cy="460094"/>
            </a:xfrm>
            <a:prstGeom prst="line">
              <a:avLst/>
            </a:prstGeom>
            <a:noFill/>
            <a:ln w="38100" cap="flat" cmpd="sng" algn="ctr">
              <a:solidFill>
                <a:srgbClr val="64D0F2"/>
              </a:solidFill>
              <a:prstDash val="solid"/>
              <a:miter lim="800000"/>
            </a:ln>
            <a:effectLst/>
          </p:spPr>
        </p:cxnSp>
        <p:cxnSp>
          <p:nvCxnSpPr>
            <p:cNvPr id="72" name="Straight Connector 109">
              <a:extLst>
                <a:ext uri="{FF2B5EF4-FFF2-40B4-BE49-F238E27FC236}">
                  <a16:creationId xmlns:a16="http://schemas.microsoft.com/office/drawing/2014/main" id="{24223676-9F17-46CD-AC21-EFD8A2D15F4C}"/>
                </a:ext>
              </a:extLst>
            </p:cNvPr>
            <p:cNvCxnSpPr>
              <a:cxnSpLocks/>
            </p:cNvCxnSpPr>
            <p:nvPr/>
          </p:nvCxnSpPr>
          <p:spPr>
            <a:xfrm flipH="1">
              <a:off x="2746709" y="2141114"/>
              <a:ext cx="2492457" cy="0"/>
            </a:xfrm>
            <a:prstGeom prst="line">
              <a:avLst/>
            </a:prstGeom>
            <a:noFill/>
            <a:ln w="38100" cap="flat" cmpd="sng" algn="ctr">
              <a:solidFill>
                <a:srgbClr val="64D0F2"/>
              </a:solidFill>
              <a:prstDash val="solid"/>
              <a:miter lim="800000"/>
            </a:ln>
            <a:effectLst/>
          </p:spPr>
        </p:cxnSp>
        <p:cxnSp>
          <p:nvCxnSpPr>
            <p:cNvPr id="73" name="Straight Connector 111">
              <a:extLst>
                <a:ext uri="{FF2B5EF4-FFF2-40B4-BE49-F238E27FC236}">
                  <a16:creationId xmlns:a16="http://schemas.microsoft.com/office/drawing/2014/main" id="{FA5F1BE0-171C-4DC1-B770-4B868DE7EC99}"/>
                </a:ext>
              </a:extLst>
            </p:cNvPr>
            <p:cNvCxnSpPr>
              <a:cxnSpLocks/>
            </p:cNvCxnSpPr>
            <p:nvPr/>
          </p:nvCxnSpPr>
          <p:spPr>
            <a:xfrm flipH="1">
              <a:off x="7666524" y="2141114"/>
              <a:ext cx="2213144" cy="0"/>
            </a:xfrm>
            <a:prstGeom prst="line">
              <a:avLst/>
            </a:prstGeom>
            <a:noFill/>
            <a:ln w="38100" cap="flat" cmpd="sng" algn="ctr">
              <a:solidFill>
                <a:srgbClr val="0D86AE"/>
              </a:solidFill>
              <a:prstDash val="solid"/>
              <a:miter lim="800000"/>
            </a:ln>
            <a:effectLst/>
          </p:spPr>
        </p:cxnSp>
        <p:cxnSp>
          <p:nvCxnSpPr>
            <p:cNvPr id="74" name="Straight Connector 112">
              <a:extLst>
                <a:ext uri="{FF2B5EF4-FFF2-40B4-BE49-F238E27FC236}">
                  <a16:creationId xmlns:a16="http://schemas.microsoft.com/office/drawing/2014/main" id="{1E00158A-59DE-41AD-8839-F45758D719A2}"/>
                </a:ext>
              </a:extLst>
            </p:cNvPr>
            <p:cNvCxnSpPr>
              <a:cxnSpLocks/>
            </p:cNvCxnSpPr>
            <p:nvPr/>
          </p:nvCxnSpPr>
          <p:spPr>
            <a:xfrm flipH="1">
              <a:off x="5239166" y="2141114"/>
              <a:ext cx="2282629" cy="0"/>
            </a:xfrm>
            <a:prstGeom prst="line">
              <a:avLst/>
            </a:prstGeom>
            <a:noFill/>
            <a:ln w="38100" cap="flat" cmpd="sng" algn="ctr">
              <a:solidFill>
                <a:srgbClr val="11A4D3"/>
              </a:solidFill>
              <a:prstDash val="dash"/>
              <a:miter lim="800000"/>
            </a:ln>
            <a:effectLst/>
          </p:spPr>
        </p:cxnSp>
        <p:cxnSp>
          <p:nvCxnSpPr>
            <p:cNvPr id="75" name="Straight Connector 62">
              <a:extLst>
                <a:ext uri="{FF2B5EF4-FFF2-40B4-BE49-F238E27FC236}">
                  <a16:creationId xmlns:a16="http://schemas.microsoft.com/office/drawing/2014/main" id="{2B8EF734-0E18-4896-A584-5941D5B820DD}"/>
                </a:ext>
              </a:extLst>
            </p:cNvPr>
            <p:cNvCxnSpPr>
              <a:cxnSpLocks/>
            </p:cNvCxnSpPr>
            <p:nvPr/>
          </p:nvCxnSpPr>
          <p:spPr>
            <a:xfrm flipH="1">
              <a:off x="1152948" y="2141114"/>
              <a:ext cx="159376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6" name="Rectangle 60">
              <a:extLst>
                <a:ext uri="{FF2B5EF4-FFF2-40B4-BE49-F238E27FC236}">
                  <a16:creationId xmlns:a16="http://schemas.microsoft.com/office/drawing/2014/main" id="{6414D973-C1E1-4D2B-B7C3-EF2E81432833}"/>
                </a:ext>
              </a:extLst>
            </p:cNvPr>
            <p:cNvSpPr/>
            <p:nvPr/>
          </p:nvSpPr>
          <p:spPr>
            <a:xfrm>
              <a:off x="7706709" y="2952049"/>
              <a:ext cx="77789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TG/GD commenting rounds at WNT</a:t>
              </a:r>
            </a:p>
          </p:txBody>
        </p:sp>
        <p:sp>
          <p:nvSpPr>
            <p:cNvPr id="77" name="Rectangle 61">
              <a:extLst>
                <a:ext uri="{FF2B5EF4-FFF2-40B4-BE49-F238E27FC236}">
                  <a16:creationId xmlns:a16="http://schemas.microsoft.com/office/drawing/2014/main" id="{60B09B84-FAA1-45F0-975F-CCDCCB06E9DB}"/>
                </a:ext>
              </a:extLst>
            </p:cNvPr>
            <p:cNvSpPr/>
            <p:nvPr/>
          </p:nvSpPr>
          <p:spPr>
            <a:xfrm>
              <a:off x="8562454" y="2952049"/>
              <a:ext cx="653134"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Final Submission to WNT</a:t>
              </a:r>
            </a:p>
          </p:txBody>
        </p:sp>
        <p:sp>
          <p:nvSpPr>
            <p:cNvPr id="78" name="Rectangle 62">
              <a:extLst>
                <a:ext uri="{FF2B5EF4-FFF2-40B4-BE49-F238E27FC236}">
                  <a16:creationId xmlns:a16="http://schemas.microsoft.com/office/drawing/2014/main" id="{BCA9C0B4-0316-40AC-9F7C-5D5E7DF073B3}"/>
                </a:ext>
              </a:extLst>
            </p:cNvPr>
            <p:cNvSpPr/>
            <p:nvPr/>
          </p:nvSpPr>
          <p:spPr>
            <a:xfrm>
              <a:off x="9293441" y="2952049"/>
              <a:ext cx="54860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Approval by WNT</a:t>
              </a:r>
            </a:p>
          </p:txBody>
        </p:sp>
        <p:sp>
          <p:nvSpPr>
            <p:cNvPr id="79" name="Rectangle 47">
              <a:extLst>
                <a:ext uri="{FF2B5EF4-FFF2-40B4-BE49-F238E27FC236}">
                  <a16:creationId xmlns:a16="http://schemas.microsoft.com/office/drawing/2014/main" id="{D8C4C7B0-03AB-4FB0-9D5B-4A5D8915FF49}"/>
                </a:ext>
              </a:extLst>
            </p:cNvPr>
            <p:cNvSpPr/>
            <p:nvPr/>
          </p:nvSpPr>
          <p:spPr>
            <a:xfrm>
              <a:off x="7704155" y="2597634"/>
              <a:ext cx="777895"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June/mid-Feb</a:t>
              </a:r>
            </a:p>
          </p:txBody>
        </p:sp>
        <p:sp>
          <p:nvSpPr>
            <p:cNvPr id="80" name="Rectangle 48">
              <a:extLst>
                <a:ext uri="{FF2B5EF4-FFF2-40B4-BE49-F238E27FC236}">
                  <a16:creationId xmlns:a16="http://schemas.microsoft.com/office/drawing/2014/main" id="{C4EAD929-AA2F-4D89-9A77-D432A278C180}"/>
                </a:ext>
              </a:extLst>
            </p:cNvPr>
            <p:cNvSpPr/>
            <p:nvPr/>
          </p:nvSpPr>
          <p:spPr>
            <a:xfrm>
              <a:off x="8558879" y="2597634"/>
              <a:ext cx="65313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mid-Feb</a:t>
              </a:r>
            </a:p>
          </p:txBody>
        </p:sp>
        <p:sp>
          <p:nvSpPr>
            <p:cNvPr id="81" name="Rectangle 49">
              <a:extLst>
                <a:ext uri="{FF2B5EF4-FFF2-40B4-BE49-F238E27FC236}">
                  <a16:creationId xmlns:a16="http://schemas.microsoft.com/office/drawing/2014/main" id="{0F5F5EC1-736A-4B84-8271-12830754220E}"/>
                </a:ext>
              </a:extLst>
            </p:cNvPr>
            <p:cNvSpPr/>
            <p:nvPr/>
          </p:nvSpPr>
          <p:spPr>
            <a:xfrm>
              <a:off x="9288842" y="2597634"/>
              <a:ext cx="54860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April</a:t>
              </a:r>
              <a:endParaRPr kumimoji="0" lang="en-GB" sz="1000" b="0" i="0" u="none" strike="noStrike" kern="0" cap="none" spc="0" normalizeH="0" baseline="0" dirty="0">
                <a:ln>
                  <a:noFill/>
                </a:ln>
                <a:solidFill>
                  <a:schemeClr val="bg1"/>
                </a:solidFill>
                <a:effectLst/>
                <a:uLnTx/>
                <a:uFillTx/>
                <a:latin typeface="Calibri Light" panose="020F0302020204030204"/>
                <a:ea typeface="+mn-ea"/>
                <a:cs typeface="+mn-cs"/>
              </a:endParaRPr>
            </a:p>
          </p:txBody>
        </p:sp>
        <p:cxnSp>
          <p:nvCxnSpPr>
            <p:cNvPr id="82" name="Straight Connector 101">
              <a:extLst>
                <a:ext uri="{FF2B5EF4-FFF2-40B4-BE49-F238E27FC236}">
                  <a16:creationId xmlns:a16="http://schemas.microsoft.com/office/drawing/2014/main" id="{8C792A3F-48E9-43FA-9D42-8F8D61F9ECE1}"/>
                </a:ext>
              </a:extLst>
            </p:cNvPr>
            <p:cNvCxnSpPr>
              <a:cxnSpLocks/>
              <a:endCxn id="79" idx="0"/>
            </p:cNvCxnSpPr>
            <p:nvPr/>
          </p:nvCxnSpPr>
          <p:spPr>
            <a:xfrm flipH="1">
              <a:off x="8093103" y="2140044"/>
              <a:ext cx="5222" cy="457590"/>
            </a:xfrm>
            <a:prstGeom prst="line">
              <a:avLst/>
            </a:prstGeom>
            <a:noFill/>
            <a:ln w="38100" cap="flat" cmpd="sng" algn="ctr">
              <a:solidFill>
                <a:srgbClr val="0D86AE"/>
              </a:solidFill>
              <a:prstDash val="solid"/>
              <a:miter lim="800000"/>
            </a:ln>
            <a:effectLst/>
          </p:spPr>
        </p:cxnSp>
        <p:cxnSp>
          <p:nvCxnSpPr>
            <p:cNvPr id="83" name="Straight Connector 102">
              <a:extLst>
                <a:ext uri="{FF2B5EF4-FFF2-40B4-BE49-F238E27FC236}">
                  <a16:creationId xmlns:a16="http://schemas.microsoft.com/office/drawing/2014/main" id="{0CFF6EB2-91F8-4F5A-ABB7-03CBFE9561E4}"/>
                </a:ext>
              </a:extLst>
            </p:cNvPr>
            <p:cNvCxnSpPr>
              <a:cxnSpLocks/>
              <a:endCxn id="80" idx="0"/>
            </p:cNvCxnSpPr>
            <p:nvPr/>
          </p:nvCxnSpPr>
          <p:spPr>
            <a:xfrm flipH="1">
              <a:off x="8885446" y="2137540"/>
              <a:ext cx="2602" cy="460094"/>
            </a:xfrm>
            <a:prstGeom prst="line">
              <a:avLst/>
            </a:prstGeom>
            <a:noFill/>
            <a:ln w="38100" cap="flat" cmpd="sng" algn="ctr">
              <a:solidFill>
                <a:srgbClr val="0D86AE"/>
              </a:solidFill>
              <a:prstDash val="solid"/>
              <a:miter lim="800000"/>
            </a:ln>
            <a:effectLst/>
          </p:spPr>
        </p:cxnSp>
        <p:cxnSp>
          <p:nvCxnSpPr>
            <p:cNvPr id="84" name="Straight Connector 103">
              <a:extLst>
                <a:ext uri="{FF2B5EF4-FFF2-40B4-BE49-F238E27FC236}">
                  <a16:creationId xmlns:a16="http://schemas.microsoft.com/office/drawing/2014/main" id="{A86344A3-02F1-41F0-B831-510EAC3C67DA}"/>
                </a:ext>
              </a:extLst>
            </p:cNvPr>
            <p:cNvCxnSpPr>
              <a:cxnSpLocks/>
              <a:endCxn id="81" idx="0"/>
            </p:cNvCxnSpPr>
            <p:nvPr/>
          </p:nvCxnSpPr>
          <p:spPr>
            <a:xfrm flipH="1">
              <a:off x="9563144" y="2137540"/>
              <a:ext cx="18" cy="460094"/>
            </a:xfrm>
            <a:prstGeom prst="line">
              <a:avLst/>
            </a:prstGeom>
            <a:noFill/>
            <a:ln w="38100" cap="flat" cmpd="sng" algn="ctr">
              <a:solidFill>
                <a:srgbClr val="0D86AE"/>
              </a:solidFill>
              <a:prstDash val="solid"/>
              <a:miter lim="800000"/>
            </a:ln>
            <a:effectLst/>
          </p:spPr>
        </p:cxnSp>
        <p:cxnSp>
          <p:nvCxnSpPr>
            <p:cNvPr id="85" name="Straight Connector 72">
              <a:extLst>
                <a:ext uri="{FF2B5EF4-FFF2-40B4-BE49-F238E27FC236}">
                  <a16:creationId xmlns:a16="http://schemas.microsoft.com/office/drawing/2014/main" id="{FD39B51A-0EDE-40BA-B8ED-C0F68D64A7DE}"/>
                </a:ext>
              </a:extLst>
            </p:cNvPr>
            <p:cNvCxnSpPr>
              <a:cxnSpLocks/>
            </p:cNvCxnSpPr>
            <p:nvPr/>
          </p:nvCxnSpPr>
          <p:spPr>
            <a:xfrm flipH="1" flipV="1">
              <a:off x="9879668" y="2140044"/>
              <a:ext cx="1574711" cy="3574"/>
            </a:xfrm>
            <a:prstGeom prst="line">
              <a:avLst/>
            </a:prstGeom>
            <a:ln w="38100">
              <a:solidFill>
                <a:srgbClr val="009A46"/>
              </a:solidFill>
            </a:ln>
          </p:spPr>
          <p:style>
            <a:lnRef idx="1">
              <a:schemeClr val="accent1"/>
            </a:lnRef>
            <a:fillRef idx="0">
              <a:schemeClr val="accent1"/>
            </a:fillRef>
            <a:effectRef idx="0">
              <a:schemeClr val="accent1"/>
            </a:effectRef>
            <a:fontRef idx="minor">
              <a:schemeClr val="tx1"/>
            </a:fontRef>
          </p:style>
        </p:cxnSp>
        <p:sp>
          <p:nvSpPr>
            <p:cNvPr id="86" name="Arrow: Chevron 74">
              <a:extLst>
                <a:ext uri="{FF2B5EF4-FFF2-40B4-BE49-F238E27FC236}">
                  <a16:creationId xmlns:a16="http://schemas.microsoft.com/office/drawing/2014/main" id="{A2502033-FD1B-4ECF-8710-5EF0969B3828}"/>
                </a:ext>
              </a:extLst>
            </p:cNvPr>
            <p:cNvSpPr/>
            <p:nvPr/>
          </p:nvSpPr>
          <p:spPr>
            <a:xfrm>
              <a:off x="2732476"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Arrow: Chevron 75">
              <a:extLst>
                <a:ext uri="{FF2B5EF4-FFF2-40B4-BE49-F238E27FC236}">
                  <a16:creationId xmlns:a16="http://schemas.microsoft.com/office/drawing/2014/main" id="{5684C1C1-AFCB-4D63-93E5-4C9AE96C80BC}"/>
                </a:ext>
              </a:extLst>
            </p:cNvPr>
            <p:cNvSpPr/>
            <p:nvPr/>
          </p:nvSpPr>
          <p:spPr>
            <a:xfrm>
              <a:off x="2253275"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Arrow: Chevron 76">
              <a:extLst>
                <a:ext uri="{FF2B5EF4-FFF2-40B4-BE49-F238E27FC236}">
                  <a16:creationId xmlns:a16="http://schemas.microsoft.com/office/drawing/2014/main" id="{497617E3-5575-4CA5-BE0A-843854728398}"/>
                </a:ext>
              </a:extLst>
            </p:cNvPr>
            <p:cNvSpPr/>
            <p:nvPr/>
          </p:nvSpPr>
          <p:spPr>
            <a:xfrm>
              <a:off x="5316613"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9" name="Arrow: Chevron 77">
              <a:extLst>
                <a:ext uri="{FF2B5EF4-FFF2-40B4-BE49-F238E27FC236}">
                  <a16:creationId xmlns:a16="http://schemas.microsoft.com/office/drawing/2014/main" id="{76E67302-3BC9-4EE5-B645-C783A2BD4AC8}"/>
                </a:ext>
              </a:extLst>
            </p:cNvPr>
            <p:cNvSpPr/>
            <p:nvPr/>
          </p:nvSpPr>
          <p:spPr>
            <a:xfrm>
              <a:off x="4843393"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Arrow: Chevron 78">
              <a:extLst>
                <a:ext uri="{FF2B5EF4-FFF2-40B4-BE49-F238E27FC236}">
                  <a16:creationId xmlns:a16="http://schemas.microsoft.com/office/drawing/2014/main" id="{AAACE5F0-4CFE-4197-8699-2FA8010777B8}"/>
                </a:ext>
              </a:extLst>
            </p:cNvPr>
            <p:cNvSpPr/>
            <p:nvPr/>
          </p:nvSpPr>
          <p:spPr>
            <a:xfrm>
              <a:off x="7698543"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Arrow: Chevron 79">
              <a:extLst>
                <a:ext uri="{FF2B5EF4-FFF2-40B4-BE49-F238E27FC236}">
                  <a16:creationId xmlns:a16="http://schemas.microsoft.com/office/drawing/2014/main" id="{44E08BA7-DCD9-4CE1-96BB-107154817DE3}"/>
                </a:ext>
              </a:extLst>
            </p:cNvPr>
            <p:cNvSpPr/>
            <p:nvPr/>
          </p:nvSpPr>
          <p:spPr>
            <a:xfrm>
              <a:off x="7222305"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Arrow: Chevron 80">
              <a:extLst>
                <a:ext uri="{FF2B5EF4-FFF2-40B4-BE49-F238E27FC236}">
                  <a16:creationId xmlns:a16="http://schemas.microsoft.com/office/drawing/2014/main" id="{EE1F3BFC-C85E-4C4A-956F-3300A9C0A8AF}"/>
                </a:ext>
              </a:extLst>
            </p:cNvPr>
            <p:cNvSpPr/>
            <p:nvPr/>
          </p:nvSpPr>
          <p:spPr>
            <a:xfrm>
              <a:off x="9917410"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Arrow: Chevron 81">
              <a:extLst>
                <a:ext uri="{FF2B5EF4-FFF2-40B4-BE49-F238E27FC236}">
                  <a16:creationId xmlns:a16="http://schemas.microsoft.com/office/drawing/2014/main" id="{1C5AEF70-B2A1-44DB-9502-A5F5987B0DC2}"/>
                </a:ext>
              </a:extLst>
            </p:cNvPr>
            <p:cNvSpPr/>
            <p:nvPr/>
          </p:nvSpPr>
          <p:spPr>
            <a:xfrm>
              <a:off x="9444190"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Arrow: Chevron 82">
              <a:extLst>
                <a:ext uri="{FF2B5EF4-FFF2-40B4-BE49-F238E27FC236}">
                  <a16:creationId xmlns:a16="http://schemas.microsoft.com/office/drawing/2014/main" id="{24B87F91-FAE1-4BA4-B94E-713C840B72ED}"/>
                </a:ext>
              </a:extLst>
            </p:cNvPr>
            <p:cNvSpPr/>
            <p:nvPr/>
          </p:nvSpPr>
          <p:spPr>
            <a:xfrm>
              <a:off x="304350"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Arrow: Chevron 83">
              <a:extLst>
                <a:ext uri="{FF2B5EF4-FFF2-40B4-BE49-F238E27FC236}">
                  <a16:creationId xmlns:a16="http://schemas.microsoft.com/office/drawing/2014/main" id="{D87A4213-8F71-468A-BF64-139D87F00B23}"/>
                </a:ext>
              </a:extLst>
            </p:cNvPr>
            <p:cNvSpPr/>
            <p:nvPr/>
          </p:nvSpPr>
          <p:spPr>
            <a:xfrm>
              <a:off x="10952937"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Rectangle 84">
              <a:extLst>
                <a:ext uri="{FF2B5EF4-FFF2-40B4-BE49-F238E27FC236}">
                  <a16:creationId xmlns:a16="http://schemas.microsoft.com/office/drawing/2014/main" id="{DD6C9E8C-0898-4088-B8B7-9D1835EF9A1C}"/>
                </a:ext>
              </a:extLst>
            </p:cNvPr>
            <p:cNvSpPr/>
            <p:nvPr/>
          </p:nvSpPr>
          <p:spPr>
            <a:xfrm>
              <a:off x="699335" y="3633539"/>
              <a:ext cx="1944505" cy="98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Pre-OECD </a:t>
              </a:r>
            </a:p>
            <a:p>
              <a:pPr algn="ctr"/>
              <a:r>
                <a:rPr lang="en-GB" sz="1600" b="1" dirty="0">
                  <a:solidFill>
                    <a:schemeClr val="bg1"/>
                  </a:solidFill>
                  <a:latin typeface="Arial Narrow" panose="020B0606020202030204" pitchFamily="34" charset="0"/>
                </a:rPr>
                <a:t>phase</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0</a:t>
              </a:r>
            </a:p>
          </p:txBody>
        </p:sp>
        <p:sp>
          <p:nvSpPr>
            <p:cNvPr id="138" name="Rectangle 85">
              <a:extLst>
                <a:ext uri="{FF2B5EF4-FFF2-40B4-BE49-F238E27FC236}">
                  <a16:creationId xmlns:a16="http://schemas.microsoft.com/office/drawing/2014/main" id="{4DB4D3A0-39E4-461E-B8CD-F5E0BD172C33}"/>
                </a:ext>
              </a:extLst>
            </p:cNvPr>
            <p:cNvSpPr/>
            <p:nvPr/>
          </p:nvSpPr>
          <p:spPr>
            <a:xfrm>
              <a:off x="3123928" y="3633539"/>
              <a:ext cx="2113873" cy="987266"/>
            </a:xfrm>
            <a:prstGeom prst="rect">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Project definition </a:t>
              </a:r>
            </a:p>
            <a:p>
              <a:pPr algn="ctr"/>
              <a:r>
                <a:rPr lang="en-GB" sz="1600" b="1" dirty="0">
                  <a:solidFill>
                    <a:schemeClr val="bg1"/>
                  </a:solidFill>
                  <a:latin typeface="Arial Narrow" panose="020B0606020202030204" pitchFamily="34" charset="0"/>
                </a:rPr>
                <a:t>at OECD</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1</a:t>
              </a:r>
            </a:p>
          </p:txBody>
        </p:sp>
        <p:sp>
          <p:nvSpPr>
            <p:cNvPr id="139" name="Rectangle 86">
              <a:extLst>
                <a:ext uri="{FF2B5EF4-FFF2-40B4-BE49-F238E27FC236}">
                  <a16:creationId xmlns:a16="http://schemas.microsoft.com/office/drawing/2014/main" id="{843E6770-1ED7-445D-AB97-52AB06736B4A}"/>
                </a:ext>
              </a:extLst>
            </p:cNvPr>
            <p:cNvSpPr/>
            <p:nvPr/>
          </p:nvSpPr>
          <p:spPr>
            <a:xfrm>
              <a:off x="5716389" y="3633539"/>
              <a:ext cx="1891618" cy="987266"/>
            </a:xfrm>
            <a:prstGeom prst="rect">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Development </a:t>
              </a:r>
            </a:p>
            <a:p>
              <a:pPr algn="ctr"/>
              <a:r>
                <a:rPr lang="en-GB" sz="1600" b="1" dirty="0">
                  <a:latin typeface="Arial Narrow" panose="020B0606020202030204" pitchFamily="34" charset="0"/>
                </a:rPr>
                <a:t>at OECD</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2</a:t>
              </a:r>
            </a:p>
          </p:txBody>
        </p:sp>
        <p:sp>
          <p:nvSpPr>
            <p:cNvPr id="140" name="Rectangle 87">
              <a:extLst>
                <a:ext uri="{FF2B5EF4-FFF2-40B4-BE49-F238E27FC236}">
                  <a16:creationId xmlns:a16="http://schemas.microsoft.com/office/drawing/2014/main" id="{9C5F6BD8-2190-4B25-AA7C-90F7E715DA32}"/>
                </a:ext>
              </a:extLst>
            </p:cNvPr>
            <p:cNvSpPr/>
            <p:nvPr/>
          </p:nvSpPr>
          <p:spPr>
            <a:xfrm>
              <a:off x="8093260" y="3633539"/>
              <a:ext cx="1735954" cy="987266"/>
            </a:xfrm>
            <a:prstGeom prst="rect">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Commenting </a:t>
              </a:r>
              <a:br>
                <a:rPr lang="en-GB" sz="1600" b="1" dirty="0">
                  <a:latin typeface="Arial Narrow" panose="020B0606020202030204" pitchFamily="34" charset="0"/>
                </a:rPr>
              </a:br>
              <a:r>
                <a:rPr lang="en-GB" sz="1600" b="1" dirty="0">
                  <a:latin typeface="Arial Narrow" panose="020B0606020202030204" pitchFamily="34" charset="0"/>
                </a:rPr>
                <a:t>and approval at OECD</a:t>
              </a:r>
            </a:p>
            <a:p>
              <a:pPr algn="ctr"/>
              <a:r>
                <a:rPr lang="en-GB" sz="1200" dirty="0">
                  <a:latin typeface="Arial Narrow" panose="020B0606020202030204" pitchFamily="34" charset="0"/>
                </a:rPr>
                <a:t>Phase 3</a:t>
              </a:r>
            </a:p>
          </p:txBody>
        </p:sp>
        <p:sp>
          <p:nvSpPr>
            <p:cNvPr id="141" name="Rectangle 88">
              <a:extLst>
                <a:ext uri="{FF2B5EF4-FFF2-40B4-BE49-F238E27FC236}">
                  <a16:creationId xmlns:a16="http://schemas.microsoft.com/office/drawing/2014/main" id="{3BD84753-BE5F-4772-A874-C18F06C448CC}"/>
                </a:ext>
              </a:extLst>
            </p:cNvPr>
            <p:cNvSpPr/>
            <p:nvPr/>
          </p:nvSpPr>
          <p:spPr>
            <a:xfrm>
              <a:off x="10312268" y="3633539"/>
              <a:ext cx="1038418" cy="987266"/>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Use of OECD </a:t>
              </a:r>
              <a:br>
                <a:rPr lang="en-GB" sz="1600" b="1" dirty="0">
                  <a:latin typeface="Arial Narrow" panose="020B0606020202030204" pitchFamily="34" charset="0"/>
                </a:rPr>
              </a:br>
              <a:r>
                <a:rPr lang="en-GB" sz="1600" b="1" dirty="0">
                  <a:latin typeface="Arial Narrow" panose="020B0606020202030204" pitchFamily="34" charset="0"/>
                </a:rPr>
                <a:t>TGs/GDs</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4</a:t>
              </a:r>
            </a:p>
          </p:txBody>
        </p:sp>
      </p:grpSp>
      <p:sp>
        <p:nvSpPr>
          <p:cNvPr id="2" name="Titel 1"/>
          <p:cNvSpPr>
            <a:spLocks noGrp="1"/>
          </p:cNvSpPr>
          <p:nvPr>
            <p:ph type="title"/>
          </p:nvPr>
        </p:nvSpPr>
        <p:spPr/>
        <p:txBody>
          <a:bodyPr/>
          <a:lstStyle/>
          <a:p>
            <a:r>
              <a:rPr lang="en-GB" dirty="0"/>
              <a:t>OECD Test Guideline Development Process</a:t>
            </a:r>
            <a:br>
              <a:rPr lang="en-GB" dirty="0"/>
            </a:br>
            <a:r>
              <a:rPr lang="en-GB" sz="2000" dirty="0"/>
              <a:t>In reality </a:t>
            </a:r>
          </a:p>
        </p:txBody>
      </p:sp>
      <p:grpSp>
        <p:nvGrpSpPr>
          <p:cNvPr id="8" name="Group 7">
            <a:extLst>
              <a:ext uri="{FF2B5EF4-FFF2-40B4-BE49-F238E27FC236}">
                <a16:creationId xmlns:a16="http://schemas.microsoft.com/office/drawing/2014/main" id="{1625AB2E-B1EC-4AFF-8132-CE5CD895AD5F}"/>
              </a:ext>
            </a:extLst>
          </p:cNvPr>
          <p:cNvGrpSpPr/>
          <p:nvPr/>
        </p:nvGrpSpPr>
        <p:grpSpPr>
          <a:xfrm>
            <a:off x="304350" y="1323780"/>
            <a:ext cx="10655570" cy="4843503"/>
            <a:chOff x="304350" y="1323780"/>
            <a:chExt cx="10655570" cy="4843503"/>
          </a:xfrm>
        </p:grpSpPr>
        <p:grpSp>
          <p:nvGrpSpPr>
            <p:cNvPr id="6" name="Group 5">
              <a:extLst>
                <a:ext uri="{FF2B5EF4-FFF2-40B4-BE49-F238E27FC236}">
                  <a16:creationId xmlns:a16="http://schemas.microsoft.com/office/drawing/2014/main" id="{11F9E178-D9C4-42FC-94A0-E729F096027A}"/>
                </a:ext>
              </a:extLst>
            </p:cNvPr>
            <p:cNvGrpSpPr/>
            <p:nvPr/>
          </p:nvGrpSpPr>
          <p:grpSpPr>
            <a:xfrm>
              <a:off x="7998808" y="4693972"/>
              <a:ext cx="1570218" cy="1273240"/>
              <a:chOff x="7998808" y="4693972"/>
              <a:chExt cx="1570218" cy="1273240"/>
            </a:xfrm>
          </p:grpSpPr>
          <p:sp>
            <p:nvSpPr>
              <p:cNvPr id="45" name="Nach oben gekrümmter Pfeil 44"/>
              <p:cNvSpPr/>
              <p:nvPr/>
            </p:nvSpPr>
            <p:spPr>
              <a:xfrm flipH="1">
                <a:off x="7998808" y="5386139"/>
                <a:ext cx="1473800" cy="581073"/>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Nach oben gekrümmter Pfeil 45"/>
              <p:cNvSpPr/>
              <p:nvPr/>
            </p:nvSpPr>
            <p:spPr>
              <a:xfrm flipV="1">
                <a:off x="8077872" y="4693972"/>
                <a:ext cx="1491154" cy="605600"/>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7" name="Textfeld 46"/>
            <p:cNvSpPr txBox="1"/>
            <p:nvPr/>
          </p:nvSpPr>
          <p:spPr>
            <a:xfrm>
              <a:off x="8123449" y="4853539"/>
              <a:ext cx="1320936" cy="830997"/>
            </a:xfrm>
            <a:prstGeom prst="rect">
              <a:avLst/>
            </a:prstGeom>
            <a:noFill/>
          </p:spPr>
          <p:txBody>
            <a:bodyPr wrap="square" rtlCol="0">
              <a:spAutoFit/>
            </a:bodyPr>
            <a:lstStyle/>
            <a:p>
              <a:pPr algn="ctr"/>
              <a:r>
                <a:rPr lang="en-GB" sz="1200" b="1" dirty="0">
                  <a:latin typeface="Arial Narrow" panose="020B0606020202030204" pitchFamily="34" charset="0"/>
                </a:rPr>
                <a:t>Possibly </a:t>
              </a:r>
            </a:p>
            <a:p>
              <a:pPr algn="ctr"/>
              <a:r>
                <a:rPr lang="en-GB" sz="1200" b="1" dirty="0">
                  <a:latin typeface="Arial Narrow" panose="020B0606020202030204" pitchFamily="34" charset="0"/>
                </a:rPr>
                <a:t>several </a:t>
              </a:r>
            </a:p>
            <a:p>
              <a:pPr algn="ctr"/>
              <a:r>
                <a:rPr lang="en-GB" sz="1200" b="1" dirty="0">
                  <a:latin typeface="Arial Narrow" panose="020B0606020202030204" pitchFamily="34" charset="0"/>
                </a:rPr>
                <a:t>commenting </a:t>
              </a:r>
            </a:p>
            <a:p>
              <a:pPr algn="ctr"/>
              <a:r>
                <a:rPr lang="en-GB" sz="1200" b="1" dirty="0">
                  <a:latin typeface="Arial Narrow" panose="020B0606020202030204" pitchFamily="34" charset="0"/>
                </a:rPr>
                <a:t>rounds</a:t>
              </a:r>
            </a:p>
          </p:txBody>
        </p:sp>
        <p:sp>
          <p:nvSpPr>
            <p:cNvPr id="48" name="Nach oben gekrümmter Pfeil 47"/>
            <p:cNvSpPr/>
            <p:nvPr/>
          </p:nvSpPr>
          <p:spPr>
            <a:xfrm>
              <a:off x="1858604" y="4693972"/>
              <a:ext cx="1921346" cy="1273240"/>
            </a:xfrm>
            <a:prstGeom prst="curvedUpArrow">
              <a:avLst>
                <a:gd name="adj1" fmla="val 13023"/>
                <a:gd name="adj2" fmla="val 33845"/>
                <a:gd name="adj3" fmla="val 23894"/>
              </a:avLst>
            </a:prstGeom>
            <a:solidFill>
              <a:srgbClr val="B3DB31"/>
            </a:solidFill>
            <a:ln>
              <a:solidFill>
                <a:srgbClr val="B3D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feld 48"/>
            <p:cNvSpPr txBox="1"/>
            <p:nvPr/>
          </p:nvSpPr>
          <p:spPr>
            <a:xfrm>
              <a:off x="1858604" y="4693972"/>
              <a:ext cx="1921346" cy="1015663"/>
            </a:xfrm>
            <a:prstGeom prst="rect">
              <a:avLst/>
            </a:prstGeom>
            <a:noFill/>
          </p:spPr>
          <p:txBody>
            <a:bodyPr wrap="square" rtlCol="0">
              <a:spAutoFit/>
            </a:bodyPr>
            <a:lstStyle/>
            <a:p>
              <a:pPr algn="ctr"/>
              <a:r>
                <a:rPr lang="en-GB" sz="1200" b="1" dirty="0">
                  <a:latin typeface="Arial Narrow" panose="020B0606020202030204" pitchFamily="34" charset="0"/>
                </a:rPr>
                <a:t>With support of </a:t>
              </a:r>
            </a:p>
            <a:p>
              <a:pPr algn="ctr"/>
              <a:r>
                <a:rPr lang="en-GB" sz="1200" b="1" dirty="0">
                  <a:latin typeface="Arial Narrow" panose="020B0606020202030204" pitchFamily="34" charset="0"/>
                </a:rPr>
                <a:t>OECD Working Parties </a:t>
              </a:r>
            </a:p>
            <a:p>
              <a:pPr algn="ctr"/>
              <a:r>
                <a:rPr lang="en-GB" sz="1200" b="1" dirty="0">
                  <a:latin typeface="Arial Narrow" panose="020B0606020202030204" pitchFamily="34" charset="0"/>
                </a:rPr>
                <a:t>(e.g. Working Party on Manufactured Nanomaterials (</a:t>
              </a:r>
              <a:r>
                <a:rPr lang="en-GB" sz="1200" b="1" dirty="0" err="1">
                  <a:latin typeface="Arial Narrow" panose="020B0606020202030204" pitchFamily="34" charset="0"/>
                </a:rPr>
                <a:t>WPMN</a:t>
              </a:r>
              <a:r>
                <a:rPr lang="en-GB" sz="1200" b="1" dirty="0">
                  <a:latin typeface="Arial Narrow" panose="020B0606020202030204" pitchFamily="34" charset="0"/>
                </a:rPr>
                <a:t>))</a:t>
              </a:r>
            </a:p>
          </p:txBody>
        </p:sp>
        <p:sp>
          <p:nvSpPr>
            <p:cNvPr id="51" name="Nach oben gekrümmter Pfeil 50"/>
            <p:cNvSpPr/>
            <p:nvPr/>
          </p:nvSpPr>
          <p:spPr>
            <a:xfrm flipH="1" flipV="1">
              <a:off x="2543576" y="1323780"/>
              <a:ext cx="8416344" cy="2243003"/>
            </a:xfrm>
            <a:prstGeom prst="curvedUpArrow">
              <a:avLst>
                <a:gd name="adj1" fmla="val 4856"/>
                <a:gd name="adj2" fmla="val 15737"/>
                <a:gd name="adj3" fmla="val 23564"/>
              </a:avLst>
            </a:prstGeom>
            <a:solidFill>
              <a:srgbClr val="66BB6A"/>
            </a:solidFill>
            <a:ln>
              <a:solidFill>
                <a:srgbClr val="66B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Textfeld 51"/>
            <p:cNvSpPr txBox="1"/>
            <p:nvPr/>
          </p:nvSpPr>
          <p:spPr>
            <a:xfrm>
              <a:off x="5436655" y="1479682"/>
              <a:ext cx="3062132" cy="523220"/>
            </a:xfrm>
            <a:prstGeom prst="rect">
              <a:avLst/>
            </a:prstGeom>
            <a:noFill/>
          </p:spPr>
          <p:txBody>
            <a:bodyPr wrap="square" rtlCol="0">
              <a:spAutoFit/>
            </a:bodyPr>
            <a:lstStyle/>
            <a:p>
              <a:pPr algn="ctr"/>
              <a:r>
                <a:rPr lang="en-GB" sz="1400" b="1" dirty="0"/>
                <a:t>Revision and updating of existing TGs or development of new ones</a:t>
              </a:r>
            </a:p>
          </p:txBody>
        </p:sp>
        <p:sp>
          <p:nvSpPr>
            <p:cNvPr id="53" name="Nach oben gekrümmter Pfeil 52"/>
            <p:cNvSpPr/>
            <p:nvPr/>
          </p:nvSpPr>
          <p:spPr>
            <a:xfrm>
              <a:off x="5436655" y="4693973"/>
              <a:ext cx="2223257" cy="974710"/>
            </a:xfrm>
            <a:prstGeom prst="curvedUpArrow">
              <a:avLst>
                <a:gd name="adj1" fmla="val 17097"/>
                <a:gd name="adj2" fmla="val 412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Textfeld 53"/>
            <p:cNvSpPr txBox="1"/>
            <p:nvPr/>
          </p:nvSpPr>
          <p:spPr>
            <a:xfrm>
              <a:off x="5436654" y="4919718"/>
              <a:ext cx="2223257" cy="461665"/>
            </a:xfrm>
            <a:prstGeom prst="rect">
              <a:avLst/>
            </a:prstGeom>
            <a:noFill/>
          </p:spPr>
          <p:txBody>
            <a:bodyPr wrap="square" rtlCol="0">
              <a:spAutoFit/>
            </a:bodyPr>
            <a:lstStyle/>
            <a:p>
              <a:pPr algn="ctr"/>
              <a:r>
                <a:rPr lang="en-GB" sz="1200" b="1" dirty="0">
                  <a:latin typeface="Arial Narrow" panose="020B0606020202030204" pitchFamily="34" charset="0"/>
                </a:rPr>
                <a:t>Can take </a:t>
              </a:r>
            </a:p>
            <a:p>
              <a:pPr algn="ctr"/>
              <a:r>
                <a:rPr lang="en-GB" sz="1200" b="1" dirty="0">
                  <a:latin typeface="Arial Narrow" panose="020B0606020202030204" pitchFamily="34" charset="0"/>
                </a:rPr>
                <a:t>several years</a:t>
              </a:r>
            </a:p>
          </p:txBody>
        </p:sp>
        <p:sp>
          <p:nvSpPr>
            <p:cNvPr id="58" name="Richtungspfeil 57"/>
            <p:cNvSpPr/>
            <p:nvPr/>
          </p:nvSpPr>
          <p:spPr>
            <a:xfrm rot="5400000">
              <a:off x="310602" y="4687721"/>
              <a:ext cx="1473310" cy="1485813"/>
            </a:xfrm>
            <a:prstGeom prst="homePlate">
              <a:avLst>
                <a:gd name="adj" fmla="val 3436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feld 58"/>
            <p:cNvSpPr txBox="1"/>
            <p:nvPr/>
          </p:nvSpPr>
          <p:spPr>
            <a:xfrm>
              <a:off x="304350" y="4701965"/>
              <a:ext cx="1485814" cy="830997"/>
            </a:xfrm>
            <a:prstGeom prst="rect">
              <a:avLst/>
            </a:prstGeom>
            <a:noFill/>
          </p:spPr>
          <p:txBody>
            <a:bodyPr wrap="square" rtlCol="0">
              <a:spAutoFit/>
            </a:bodyPr>
            <a:lstStyle/>
            <a:p>
              <a:pPr algn="ctr"/>
              <a:r>
                <a:rPr lang="en-GB" sz="1200" b="1" dirty="0">
                  <a:latin typeface="Arial Narrow" panose="020B0606020202030204" pitchFamily="34" charset="0"/>
                </a:rPr>
                <a:t>Potentially the method does not need to become an OECD TG</a:t>
              </a:r>
            </a:p>
          </p:txBody>
        </p:sp>
      </p:grpSp>
      <p:sp>
        <p:nvSpPr>
          <p:cNvPr id="5" name="Footer Placeholder 4">
            <a:extLst>
              <a:ext uri="{FF2B5EF4-FFF2-40B4-BE49-F238E27FC236}">
                <a16:creationId xmlns:a16="http://schemas.microsoft.com/office/drawing/2014/main" id="{B60C336A-3991-4B07-99C9-06883A3AF858}"/>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Rectangle 2">
            <a:extLst>
              <a:ext uri="{FF2B5EF4-FFF2-40B4-BE49-F238E27FC236}">
                <a16:creationId xmlns:a16="http://schemas.microsoft.com/office/drawing/2014/main" id="{EC5CF28A-5225-176C-D06E-D23C576DAED9}"/>
              </a:ext>
            </a:extLst>
          </p:cNvPr>
          <p:cNvSpPr/>
          <p:nvPr/>
        </p:nvSpPr>
        <p:spPr>
          <a:xfrm>
            <a:off x="9926" y="1278410"/>
            <a:ext cx="12192000" cy="490830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2">
            <a:extLst>
              <a:ext uri="{FF2B5EF4-FFF2-40B4-BE49-F238E27FC236}">
                <a16:creationId xmlns:a16="http://schemas.microsoft.com/office/drawing/2014/main" id="{1C1469E8-E5E8-893B-5CC4-8003DCCAB296}"/>
              </a:ext>
            </a:extLst>
          </p:cNvPr>
          <p:cNvSpPr/>
          <p:nvPr/>
        </p:nvSpPr>
        <p:spPr>
          <a:xfrm>
            <a:off x="348343" y="3161211"/>
            <a:ext cx="11286308" cy="2377440"/>
          </a:xfrm>
          <a:custGeom>
            <a:avLst/>
            <a:gdLst>
              <a:gd name="connsiteX0" fmla="*/ 0 w 11286308"/>
              <a:gd name="connsiteY0" fmla="*/ 1558835 h 2377440"/>
              <a:gd name="connsiteX1" fmla="*/ 43543 w 11286308"/>
              <a:gd name="connsiteY1" fmla="*/ 1532709 h 2377440"/>
              <a:gd name="connsiteX2" fmla="*/ 69668 w 11286308"/>
              <a:gd name="connsiteY2" fmla="*/ 1480458 h 2377440"/>
              <a:gd name="connsiteX3" fmla="*/ 26126 w 11286308"/>
              <a:gd name="connsiteY3" fmla="*/ 1149532 h 2377440"/>
              <a:gd name="connsiteX4" fmla="*/ 43543 w 11286308"/>
              <a:gd name="connsiteY4" fmla="*/ 1010195 h 2377440"/>
              <a:gd name="connsiteX5" fmla="*/ 52251 w 11286308"/>
              <a:gd name="connsiteY5" fmla="*/ 984069 h 2377440"/>
              <a:gd name="connsiteX6" fmla="*/ 95794 w 11286308"/>
              <a:gd name="connsiteY6" fmla="*/ 905692 h 2377440"/>
              <a:gd name="connsiteX7" fmla="*/ 148046 w 11286308"/>
              <a:gd name="connsiteY7" fmla="*/ 853440 h 2377440"/>
              <a:gd name="connsiteX8" fmla="*/ 174171 w 11286308"/>
              <a:gd name="connsiteY8" fmla="*/ 818606 h 2377440"/>
              <a:gd name="connsiteX9" fmla="*/ 252548 w 11286308"/>
              <a:gd name="connsiteY9" fmla="*/ 888275 h 2377440"/>
              <a:gd name="connsiteX10" fmla="*/ 235131 w 11286308"/>
              <a:gd name="connsiteY10" fmla="*/ 1036320 h 2377440"/>
              <a:gd name="connsiteX11" fmla="*/ 209006 w 11286308"/>
              <a:gd name="connsiteY11" fmla="*/ 1105989 h 2377440"/>
              <a:gd name="connsiteX12" fmla="*/ 269966 w 11286308"/>
              <a:gd name="connsiteY12" fmla="*/ 1254035 h 2377440"/>
              <a:gd name="connsiteX13" fmla="*/ 322217 w 11286308"/>
              <a:gd name="connsiteY13" fmla="*/ 1262743 h 2377440"/>
              <a:gd name="connsiteX14" fmla="*/ 365760 w 11286308"/>
              <a:gd name="connsiteY14" fmla="*/ 1280160 h 2377440"/>
              <a:gd name="connsiteX15" fmla="*/ 426720 w 11286308"/>
              <a:gd name="connsiteY15" fmla="*/ 1297578 h 2377440"/>
              <a:gd name="connsiteX16" fmla="*/ 452846 w 11286308"/>
              <a:gd name="connsiteY16" fmla="*/ 1306286 h 2377440"/>
              <a:gd name="connsiteX17" fmla="*/ 478971 w 11286308"/>
              <a:gd name="connsiteY17" fmla="*/ 1245326 h 2377440"/>
              <a:gd name="connsiteX18" fmla="*/ 513806 w 11286308"/>
              <a:gd name="connsiteY18" fmla="*/ 1149532 h 2377440"/>
              <a:gd name="connsiteX19" fmla="*/ 505097 w 11286308"/>
              <a:gd name="connsiteY19" fmla="*/ 1062446 h 2377440"/>
              <a:gd name="connsiteX20" fmla="*/ 452846 w 11286308"/>
              <a:gd name="connsiteY20" fmla="*/ 992778 h 2377440"/>
              <a:gd name="connsiteX21" fmla="*/ 426720 w 11286308"/>
              <a:gd name="connsiteY21" fmla="*/ 949235 h 2377440"/>
              <a:gd name="connsiteX22" fmla="*/ 365760 w 11286308"/>
              <a:gd name="connsiteY22" fmla="*/ 879566 h 2377440"/>
              <a:gd name="connsiteX23" fmla="*/ 348343 w 11286308"/>
              <a:gd name="connsiteY23" fmla="*/ 844732 h 2377440"/>
              <a:gd name="connsiteX24" fmla="*/ 313508 w 11286308"/>
              <a:gd name="connsiteY24" fmla="*/ 783772 h 2377440"/>
              <a:gd name="connsiteX25" fmla="*/ 304800 w 11286308"/>
              <a:gd name="connsiteY25" fmla="*/ 740229 h 2377440"/>
              <a:gd name="connsiteX26" fmla="*/ 287383 w 11286308"/>
              <a:gd name="connsiteY26" fmla="*/ 696686 h 2377440"/>
              <a:gd name="connsiteX27" fmla="*/ 348343 w 11286308"/>
              <a:gd name="connsiteY27" fmla="*/ 461555 h 2377440"/>
              <a:gd name="connsiteX28" fmla="*/ 426720 w 11286308"/>
              <a:gd name="connsiteY28" fmla="*/ 357052 h 2377440"/>
              <a:gd name="connsiteX29" fmla="*/ 566057 w 11286308"/>
              <a:gd name="connsiteY29" fmla="*/ 339635 h 2377440"/>
              <a:gd name="connsiteX30" fmla="*/ 748937 w 11286308"/>
              <a:gd name="connsiteY30" fmla="*/ 287383 h 2377440"/>
              <a:gd name="connsiteX31" fmla="*/ 862148 w 11286308"/>
              <a:gd name="connsiteY31" fmla="*/ 269966 h 2377440"/>
              <a:gd name="connsiteX32" fmla="*/ 1018903 w 11286308"/>
              <a:gd name="connsiteY32" fmla="*/ 348343 h 2377440"/>
              <a:gd name="connsiteX33" fmla="*/ 1027611 w 11286308"/>
              <a:gd name="connsiteY33" fmla="*/ 374469 h 2377440"/>
              <a:gd name="connsiteX34" fmla="*/ 1001486 w 11286308"/>
              <a:gd name="connsiteY34" fmla="*/ 470263 h 2377440"/>
              <a:gd name="connsiteX35" fmla="*/ 836023 w 11286308"/>
              <a:gd name="connsiteY35" fmla="*/ 644435 h 2377440"/>
              <a:gd name="connsiteX36" fmla="*/ 792480 w 11286308"/>
              <a:gd name="connsiteY36" fmla="*/ 696686 h 2377440"/>
              <a:gd name="connsiteX37" fmla="*/ 757646 w 11286308"/>
              <a:gd name="connsiteY37" fmla="*/ 923109 h 2377440"/>
              <a:gd name="connsiteX38" fmla="*/ 731520 w 11286308"/>
              <a:gd name="connsiteY38" fmla="*/ 984069 h 2377440"/>
              <a:gd name="connsiteX39" fmla="*/ 740228 w 11286308"/>
              <a:gd name="connsiteY39" fmla="*/ 1123406 h 2377440"/>
              <a:gd name="connsiteX40" fmla="*/ 844731 w 11286308"/>
              <a:gd name="connsiteY40" fmla="*/ 1193075 h 2377440"/>
              <a:gd name="connsiteX41" fmla="*/ 827314 w 11286308"/>
              <a:gd name="connsiteY41" fmla="*/ 1297578 h 2377440"/>
              <a:gd name="connsiteX42" fmla="*/ 722811 w 11286308"/>
              <a:gd name="connsiteY42" fmla="*/ 1463040 h 2377440"/>
              <a:gd name="connsiteX43" fmla="*/ 687977 w 11286308"/>
              <a:gd name="connsiteY43" fmla="*/ 1550126 h 2377440"/>
              <a:gd name="connsiteX44" fmla="*/ 696686 w 11286308"/>
              <a:gd name="connsiteY44" fmla="*/ 1706880 h 2377440"/>
              <a:gd name="connsiteX45" fmla="*/ 757646 w 11286308"/>
              <a:gd name="connsiteY45" fmla="*/ 1837509 h 2377440"/>
              <a:gd name="connsiteX46" fmla="*/ 801188 w 11286308"/>
              <a:gd name="connsiteY46" fmla="*/ 1942012 h 2377440"/>
              <a:gd name="connsiteX47" fmla="*/ 862148 w 11286308"/>
              <a:gd name="connsiteY47" fmla="*/ 2046515 h 2377440"/>
              <a:gd name="connsiteX48" fmla="*/ 879566 w 11286308"/>
              <a:gd name="connsiteY48" fmla="*/ 2072640 h 2377440"/>
              <a:gd name="connsiteX49" fmla="*/ 1053737 w 11286308"/>
              <a:gd name="connsiteY49" fmla="*/ 2151018 h 2377440"/>
              <a:gd name="connsiteX50" fmla="*/ 1332411 w 11286308"/>
              <a:gd name="connsiteY50" fmla="*/ 2124892 h 2377440"/>
              <a:gd name="connsiteX51" fmla="*/ 1436914 w 11286308"/>
              <a:gd name="connsiteY51" fmla="*/ 2081349 h 2377440"/>
              <a:gd name="connsiteX52" fmla="*/ 1428206 w 11286308"/>
              <a:gd name="connsiteY52" fmla="*/ 1872343 h 2377440"/>
              <a:gd name="connsiteX53" fmla="*/ 1393371 w 11286308"/>
              <a:gd name="connsiteY53" fmla="*/ 1593669 h 2377440"/>
              <a:gd name="connsiteX54" fmla="*/ 1349828 w 11286308"/>
              <a:gd name="connsiteY54" fmla="*/ 1463040 h 2377440"/>
              <a:gd name="connsiteX55" fmla="*/ 1306286 w 11286308"/>
              <a:gd name="connsiteY55" fmla="*/ 1419498 h 2377440"/>
              <a:gd name="connsiteX56" fmla="*/ 1280160 w 11286308"/>
              <a:gd name="connsiteY56" fmla="*/ 1384663 h 2377440"/>
              <a:gd name="connsiteX57" fmla="*/ 1184366 w 11286308"/>
              <a:gd name="connsiteY57" fmla="*/ 1175658 h 2377440"/>
              <a:gd name="connsiteX58" fmla="*/ 1166948 w 11286308"/>
              <a:gd name="connsiteY58" fmla="*/ 1097280 h 2377440"/>
              <a:gd name="connsiteX59" fmla="*/ 1149531 w 11286308"/>
              <a:gd name="connsiteY59" fmla="*/ 1036320 h 2377440"/>
              <a:gd name="connsiteX60" fmla="*/ 1158240 w 11286308"/>
              <a:gd name="connsiteY60" fmla="*/ 984069 h 2377440"/>
              <a:gd name="connsiteX61" fmla="*/ 1201783 w 11286308"/>
              <a:gd name="connsiteY61" fmla="*/ 879566 h 2377440"/>
              <a:gd name="connsiteX62" fmla="*/ 1262743 w 11286308"/>
              <a:gd name="connsiteY62" fmla="*/ 809898 h 2377440"/>
              <a:gd name="connsiteX63" fmla="*/ 1419497 w 11286308"/>
              <a:gd name="connsiteY63" fmla="*/ 705395 h 2377440"/>
              <a:gd name="connsiteX64" fmla="*/ 1567543 w 11286308"/>
              <a:gd name="connsiteY64" fmla="*/ 644435 h 2377440"/>
              <a:gd name="connsiteX65" fmla="*/ 1715588 w 11286308"/>
              <a:gd name="connsiteY65" fmla="*/ 635726 h 2377440"/>
              <a:gd name="connsiteX66" fmla="*/ 1759131 w 11286308"/>
              <a:gd name="connsiteY66" fmla="*/ 627018 h 2377440"/>
              <a:gd name="connsiteX67" fmla="*/ 1959428 w 11286308"/>
              <a:gd name="connsiteY67" fmla="*/ 505098 h 2377440"/>
              <a:gd name="connsiteX68" fmla="*/ 2116183 w 11286308"/>
              <a:gd name="connsiteY68" fmla="*/ 139338 h 2377440"/>
              <a:gd name="connsiteX69" fmla="*/ 2151017 w 11286308"/>
              <a:gd name="connsiteY69" fmla="*/ 0 h 2377440"/>
              <a:gd name="connsiteX70" fmla="*/ 2246811 w 11286308"/>
              <a:gd name="connsiteY70" fmla="*/ 60960 h 2377440"/>
              <a:gd name="connsiteX71" fmla="*/ 2307771 w 11286308"/>
              <a:gd name="connsiteY71" fmla="*/ 148046 h 2377440"/>
              <a:gd name="connsiteX72" fmla="*/ 2342606 w 11286308"/>
              <a:gd name="connsiteY72" fmla="*/ 278675 h 2377440"/>
              <a:gd name="connsiteX73" fmla="*/ 2185851 w 11286308"/>
              <a:gd name="connsiteY73" fmla="*/ 670560 h 2377440"/>
              <a:gd name="connsiteX74" fmla="*/ 2090057 w 11286308"/>
              <a:gd name="connsiteY74" fmla="*/ 879566 h 2377440"/>
              <a:gd name="connsiteX75" fmla="*/ 2098766 w 11286308"/>
              <a:gd name="connsiteY75" fmla="*/ 1149532 h 2377440"/>
              <a:gd name="connsiteX76" fmla="*/ 2116183 w 11286308"/>
              <a:gd name="connsiteY76" fmla="*/ 1184366 h 2377440"/>
              <a:gd name="connsiteX77" fmla="*/ 2185851 w 11286308"/>
              <a:gd name="connsiteY77" fmla="*/ 1280160 h 2377440"/>
              <a:gd name="connsiteX78" fmla="*/ 2203268 w 11286308"/>
              <a:gd name="connsiteY78" fmla="*/ 1358538 h 2377440"/>
              <a:gd name="connsiteX79" fmla="*/ 2168434 w 11286308"/>
              <a:gd name="connsiteY79" fmla="*/ 1506583 h 2377440"/>
              <a:gd name="connsiteX80" fmla="*/ 2090057 w 11286308"/>
              <a:gd name="connsiteY80" fmla="*/ 1619795 h 2377440"/>
              <a:gd name="connsiteX81" fmla="*/ 2063931 w 11286308"/>
              <a:gd name="connsiteY81" fmla="*/ 1663338 h 2377440"/>
              <a:gd name="connsiteX82" fmla="*/ 2020388 w 11286308"/>
              <a:gd name="connsiteY82" fmla="*/ 1724298 h 2377440"/>
              <a:gd name="connsiteX83" fmla="*/ 1994263 w 11286308"/>
              <a:gd name="connsiteY83" fmla="*/ 1785258 h 2377440"/>
              <a:gd name="connsiteX84" fmla="*/ 2020388 w 11286308"/>
              <a:gd name="connsiteY84" fmla="*/ 1846218 h 2377440"/>
              <a:gd name="connsiteX85" fmla="*/ 2037806 w 11286308"/>
              <a:gd name="connsiteY85" fmla="*/ 1872343 h 2377440"/>
              <a:gd name="connsiteX86" fmla="*/ 2238103 w 11286308"/>
              <a:gd name="connsiteY86" fmla="*/ 1889760 h 2377440"/>
              <a:gd name="connsiteX87" fmla="*/ 2325188 w 11286308"/>
              <a:gd name="connsiteY87" fmla="*/ 1898469 h 2377440"/>
              <a:gd name="connsiteX88" fmla="*/ 2725783 w 11286308"/>
              <a:gd name="connsiteY88" fmla="*/ 1872343 h 2377440"/>
              <a:gd name="connsiteX89" fmla="*/ 2778034 w 11286308"/>
              <a:gd name="connsiteY89" fmla="*/ 1846218 h 2377440"/>
              <a:gd name="connsiteX90" fmla="*/ 2838994 w 11286308"/>
              <a:gd name="connsiteY90" fmla="*/ 1820092 h 2377440"/>
              <a:gd name="connsiteX91" fmla="*/ 2917371 w 11286308"/>
              <a:gd name="connsiteY91" fmla="*/ 1689463 h 2377440"/>
              <a:gd name="connsiteX92" fmla="*/ 2856411 w 11286308"/>
              <a:gd name="connsiteY92" fmla="*/ 1541418 h 2377440"/>
              <a:gd name="connsiteX93" fmla="*/ 2795451 w 11286308"/>
              <a:gd name="connsiteY93" fmla="*/ 1506583 h 2377440"/>
              <a:gd name="connsiteX94" fmla="*/ 2769326 w 11286308"/>
              <a:gd name="connsiteY94" fmla="*/ 1445623 h 2377440"/>
              <a:gd name="connsiteX95" fmla="*/ 2734491 w 11286308"/>
              <a:gd name="connsiteY95" fmla="*/ 1349829 h 2377440"/>
              <a:gd name="connsiteX96" fmla="*/ 2699657 w 11286308"/>
              <a:gd name="connsiteY96" fmla="*/ 1288869 h 2377440"/>
              <a:gd name="connsiteX97" fmla="*/ 2690948 w 11286308"/>
              <a:gd name="connsiteY97" fmla="*/ 1245326 h 2377440"/>
              <a:gd name="connsiteX98" fmla="*/ 2682240 w 11286308"/>
              <a:gd name="connsiteY98" fmla="*/ 1210492 h 2377440"/>
              <a:gd name="connsiteX99" fmla="*/ 2717074 w 11286308"/>
              <a:gd name="connsiteY99" fmla="*/ 1062446 h 2377440"/>
              <a:gd name="connsiteX100" fmla="*/ 2769326 w 11286308"/>
              <a:gd name="connsiteY100" fmla="*/ 1010195 h 2377440"/>
              <a:gd name="connsiteX101" fmla="*/ 2908663 w 11286308"/>
              <a:gd name="connsiteY101" fmla="*/ 923109 h 2377440"/>
              <a:gd name="connsiteX102" fmla="*/ 3030583 w 11286308"/>
              <a:gd name="connsiteY102" fmla="*/ 862149 h 2377440"/>
              <a:gd name="connsiteX103" fmla="*/ 3274423 w 11286308"/>
              <a:gd name="connsiteY103" fmla="*/ 853440 h 2377440"/>
              <a:gd name="connsiteX104" fmla="*/ 3466011 w 11286308"/>
              <a:gd name="connsiteY104" fmla="*/ 879566 h 2377440"/>
              <a:gd name="connsiteX105" fmla="*/ 3622766 w 11286308"/>
              <a:gd name="connsiteY105" fmla="*/ 1027612 h 2377440"/>
              <a:gd name="connsiteX106" fmla="*/ 3648891 w 11286308"/>
              <a:gd name="connsiteY106" fmla="*/ 1053738 h 2377440"/>
              <a:gd name="connsiteX107" fmla="*/ 3666308 w 11286308"/>
              <a:gd name="connsiteY107" fmla="*/ 1132115 h 2377440"/>
              <a:gd name="connsiteX108" fmla="*/ 3692434 w 11286308"/>
              <a:gd name="connsiteY108" fmla="*/ 1193075 h 2377440"/>
              <a:gd name="connsiteX109" fmla="*/ 3675017 w 11286308"/>
              <a:gd name="connsiteY109" fmla="*/ 1306286 h 2377440"/>
              <a:gd name="connsiteX110" fmla="*/ 3648891 w 11286308"/>
              <a:gd name="connsiteY110" fmla="*/ 1454332 h 2377440"/>
              <a:gd name="connsiteX111" fmla="*/ 3631474 w 11286308"/>
              <a:gd name="connsiteY111" fmla="*/ 1524000 h 2377440"/>
              <a:gd name="connsiteX112" fmla="*/ 3579223 w 11286308"/>
              <a:gd name="connsiteY112" fmla="*/ 1602378 h 2377440"/>
              <a:gd name="connsiteX113" fmla="*/ 3474720 w 11286308"/>
              <a:gd name="connsiteY113" fmla="*/ 1689463 h 2377440"/>
              <a:gd name="connsiteX114" fmla="*/ 3405051 w 11286308"/>
              <a:gd name="connsiteY114" fmla="*/ 1715589 h 2377440"/>
              <a:gd name="connsiteX115" fmla="*/ 3143794 w 11286308"/>
              <a:gd name="connsiteY115" fmla="*/ 1759132 h 2377440"/>
              <a:gd name="connsiteX116" fmla="*/ 2899954 w 11286308"/>
              <a:gd name="connsiteY116" fmla="*/ 1793966 h 2377440"/>
              <a:gd name="connsiteX117" fmla="*/ 2586446 w 11286308"/>
              <a:gd name="connsiteY117" fmla="*/ 1802675 h 2377440"/>
              <a:gd name="connsiteX118" fmla="*/ 2508068 w 11286308"/>
              <a:gd name="connsiteY118" fmla="*/ 1776549 h 2377440"/>
              <a:gd name="connsiteX119" fmla="*/ 2420983 w 11286308"/>
              <a:gd name="connsiteY119" fmla="*/ 1715589 h 2377440"/>
              <a:gd name="connsiteX120" fmla="*/ 2325188 w 11286308"/>
              <a:gd name="connsiteY120" fmla="*/ 1663338 h 2377440"/>
              <a:gd name="connsiteX121" fmla="*/ 2299063 w 11286308"/>
              <a:gd name="connsiteY121" fmla="*/ 1288869 h 2377440"/>
              <a:gd name="connsiteX122" fmla="*/ 2281646 w 11286308"/>
              <a:gd name="connsiteY122" fmla="*/ 1236618 h 2377440"/>
              <a:gd name="connsiteX123" fmla="*/ 2272937 w 11286308"/>
              <a:gd name="connsiteY123" fmla="*/ 1166949 h 2377440"/>
              <a:gd name="connsiteX124" fmla="*/ 2281646 w 11286308"/>
              <a:gd name="connsiteY124" fmla="*/ 1071155 h 2377440"/>
              <a:gd name="connsiteX125" fmla="*/ 2412274 w 11286308"/>
              <a:gd name="connsiteY125" fmla="*/ 984069 h 2377440"/>
              <a:gd name="connsiteX126" fmla="*/ 2569028 w 11286308"/>
              <a:gd name="connsiteY126" fmla="*/ 992778 h 2377440"/>
              <a:gd name="connsiteX127" fmla="*/ 2786743 w 11286308"/>
              <a:gd name="connsiteY127" fmla="*/ 714103 h 2377440"/>
              <a:gd name="connsiteX128" fmla="*/ 2865120 w 11286308"/>
              <a:gd name="connsiteY128" fmla="*/ 705395 h 2377440"/>
              <a:gd name="connsiteX129" fmla="*/ 3039291 w 11286308"/>
              <a:gd name="connsiteY129" fmla="*/ 748938 h 2377440"/>
              <a:gd name="connsiteX130" fmla="*/ 3100251 w 11286308"/>
              <a:gd name="connsiteY130" fmla="*/ 757646 h 2377440"/>
              <a:gd name="connsiteX131" fmla="*/ 3196046 w 11286308"/>
              <a:gd name="connsiteY131" fmla="*/ 783772 h 2377440"/>
              <a:gd name="connsiteX132" fmla="*/ 3291840 w 11286308"/>
              <a:gd name="connsiteY132" fmla="*/ 766355 h 2377440"/>
              <a:gd name="connsiteX133" fmla="*/ 3387634 w 11286308"/>
              <a:gd name="connsiteY133" fmla="*/ 661852 h 2377440"/>
              <a:gd name="connsiteX134" fmla="*/ 3727268 w 11286308"/>
              <a:gd name="connsiteY134" fmla="*/ 696686 h 2377440"/>
              <a:gd name="connsiteX135" fmla="*/ 3796937 w 11286308"/>
              <a:gd name="connsiteY135" fmla="*/ 740229 h 2377440"/>
              <a:gd name="connsiteX136" fmla="*/ 3910148 w 11286308"/>
              <a:gd name="connsiteY136" fmla="*/ 879566 h 2377440"/>
              <a:gd name="connsiteX137" fmla="*/ 3918857 w 11286308"/>
              <a:gd name="connsiteY137" fmla="*/ 940526 h 2377440"/>
              <a:gd name="connsiteX138" fmla="*/ 3936274 w 11286308"/>
              <a:gd name="connsiteY138" fmla="*/ 1123406 h 2377440"/>
              <a:gd name="connsiteX139" fmla="*/ 3901440 w 11286308"/>
              <a:gd name="connsiteY139" fmla="*/ 1393372 h 2377440"/>
              <a:gd name="connsiteX140" fmla="*/ 3892731 w 11286308"/>
              <a:gd name="connsiteY140" fmla="*/ 1524000 h 2377440"/>
              <a:gd name="connsiteX141" fmla="*/ 3884023 w 11286308"/>
              <a:gd name="connsiteY141" fmla="*/ 1602378 h 2377440"/>
              <a:gd name="connsiteX142" fmla="*/ 3892731 w 11286308"/>
              <a:gd name="connsiteY142" fmla="*/ 1663338 h 2377440"/>
              <a:gd name="connsiteX143" fmla="*/ 3944983 w 11286308"/>
              <a:gd name="connsiteY143" fmla="*/ 1689463 h 2377440"/>
              <a:gd name="connsiteX144" fmla="*/ 4389120 w 11286308"/>
              <a:gd name="connsiteY144" fmla="*/ 1680755 h 2377440"/>
              <a:gd name="connsiteX145" fmla="*/ 4423954 w 11286308"/>
              <a:gd name="connsiteY145" fmla="*/ 1524000 h 2377440"/>
              <a:gd name="connsiteX146" fmla="*/ 4406537 w 11286308"/>
              <a:gd name="connsiteY146" fmla="*/ 1402080 h 2377440"/>
              <a:gd name="connsiteX147" fmla="*/ 4397828 w 11286308"/>
              <a:gd name="connsiteY147" fmla="*/ 1332412 h 2377440"/>
              <a:gd name="connsiteX148" fmla="*/ 4362994 w 11286308"/>
              <a:gd name="connsiteY148" fmla="*/ 984069 h 2377440"/>
              <a:gd name="connsiteX149" fmla="*/ 4380411 w 11286308"/>
              <a:gd name="connsiteY149" fmla="*/ 853440 h 2377440"/>
              <a:gd name="connsiteX150" fmla="*/ 4406537 w 11286308"/>
              <a:gd name="connsiteY150" fmla="*/ 836023 h 2377440"/>
              <a:gd name="connsiteX151" fmla="*/ 4502331 w 11286308"/>
              <a:gd name="connsiteY151" fmla="*/ 809898 h 2377440"/>
              <a:gd name="connsiteX152" fmla="*/ 4981303 w 11286308"/>
              <a:gd name="connsiteY152" fmla="*/ 862149 h 2377440"/>
              <a:gd name="connsiteX153" fmla="*/ 5199017 w 11286308"/>
              <a:gd name="connsiteY153" fmla="*/ 870858 h 2377440"/>
              <a:gd name="connsiteX154" fmla="*/ 5286103 w 11286308"/>
              <a:gd name="connsiteY154" fmla="*/ 923109 h 2377440"/>
              <a:gd name="connsiteX155" fmla="*/ 5373188 w 11286308"/>
              <a:gd name="connsiteY155" fmla="*/ 984069 h 2377440"/>
              <a:gd name="connsiteX156" fmla="*/ 5416731 w 11286308"/>
              <a:gd name="connsiteY156" fmla="*/ 1010195 h 2377440"/>
              <a:gd name="connsiteX157" fmla="*/ 5503817 w 11286308"/>
              <a:gd name="connsiteY157" fmla="*/ 1079863 h 2377440"/>
              <a:gd name="connsiteX158" fmla="*/ 5669280 w 11286308"/>
              <a:gd name="connsiteY158" fmla="*/ 1140823 h 2377440"/>
              <a:gd name="connsiteX159" fmla="*/ 5826034 w 11286308"/>
              <a:gd name="connsiteY159" fmla="*/ 1175658 h 2377440"/>
              <a:gd name="connsiteX160" fmla="*/ 5852160 w 11286308"/>
              <a:gd name="connsiteY160" fmla="*/ 1227909 h 2377440"/>
              <a:gd name="connsiteX161" fmla="*/ 5860868 w 11286308"/>
              <a:gd name="connsiteY161" fmla="*/ 1271452 h 2377440"/>
              <a:gd name="connsiteX162" fmla="*/ 5869577 w 11286308"/>
              <a:gd name="connsiteY162" fmla="*/ 1306286 h 2377440"/>
              <a:gd name="connsiteX163" fmla="*/ 5712823 w 11286308"/>
              <a:gd name="connsiteY163" fmla="*/ 1384663 h 2377440"/>
              <a:gd name="connsiteX164" fmla="*/ 5660571 w 11286308"/>
              <a:gd name="connsiteY164" fmla="*/ 1419498 h 2377440"/>
              <a:gd name="connsiteX165" fmla="*/ 5625737 w 11286308"/>
              <a:gd name="connsiteY165" fmla="*/ 1436915 h 2377440"/>
              <a:gd name="connsiteX166" fmla="*/ 5599611 w 11286308"/>
              <a:gd name="connsiteY166" fmla="*/ 1463040 h 2377440"/>
              <a:gd name="connsiteX167" fmla="*/ 5529943 w 11286308"/>
              <a:gd name="connsiteY167" fmla="*/ 1480458 h 2377440"/>
              <a:gd name="connsiteX168" fmla="*/ 5408023 w 11286308"/>
              <a:gd name="connsiteY168" fmla="*/ 1550126 h 2377440"/>
              <a:gd name="connsiteX169" fmla="*/ 5399314 w 11286308"/>
              <a:gd name="connsiteY169" fmla="*/ 1584960 h 2377440"/>
              <a:gd name="connsiteX170" fmla="*/ 5451566 w 11286308"/>
              <a:gd name="connsiteY170" fmla="*/ 1715589 h 2377440"/>
              <a:gd name="connsiteX171" fmla="*/ 5477691 w 11286308"/>
              <a:gd name="connsiteY171" fmla="*/ 1724298 h 2377440"/>
              <a:gd name="connsiteX172" fmla="*/ 5556068 w 11286308"/>
              <a:gd name="connsiteY172" fmla="*/ 1733006 h 2377440"/>
              <a:gd name="connsiteX173" fmla="*/ 5625737 w 11286308"/>
              <a:gd name="connsiteY173" fmla="*/ 1715589 h 2377440"/>
              <a:gd name="connsiteX174" fmla="*/ 5747657 w 11286308"/>
              <a:gd name="connsiteY174" fmla="*/ 1576252 h 2377440"/>
              <a:gd name="connsiteX175" fmla="*/ 5834743 w 11286308"/>
              <a:gd name="connsiteY175" fmla="*/ 1497875 h 2377440"/>
              <a:gd name="connsiteX176" fmla="*/ 5913120 w 11286308"/>
              <a:gd name="connsiteY176" fmla="*/ 1463040 h 2377440"/>
              <a:gd name="connsiteX177" fmla="*/ 6035040 w 11286308"/>
              <a:gd name="connsiteY177" fmla="*/ 1489166 h 2377440"/>
              <a:gd name="connsiteX178" fmla="*/ 6052457 w 11286308"/>
              <a:gd name="connsiteY178" fmla="*/ 1567543 h 2377440"/>
              <a:gd name="connsiteX179" fmla="*/ 5982788 w 11286308"/>
              <a:gd name="connsiteY179" fmla="*/ 1645920 h 2377440"/>
              <a:gd name="connsiteX180" fmla="*/ 5939246 w 11286308"/>
              <a:gd name="connsiteY180" fmla="*/ 1663338 h 2377440"/>
              <a:gd name="connsiteX181" fmla="*/ 5756366 w 11286308"/>
              <a:gd name="connsiteY181" fmla="*/ 1715589 h 2377440"/>
              <a:gd name="connsiteX182" fmla="*/ 5695406 w 11286308"/>
              <a:gd name="connsiteY182" fmla="*/ 1750423 h 2377440"/>
              <a:gd name="connsiteX183" fmla="*/ 5556068 w 11286308"/>
              <a:gd name="connsiteY183" fmla="*/ 1811383 h 2377440"/>
              <a:gd name="connsiteX184" fmla="*/ 5216434 w 11286308"/>
              <a:gd name="connsiteY184" fmla="*/ 1854926 h 2377440"/>
              <a:gd name="connsiteX185" fmla="*/ 4946468 w 11286308"/>
              <a:gd name="connsiteY185" fmla="*/ 1915886 h 2377440"/>
              <a:gd name="connsiteX186" fmla="*/ 4894217 w 11286308"/>
              <a:gd name="connsiteY186" fmla="*/ 1976846 h 2377440"/>
              <a:gd name="connsiteX187" fmla="*/ 4929051 w 11286308"/>
              <a:gd name="connsiteY187" fmla="*/ 2107475 h 2377440"/>
              <a:gd name="connsiteX188" fmla="*/ 4990011 w 11286308"/>
              <a:gd name="connsiteY188" fmla="*/ 2177143 h 2377440"/>
              <a:gd name="connsiteX189" fmla="*/ 5155474 w 11286308"/>
              <a:gd name="connsiteY189" fmla="*/ 2299063 h 2377440"/>
              <a:gd name="connsiteX190" fmla="*/ 5503817 w 11286308"/>
              <a:gd name="connsiteY190" fmla="*/ 2377440 h 2377440"/>
              <a:gd name="connsiteX191" fmla="*/ 5956663 w 11286308"/>
              <a:gd name="connsiteY191" fmla="*/ 2342606 h 2377440"/>
              <a:gd name="connsiteX192" fmla="*/ 6069874 w 11286308"/>
              <a:gd name="connsiteY192" fmla="*/ 2325189 h 2377440"/>
              <a:gd name="connsiteX193" fmla="*/ 6365966 w 11286308"/>
              <a:gd name="connsiteY193" fmla="*/ 2255520 h 2377440"/>
              <a:gd name="connsiteX194" fmla="*/ 6392091 w 11286308"/>
              <a:gd name="connsiteY194" fmla="*/ 2238103 h 2377440"/>
              <a:gd name="connsiteX195" fmla="*/ 6531428 w 11286308"/>
              <a:gd name="connsiteY195" fmla="*/ 2159726 h 2377440"/>
              <a:gd name="connsiteX196" fmla="*/ 6609806 w 11286308"/>
              <a:gd name="connsiteY196" fmla="*/ 2029098 h 2377440"/>
              <a:gd name="connsiteX197" fmla="*/ 6583680 w 11286308"/>
              <a:gd name="connsiteY197" fmla="*/ 1837509 h 2377440"/>
              <a:gd name="connsiteX198" fmla="*/ 6514011 w 11286308"/>
              <a:gd name="connsiteY198" fmla="*/ 1767840 h 2377440"/>
              <a:gd name="connsiteX199" fmla="*/ 6035040 w 11286308"/>
              <a:gd name="connsiteY199" fmla="*/ 1889760 h 2377440"/>
              <a:gd name="connsiteX200" fmla="*/ 5913120 w 11286308"/>
              <a:gd name="connsiteY200" fmla="*/ 1924595 h 2377440"/>
              <a:gd name="connsiteX201" fmla="*/ 5721531 w 11286308"/>
              <a:gd name="connsiteY201" fmla="*/ 2081349 h 2377440"/>
              <a:gd name="connsiteX202" fmla="*/ 5704114 w 11286308"/>
              <a:gd name="connsiteY202" fmla="*/ 2124892 h 2377440"/>
              <a:gd name="connsiteX203" fmla="*/ 5747657 w 11286308"/>
              <a:gd name="connsiteY203" fmla="*/ 2133600 h 2377440"/>
              <a:gd name="connsiteX204" fmla="*/ 5921828 w 11286308"/>
              <a:gd name="connsiteY204" fmla="*/ 2107475 h 2377440"/>
              <a:gd name="connsiteX205" fmla="*/ 6000206 w 11286308"/>
              <a:gd name="connsiteY205" fmla="*/ 2090058 h 2377440"/>
              <a:gd name="connsiteX206" fmla="*/ 6052457 w 11286308"/>
              <a:gd name="connsiteY206" fmla="*/ 2081349 h 2377440"/>
              <a:gd name="connsiteX207" fmla="*/ 6104708 w 11286308"/>
              <a:gd name="connsiteY207" fmla="*/ 2055223 h 2377440"/>
              <a:gd name="connsiteX208" fmla="*/ 6209211 w 11286308"/>
              <a:gd name="connsiteY208" fmla="*/ 1985555 h 2377440"/>
              <a:gd name="connsiteX209" fmla="*/ 6296297 w 11286308"/>
              <a:gd name="connsiteY209" fmla="*/ 1854926 h 2377440"/>
              <a:gd name="connsiteX210" fmla="*/ 6322423 w 11286308"/>
              <a:gd name="connsiteY210" fmla="*/ 1828800 h 2377440"/>
              <a:gd name="connsiteX211" fmla="*/ 6400800 w 11286308"/>
              <a:gd name="connsiteY211" fmla="*/ 1733006 h 2377440"/>
              <a:gd name="connsiteX212" fmla="*/ 6479177 w 11286308"/>
              <a:gd name="connsiteY212" fmla="*/ 1689463 h 2377440"/>
              <a:gd name="connsiteX213" fmla="*/ 6496594 w 11286308"/>
              <a:gd name="connsiteY213" fmla="*/ 1663338 h 2377440"/>
              <a:gd name="connsiteX214" fmla="*/ 6688183 w 11286308"/>
              <a:gd name="connsiteY214" fmla="*/ 1584960 h 2377440"/>
              <a:gd name="connsiteX215" fmla="*/ 6897188 w 11286308"/>
              <a:gd name="connsiteY215" fmla="*/ 1524000 h 2377440"/>
              <a:gd name="connsiteX216" fmla="*/ 6966857 w 11286308"/>
              <a:gd name="connsiteY216" fmla="*/ 1445623 h 2377440"/>
              <a:gd name="connsiteX217" fmla="*/ 6975566 w 11286308"/>
              <a:gd name="connsiteY217" fmla="*/ 1419498 h 2377440"/>
              <a:gd name="connsiteX218" fmla="*/ 6522720 w 11286308"/>
              <a:gd name="connsiteY218" fmla="*/ 1306286 h 2377440"/>
              <a:gd name="connsiteX219" fmla="*/ 6217920 w 11286308"/>
              <a:gd name="connsiteY219" fmla="*/ 1262743 h 2377440"/>
              <a:gd name="connsiteX220" fmla="*/ 6122126 w 11286308"/>
              <a:gd name="connsiteY220" fmla="*/ 1210492 h 2377440"/>
              <a:gd name="connsiteX221" fmla="*/ 5921828 w 11286308"/>
              <a:gd name="connsiteY221" fmla="*/ 1062446 h 2377440"/>
              <a:gd name="connsiteX222" fmla="*/ 5878286 w 11286308"/>
              <a:gd name="connsiteY222" fmla="*/ 1053738 h 2377440"/>
              <a:gd name="connsiteX223" fmla="*/ 5895703 w 11286308"/>
              <a:gd name="connsiteY223" fmla="*/ 844732 h 2377440"/>
              <a:gd name="connsiteX224" fmla="*/ 5965371 w 11286308"/>
              <a:gd name="connsiteY224" fmla="*/ 818606 h 2377440"/>
              <a:gd name="connsiteX225" fmla="*/ 6261463 w 11286308"/>
              <a:gd name="connsiteY225" fmla="*/ 931818 h 2377440"/>
              <a:gd name="connsiteX226" fmla="*/ 6557554 w 11286308"/>
              <a:gd name="connsiteY226" fmla="*/ 896983 h 2377440"/>
              <a:gd name="connsiteX227" fmla="*/ 6592388 w 11286308"/>
              <a:gd name="connsiteY227" fmla="*/ 870858 h 2377440"/>
              <a:gd name="connsiteX228" fmla="*/ 6540137 w 11286308"/>
              <a:gd name="connsiteY228" fmla="*/ 775063 h 2377440"/>
              <a:gd name="connsiteX229" fmla="*/ 6461760 w 11286308"/>
              <a:gd name="connsiteY229" fmla="*/ 714103 h 2377440"/>
              <a:gd name="connsiteX230" fmla="*/ 6339840 w 11286308"/>
              <a:gd name="connsiteY230" fmla="*/ 653143 h 2377440"/>
              <a:gd name="connsiteX231" fmla="*/ 6278880 w 11286308"/>
              <a:gd name="connsiteY231" fmla="*/ 600892 h 2377440"/>
              <a:gd name="connsiteX232" fmla="*/ 6278880 w 11286308"/>
              <a:gd name="connsiteY232" fmla="*/ 487680 h 2377440"/>
              <a:gd name="connsiteX233" fmla="*/ 6531428 w 11286308"/>
              <a:gd name="connsiteY233" fmla="*/ 348343 h 2377440"/>
              <a:gd name="connsiteX234" fmla="*/ 6566263 w 11286308"/>
              <a:gd name="connsiteY234" fmla="*/ 304800 h 2377440"/>
              <a:gd name="connsiteX235" fmla="*/ 7010400 w 11286308"/>
              <a:gd name="connsiteY235" fmla="*/ 313509 h 2377440"/>
              <a:gd name="connsiteX236" fmla="*/ 7071360 w 11286308"/>
              <a:gd name="connsiteY236" fmla="*/ 365760 h 2377440"/>
              <a:gd name="connsiteX237" fmla="*/ 7053943 w 11286308"/>
              <a:gd name="connsiteY237" fmla="*/ 496389 h 2377440"/>
              <a:gd name="connsiteX238" fmla="*/ 6975566 w 11286308"/>
              <a:gd name="connsiteY238" fmla="*/ 696686 h 2377440"/>
              <a:gd name="connsiteX239" fmla="*/ 6827520 w 11286308"/>
              <a:gd name="connsiteY239" fmla="*/ 827315 h 2377440"/>
              <a:gd name="connsiteX240" fmla="*/ 6818811 w 11286308"/>
              <a:gd name="connsiteY240" fmla="*/ 870858 h 2377440"/>
              <a:gd name="connsiteX241" fmla="*/ 6914606 w 11286308"/>
              <a:gd name="connsiteY241" fmla="*/ 949235 h 2377440"/>
              <a:gd name="connsiteX242" fmla="*/ 7019108 w 11286308"/>
              <a:gd name="connsiteY242" fmla="*/ 975360 h 2377440"/>
              <a:gd name="connsiteX243" fmla="*/ 7053943 w 11286308"/>
              <a:gd name="connsiteY243" fmla="*/ 984069 h 2377440"/>
              <a:gd name="connsiteX244" fmla="*/ 7106194 w 11286308"/>
              <a:gd name="connsiteY244" fmla="*/ 1001486 h 2377440"/>
              <a:gd name="connsiteX245" fmla="*/ 7201988 w 11286308"/>
              <a:gd name="connsiteY245" fmla="*/ 1010195 h 2377440"/>
              <a:gd name="connsiteX246" fmla="*/ 7228114 w 11286308"/>
              <a:gd name="connsiteY246" fmla="*/ 1018903 h 2377440"/>
              <a:gd name="connsiteX247" fmla="*/ 7297783 w 11286308"/>
              <a:gd name="connsiteY247" fmla="*/ 1036320 h 2377440"/>
              <a:gd name="connsiteX248" fmla="*/ 7323908 w 11286308"/>
              <a:gd name="connsiteY248" fmla="*/ 1053738 h 2377440"/>
              <a:gd name="connsiteX249" fmla="*/ 7358743 w 11286308"/>
              <a:gd name="connsiteY249" fmla="*/ 1062446 h 2377440"/>
              <a:gd name="connsiteX250" fmla="*/ 7463246 w 11286308"/>
              <a:gd name="connsiteY250" fmla="*/ 1079863 h 2377440"/>
              <a:gd name="connsiteX251" fmla="*/ 7663543 w 11286308"/>
              <a:gd name="connsiteY251" fmla="*/ 1105989 h 2377440"/>
              <a:gd name="connsiteX252" fmla="*/ 7872548 w 11286308"/>
              <a:gd name="connsiteY252" fmla="*/ 1088572 h 2377440"/>
              <a:gd name="connsiteX253" fmla="*/ 7950926 w 11286308"/>
              <a:gd name="connsiteY253" fmla="*/ 1062446 h 2377440"/>
              <a:gd name="connsiteX254" fmla="*/ 8020594 w 11286308"/>
              <a:gd name="connsiteY254" fmla="*/ 1053738 h 2377440"/>
              <a:gd name="connsiteX255" fmla="*/ 8090263 w 11286308"/>
              <a:gd name="connsiteY255" fmla="*/ 1018903 h 2377440"/>
              <a:gd name="connsiteX256" fmla="*/ 8203474 w 11286308"/>
              <a:gd name="connsiteY256" fmla="*/ 966652 h 2377440"/>
              <a:gd name="connsiteX257" fmla="*/ 8238308 w 11286308"/>
              <a:gd name="connsiteY257" fmla="*/ 940526 h 2377440"/>
              <a:gd name="connsiteX258" fmla="*/ 8264434 w 11286308"/>
              <a:gd name="connsiteY258" fmla="*/ 923109 h 2377440"/>
              <a:gd name="connsiteX259" fmla="*/ 8290560 w 11286308"/>
              <a:gd name="connsiteY259" fmla="*/ 896983 h 2377440"/>
              <a:gd name="connsiteX260" fmla="*/ 8368937 w 11286308"/>
              <a:gd name="connsiteY260" fmla="*/ 888275 h 2377440"/>
              <a:gd name="connsiteX261" fmla="*/ 8499566 w 11286308"/>
              <a:gd name="connsiteY261" fmla="*/ 853440 h 2377440"/>
              <a:gd name="connsiteX262" fmla="*/ 8630194 w 11286308"/>
              <a:gd name="connsiteY262" fmla="*/ 836023 h 2377440"/>
              <a:gd name="connsiteX263" fmla="*/ 8821783 w 11286308"/>
              <a:gd name="connsiteY263" fmla="*/ 844732 h 2377440"/>
              <a:gd name="connsiteX264" fmla="*/ 8891451 w 11286308"/>
              <a:gd name="connsiteY264" fmla="*/ 888275 h 2377440"/>
              <a:gd name="connsiteX265" fmla="*/ 8943703 w 11286308"/>
              <a:gd name="connsiteY265" fmla="*/ 923109 h 2377440"/>
              <a:gd name="connsiteX266" fmla="*/ 9013371 w 11286308"/>
              <a:gd name="connsiteY266" fmla="*/ 992778 h 2377440"/>
              <a:gd name="connsiteX267" fmla="*/ 9039497 w 11286308"/>
              <a:gd name="connsiteY267" fmla="*/ 1018903 h 2377440"/>
              <a:gd name="connsiteX268" fmla="*/ 9100457 w 11286308"/>
              <a:gd name="connsiteY268" fmla="*/ 1158240 h 2377440"/>
              <a:gd name="connsiteX269" fmla="*/ 9117874 w 11286308"/>
              <a:gd name="connsiteY269" fmla="*/ 1245326 h 2377440"/>
              <a:gd name="connsiteX270" fmla="*/ 9100457 w 11286308"/>
              <a:gd name="connsiteY270" fmla="*/ 1332412 h 2377440"/>
              <a:gd name="connsiteX271" fmla="*/ 9056914 w 11286308"/>
              <a:gd name="connsiteY271" fmla="*/ 1384663 h 2377440"/>
              <a:gd name="connsiteX272" fmla="*/ 9030788 w 11286308"/>
              <a:gd name="connsiteY272" fmla="*/ 1410789 h 2377440"/>
              <a:gd name="connsiteX273" fmla="*/ 8813074 w 11286308"/>
              <a:gd name="connsiteY273" fmla="*/ 1436915 h 2377440"/>
              <a:gd name="connsiteX274" fmla="*/ 8769531 w 11286308"/>
              <a:gd name="connsiteY274" fmla="*/ 1445623 h 2377440"/>
              <a:gd name="connsiteX275" fmla="*/ 8516983 w 11286308"/>
              <a:gd name="connsiteY275" fmla="*/ 1402080 h 2377440"/>
              <a:gd name="connsiteX276" fmla="*/ 8464731 w 11286308"/>
              <a:gd name="connsiteY276" fmla="*/ 1297578 h 2377440"/>
              <a:gd name="connsiteX277" fmla="*/ 8456023 w 11286308"/>
              <a:gd name="connsiteY277" fmla="*/ 1045029 h 2377440"/>
              <a:gd name="connsiteX278" fmla="*/ 8490857 w 11286308"/>
              <a:gd name="connsiteY278" fmla="*/ 975360 h 2377440"/>
              <a:gd name="connsiteX279" fmla="*/ 8595360 w 11286308"/>
              <a:gd name="connsiteY279" fmla="*/ 836023 h 2377440"/>
              <a:gd name="connsiteX280" fmla="*/ 8682446 w 11286308"/>
              <a:gd name="connsiteY280" fmla="*/ 801189 h 2377440"/>
              <a:gd name="connsiteX281" fmla="*/ 8734697 w 11286308"/>
              <a:gd name="connsiteY281" fmla="*/ 766355 h 2377440"/>
              <a:gd name="connsiteX282" fmla="*/ 8969828 w 11286308"/>
              <a:gd name="connsiteY282" fmla="*/ 705395 h 2377440"/>
              <a:gd name="connsiteX283" fmla="*/ 9065623 w 11286308"/>
              <a:gd name="connsiteY283" fmla="*/ 679269 h 2377440"/>
              <a:gd name="connsiteX284" fmla="*/ 9100457 w 11286308"/>
              <a:gd name="connsiteY284" fmla="*/ 670560 h 2377440"/>
              <a:gd name="connsiteX285" fmla="*/ 9161417 w 11286308"/>
              <a:gd name="connsiteY285" fmla="*/ 661852 h 2377440"/>
              <a:gd name="connsiteX286" fmla="*/ 9492343 w 11286308"/>
              <a:gd name="connsiteY286" fmla="*/ 740229 h 2377440"/>
              <a:gd name="connsiteX287" fmla="*/ 9562011 w 11286308"/>
              <a:gd name="connsiteY287" fmla="*/ 836023 h 2377440"/>
              <a:gd name="connsiteX288" fmla="*/ 9553303 w 11286308"/>
              <a:gd name="connsiteY288" fmla="*/ 1088572 h 2377440"/>
              <a:gd name="connsiteX289" fmla="*/ 9361714 w 11286308"/>
              <a:gd name="connsiteY289" fmla="*/ 1166949 h 2377440"/>
              <a:gd name="connsiteX290" fmla="*/ 9274628 w 11286308"/>
              <a:gd name="connsiteY290" fmla="*/ 1184366 h 2377440"/>
              <a:gd name="connsiteX291" fmla="*/ 9187543 w 11286308"/>
              <a:gd name="connsiteY291" fmla="*/ 1149532 h 2377440"/>
              <a:gd name="connsiteX292" fmla="*/ 9152708 w 11286308"/>
              <a:gd name="connsiteY292" fmla="*/ 1053738 h 2377440"/>
              <a:gd name="connsiteX293" fmla="*/ 9144000 w 11286308"/>
              <a:gd name="connsiteY293" fmla="*/ 1001486 h 2377440"/>
              <a:gd name="connsiteX294" fmla="*/ 9161417 w 11286308"/>
              <a:gd name="connsiteY294" fmla="*/ 775063 h 2377440"/>
              <a:gd name="connsiteX295" fmla="*/ 9178834 w 11286308"/>
              <a:gd name="connsiteY295" fmla="*/ 722812 h 2377440"/>
              <a:gd name="connsiteX296" fmla="*/ 9231086 w 11286308"/>
              <a:gd name="connsiteY296" fmla="*/ 653143 h 2377440"/>
              <a:gd name="connsiteX297" fmla="*/ 9283337 w 11286308"/>
              <a:gd name="connsiteY297" fmla="*/ 618309 h 2377440"/>
              <a:gd name="connsiteX298" fmla="*/ 9318171 w 11286308"/>
              <a:gd name="connsiteY298" fmla="*/ 600892 h 2377440"/>
              <a:gd name="connsiteX299" fmla="*/ 9570720 w 11286308"/>
              <a:gd name="connsiteY299" fmla="*/ 592183 h 2377440"/>
              <a:gd name="connsiteX300" fmla="*/ 9892937 w 11286308"/>
              <a:gd name="connsiteY300" fmla="*/ 592183 h 2377440"/>
              <a:gd name="connsiteX301" fmla="*/ 9980023 w 11286308"/>
              <a:gd name="connsiteY301" fmla="*/ 696686 h 2377440"/>
              <a:gd name="connsiteX302" fmla="*/ 10014857 w 11286308"/>
              <a:gd name="connsiteY302" fmla="*/ 722812 h 2377440"/>
              <a:gd name="connsiteX303" fmla="*/ 10049691 w 11286308"/>
              <a:gd name="connsiteY303" fmla="*/ 740229 h 2377440"/>
              <a:gd name="connsiteX304" fmla="*/ 10162903 w 11286308"/>
              <a:gd name="connsiteY304" fmla="*/ 827315 h 2377440"/>
              <a:gd name="connsiteX305" fmla="*/ 10223863 w 11286308"/>
              <a:gd name="connsiteY305" fmla="*/ 870858 h 2377440"/>
              <a:gd name="connsiteX306" fmla="*/ 10371908 w 11286308"/>
              <a:gd name="connsiteY306" fmla="*/ 896983 h 2377440"/>
              <a:gd name="connsiteX307" fmla="*/ 10580914 w 11286308"/>
              <a:gd name="connsiteY307" fmla="*/ 879566 h 2377440"/>
              <a:gd name="connsiteX308" fmla="*/ 10737668 w 11286308"/>
              <a:gd name="connsiteY308" fmla="*/ 853440 h 2377440"/>
              <a:gd name="connsiteX309" fmla="*/ 10772503 w 11286308"/>
              <a:gd name="connsiteY309" fmla="*/ 836023 h 2377440"/>
              <a:gd name="connsiteX310" fmla="*/ 11173097 w 11286308"/>
              <a:gd name="connsiteY310" fmla="*/ 757646 h 2377440"/>
              <a:gd name="connsiteX311" fmla="*/ 11207931 w 11286308"/>
              <a:gd name="connsiteY311" fmla="*/ 792480 h 2377440"/>
              <a:gd name="connsiteX312" fmla="*/ 11286308 w 11286308"/>
              <a:gd name="connsiteY312" fmla="*/ 853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11286308" h="2377440">
                <a:moveTo>
                  <a:pt x="0" y="1558835"/>
                </a:moveTo>
                <a:cubicBezTo>
                  <a:pt x="14514" y="1550126"/>
                  <a:pt x="32298" y="1545360"/>
                  <a:pt x="43543" y="1532709"/>
                </a:cubicBezTo>
                <a:cubicBezTo>
                  <a:pt x="56480" y="1518155"/>
                  <a:pt x="68414" y="1499890"/>
                  <a:pt x="69668" y="1480458"/>
                </a:cubicBezTo>
                <a:cubicBezTo>
                  <a:pt x="81601" y="1295502"/>
                  <a:pt x="70241" y="1292906"/>
                  <a:pt x="26126" y="1149532"/>
                </a:cubicBezTo>
                <a:cubicBezTo>
                  <a:pt x="31535" y="1090031"/>
                  <a:pt x="30687" y="1061618"/>
                  <a:pt x="43543" y="1010195"/>
                </a:cubicBezTo>
                <a:cubicBezTo>
                  <a:pt x="45769" y="1001289"/>
                  <a:pt x="48523" y="992457"/>
                  <a:pt x="52251" y="984069"/>
                </a:cubicBezTo>
                <a:cubicBezTo>
                  <a:pt x="93900" y="890358"/>
                  <a:pt x="61748" y="965273"/>
                  <a:pt x="95794" y="905692"/>
                </a:cubicBezTo>
                <a:cubicBezTo>
                  <a:pt x="123661" y="856924"/>
                  <a:pt x="96955" y="878986"/>
                  <a:pt x="148046" y="853440"/>
                </a:cubicBezTo>
                <a:cubicBezTo>
                  <a:pt x="156754" y="841829"/>
                  <a:pt x="159746" y="820209"/>
                  <a:pt x="174171" y="818606"/>
                </a:cubicBezTo>
                <a:cubicBezTo>
                  <a:pt x="218397" y="813692"/>
                  <a:pt x="236540" y="861594"/>
                  <a:pt x="252548" y="888275"/>
                </a:cubicBezTo>
                <a:cubicBezTo>
                  <a:pt x="246742" y="937623"/>
                  <a:pt x="242502" y="987181"/>
                  <a:pt x="235131" y="1036320"/>
                </a:cubicBezTo>
                <a:cubicBezTo>
                  <a:pt x="233492" y="1047245"/>
                  <a:pt x="209376" y="1105064"/>
                  <a:pt x="209006" y="1105989"/>
                </a:cubicBezTo>
                <a:cubicBezTo>
                  <a:pt x="216217" y="1178106"/>
                  <a:pt x="202544" y="1209087"/>
                  <a:pt x="269966" y="1254035"/>
                </a:cubicBezTo>
                <a:cubicBezTo>
                  <a:pt x="284658" y="1263829"/>
                  <a:pt x="304800" y="1259840"/>
                  <a:pt x="322217" y="1262743"/>
                </a:cubicBezTo>
                <a:cubicBezTo>
                  <a:pt x="336731" y="1268549"/>
                  <a:pt x="350930" y="1275217"/>
                  <a:pt x="365760" y="1280160"/>
                </a:cubicBezTo>
                <a:cubicBezTo>
                  <a:pt x="385809" y="1286843"/>
                  <a:pt x="406478" y="1291505"/>
                  <a:pt x="426720" y="1297578"/>
                </a:cubicBezTo>
                <a:cubicBezTo>
                  <a:pt x="435513" y="1300216"/>
                  <a:pt x="444137" y="1303383"/>
                  <a:pt x="452846" y="1306286"/>
                </a:cubicBezTo>
                <a:cubicBezTo>
                  <a:pt x="461554" y="1285966"/>
                  <a:pt x="471536" y="1266146"/>
                  <a:pt x="478971" y="1245326"/>
                </a:cubicBezTo>
                <a:cubicBezTo>
                  <a:pt x="518310" y="1135174"/>
                  <a:pt x="475661" y="1225818"/>
                  <a:pt x="513806" y="1149532"/>
                </a:cubicBezTo>
                <a:cubicBezTo>
                  <a:pt x="510903" y="1120503"/>
                  <a:pt x="512614" y="1090634"/>
                  <a:pt x="505097" y="1062446"/>
                </a:cubicBezTo>
                <a:cubicBezTo>
                  <a:pt x="493398" y="1018574"/>
                  <a:pt x="475833" y="1023427"/>
                  <a:pt x="452846" y="992778"/>
                </a:cubicBezTo>
                <a:cubicBezTo>
                  <a:pt x="442690" y="979237"/>
                  <a:pt x="436876" y="962776"/>
                  <a:pt x="426720" y="949235"/>
                </a:cubicBezTo>
                <a:cubicBezTo>
                  <a:pt x="351185" y="848522"/>
                  <a:pt x="463021" y="1025459"/>
                  <a:pt x="365760" y="879566"/>
                </a:cubicBezTo>
                <a:cubicBezTo>
                  <a:pt x="358559" y="868764"/>
                  <a:pt x="354559" y="856129"/>
                  <a:pt x="348343" y="844732"/>
                </a:cubicBezTo>
                <a:cubicBezTo>
                  <a:pt x="337136" y="824186"/>
                  <a:pt x="325120" y="804092"/>
                  <a:pt x="313508" y="783772"/>
                </a:cubicBezTo>
                <a:cubicBezTo>
                  <a:pt x="310605" y="769258"/>
                  <a:pt x="309053" y="754407"/>
                  <a:pt x="304800" y="740229"/>
                </a:cubicBezTo>
                <a:cubicBezTo>
                  <a:pt x="300308" y="725256"/>
                  <a:pt x="287383" y="712318"/>
                  <a:pt x="287383" y="696686"/>
                </a:cubicBezTo>
                <a:cubicBezTo>
                  <a:pt x="287383" y="623979"/>
                  <a:pt x="319060" y="525444"/>
                  <a:pt x="348343" y="461555"/>
                </a:cubicBezTo>
                <a:cubicBezTo>
                  <a:pt x="350285" y="457319"/>
                  <a:pt x="389646" y="364857"/>
                  <a:pt x="426720" y="357052"/>
                </a:cubicBezTo>
                <a:cubicBezTo>
                  <a:pt x="472523" y="347409"/>
                  <a:pt x="519611" y="345441"/>
                  <a:pt x="566057" y="339635"/>
                </a:cubicBezTo>
                <a:cubicBezTo>
                  <a:pt x="640189" y="284035"/>
                  <a:pt x="589326" y="313985"/>
                  <a:pt x="748937" y="287383"/>
                </a:cubicBezTo>
                <a:cubicBezTo>
                  <a:pt x="786598" y="281106"/>
                  <a:pt x="824411" y="275772"/>
                  <a:pt x="862148" y="269966"/>
                </a:cubicBezTo>
                <a:cubicBezTo>
                  <a:pt x="947892" y="282216"/>
                  <a:pt x="934018" y="270532"/>
                  <a:pt x="1018903" y="348343"/>
                </a:cubicBezTo>
                <a:cubicBezTo>
                  <a:pt x="1025670" y="354546"/>
                  <a:pt x="1024708" y="365760"/>
                  <a:pt x="1027611" y="374469"/>
                </a:cubicBezTo>
                <a:cubicBezTo>
                  <a:pt x="1018903" y="406400"/>
                  <a:pt x="1020641" y="443272"/>
                  <a:pt x="1001486" y="470263"/>
                </a:cubicBezTo>
                <a:cubicBezTo>
                  <a:pt x="955141" y="535568"/>
                  <a:pt x="887289" y="582917"/>
                  <a:pt x="836023" y="644435"/>
                </a:cubicBezTo>
                <a:lnTo>
                  <a:pt x="792480" y="696686"/>
                </a:lnTo>
                <a:cubicBezTo>
                  <a:pt x="745006" y="839111"/>
                  <a:pt x="813776" y="620010"/>
                  <a:pt x="757646" y="923109"/>
                </a:cubicBezTo>
                <a:cubicBezTo>
                  <a:pt x="753620" y="944847"/>
                  <a:pt x="740229" y="963749"/>
                  <a:pt x="731520" y="984069"/>
                </a:cubicBezTo>
                <a:cubicBezTo>
                  <a:pt x="734423" y="1030515"/>
                  <a:pt x="725512" y="1079258"/>
                  <a:pt x="740228" y="1123406"/>
                </a:cubicBezTo>
                <a:cubicBezTo>
                  <a:pt x="749189" y="1150289"/>
                  <a:pt x="822232" y="1181825"/>
                  <a:pt x="844731" y="1193075"/>
                </a:cubicBezTo>
                <a:cubicBezTo>
                  <a:pt x="838925" y="1227909"/>
                  <a:pt x="838916" y="1264223"/>
                  <a:pt x="827314" y="1297578"/>
                </a:cubicBezTo>
                <a:cubicBezTo>
                  <a:pt x="797753" y="1382566"/>
                  <a:pt x="767684" y="1393237"/>
                  <a:pt x="722811" y="1463040"/>
                </a:cubicBezTo>
                <a:cubicBezTo>
                  <a:pt x="697058" y="1503100"/>
                  <a:pt x="697891" y="1510474"/>
                  <a:pt x="687977" y="1550126"/>
                </a:cubicBezTo>
                <a:cubicBezTo>
                  <a:pt x="690880" y="1602377"/>
                  <a:pt x="684357" y="1656021"/>
                  <a:pt x="696686" y="1706880"/>
                </a:cubicBezTo>
                <a:cubicBezTo>
                  <a:pt x="708007" y="1753578"/>
                  <a:pt x="738131" y="1793599"/>
                  <a:pt x="757646" y="1837509"/>
                </a:cubicBezTo>
                <a:cubicBezTo>
                  <a:pt x="772972" y="1871994"/>
                  <a:pt x="784312" y="1908259"/>
                  <a:pt x="801188" y="1942012"/>
                </a:cubicBezTo>
                <a:cubicBezTo>
                  <a:pt x="819223" y="1978082"/>
                  <a:pt x="841399" y="2011934"/>
                  <a:pt x="862148" y="2046515"/>
                </a:cubicBezTo>
                <a:cubicBezTo>
                  <a:pt x="867533" y="2055490"/>
                  <a:pt x="870857" y="2066834"/>
                  <a:pt x="879566" y="2072640"/>
                </a:cubicBezTo>
                <a:cubicBezTo>
                  <a:pt x="922711" y="2101403"/>
                  <a:pt x="1005786" y="2131837"/>
                  <a:pt x="1053737" y="2151018"/>
                </a:cubicBezTo>
                <a:cubicBezTo>
                  <a:pt x="1146628" y="2142309"/>
                  <a:pt x="1240617" y="2141582"/>
                  <a:pt x="1332411" y="2124892"/>
                </a:cubicBezTo>
                <a:cubicBezTo>
                  <a:pt x="1369539" y="2118141"/>
                  <a:pt x="1423530" y="2116633"/>
                  <a:pt x="1436914" y="2081349"/>
                </a:cubicBezTo>
                <a:cubicBezTo>
                  <a:pt x="1461644" y="2016153"/>
                  <a:pt x="1434407" y="1941796"/>
                  <a:pt x="1428206" y="1872343"/>
                </a:cubicBezTo>
                <a:cubicBezTo>
                  <a:pt x="1419881" y="1779100"/>
                  <a:pt x="1410977" y="1685613"/>
                  <a:pt x="1393371" y="1593669"/>
                </a:cubicBezTo>
                <a:cubicBezTo>
                  <a:pt x="1384739" y="1548590"/>
                  <a:pt x="1382283" y="1495495"/>
                  <a:pt x="1349828" y="1463040"/>
                </a:cubicBezTo>
                <a:cubicBezTo>
                  <a:pt x="1335314" y="1448526"/>
                  <a:pt x="1319923" y="1434839"/>
                  <a:pt x="1306286" y="1419498"/>
                </a:cubicBezTo>
                <a:cubicBezTo>
                  <a:pt x="1296643" y="1408650"/>
                  <a:pt x="1286651" y="1397645"/>
                  <a:pt x="1280160" y="1384663"/>
                </a:cubicBezTo>
                <a:cubicBezTo>
                  <a:pt x="1245887" y="1316116"/>
                  <a:pt x="1184366" y="1175658"/>
                  <a:pt x="1184366" y="1175658"/>
                </a:cubicBezTo>
                <a:cubicBezTo>
                  <a:pt x="1178560" y="1149532"/>
                  <a:pt x="1173439" y="1123244"/>
                  <a:pt x="1166948" y="1097280"/>
                </a:cubicBezTo>
                <a:cubicBezTo>
                  <a:pt x="1161822" y="1076778"/>
                  <a:pt x="1151152" y="1057391"/>
                  <a:pt x="1149531" y="1036320"/>
                </a:cubicBezTo>
                <a:cubicBezTo>
                  <a:pt x="1148177" y="1018715"/>
                  <a:pt x="1152656" y="1000820"/>
                  <a:pt x="1158240" y="984069"/>
                </a:cubicBezTo>
                <a:cubicBezTo>
                  <a:pt x="1170174" y="948268"/>
                  <a:pt x="1182367" y="911925"/>
                  <a:pt x="1201783" y="879566"/>
                </a:cubicBezTo>
                <a:cubicBezTo>
                  <a:pt x="1217659" y="853106"/>
                  <a:pt x="1240923" y="831718"/>
                  <a:pt x="1262743" y="809898"/>
                </a:cubicBezTo>
                <a:cubicBezTo>
                  <a:pt x="1324762" y="747879"/>
                  <a:pt x="1338545" y="741374"/>
                  <a:pt x="1419497" y="705395"/>
                </a:cubicBezTo>
                <a:cubicBezTo>
                  <a:pt x="1468266" y="683720"/>
                  <a:pt x="1515593" y="656659"/>
                  <a:pt x="1567543" y="644435"/>
                </a:cubicBezTo>
                <a:cubicBezTo>
                  <a:pt x="1615663" y="633113"/>
                  <a:pt x="1666240" y="638629"/>
                  <a:pt x="1715588" y="635726"/>
                </a:cubicBezTo>
                <a:cubicBezTo>
                  <a:pt x="1730102" y="632823"/>
                  <a:pt x="1745388" y="632515"/>
                  <a:pt x="1759131" y="627018"/>
                </a:cubicBezTo>
                <a:cubicBezTo>
                  <a:pt x="1843432" y="593298"/>
                  <a:pt x="1881529" y="559028"/>
                  <a:pt x="1959428" y="505098"/>
                </a:cubicBezTo>
                <a:cubicBezTo>
                  <a:pt x="2020335" y="383283"/>
                  <a:pt x="2083553" y="273485"/>
                  <a:pt x="2116183" y="139338"/>
                </a:cubicBezTo>
                <a:cubicBezTo>
                  <a:pt x="2152364" y="-9405"/>
                  <a:pt x="2077840" y="24393"/>
                  <a:pt x="2151017" y="0"/>
                </a:cubicBezTo>
                <a:cubicBezTo>
                  <a:pt x="2182948" y="20320"/>
                  <a:pt x="2219295" y="34972"/>
                  <a:pt x="2246811" y="60960"/>
                </a:cubicBezTo>
                <a:cubicBezTo>
                  <a:pt x="2272572" y="85290"/>
                  <a:pt x="2290399" y="117163"/>
                  <a:pt x="2307771" y="148046"/>
                </a:cubicBezTo>
                <a:cubicBezTo>
                  <a:pt x="2322030" y="173396"/>
                  <a:pt x="2338145" y="258603"/>
                  <a:pt x="2342606" y="278675"/>
                </a:cubicBezTo>
                <a:cubicBezTo>
                  <a:pt x="2161986" y="784408"/>
                  <a:pt x="2339784" y="311384"/>
                  <a:pt x="2185851" y="670560"/>
                </a:cubicBezTo>
                <a:cubicBezTo>
                  <a:pt x="2093070" y="887049"/>
                  <a:pt x="2221746" y="635002"/>
                  <a:pt x="2090057" y="879566"/>
                </a:cubicBezTo>
                <a:cubicBezTo>
                  <a:pt x="2092960" y="969555"/>
                  <a:pt x="2091077" y="1059825"/>
                  <a:pt x="2098766" y="1149532"/>
                </a:cubicBezTo>
                <a:cubicBezTo>
                  <a:pt x="2099875" y="1162466"/>
                  <a:pt x="2108982" y="1173564"/>
                  <a:pt x="2116183" y="1184366"/>
                </a:cubicBezTo>
                <a:cubicBezTo>
                  <a:pt x="2138084" y="1217218"/>
                  <a:pt x="2185851" y="1280160"/>
                  <a:pt x="2185851" y="1280160"/>
                </a:cubicBezTo>
                <a:cubicBezTo>
                  <a:pt x="2189211" y="1293598"/>
                  <a:pt x="2203268" y="1347478"/>
                  <a:pt x="2203268" y="1358538"/>
                </a:cubicBezTo>
                <a:cubicBezTo>
                  <a:pt x="2203268" y="1393870"/>
                  <a:pt x="2181273" y="1481974"/>
                  <a:pt x="2168434" y="1506583"/>
                </a:cubicBezTo>
                <a:cubicBezTo>
                  <a:pt x="2147203" y="1547276"/>
                  <a:pt x="2115517" y="1581605"/>
                  <a:pt x="2090057" y="1619795"/>
                </a:cubicBezTo>
                <a:cubicBezTo>
                  <a:pt x="2080668" y="1633879"/>
                  <a:pt x="2073320" y="1649254"/>
                  <a:pt x="2063931" y="1663338"/>
                </a:cubicBezTo>
                <a:cubicBezTo>
                  <a:pt x="2050079" y="1684115"/>
                  <a:pt x="2033795" y="1703231"/>
                  <a:pt x="2020388" y="1724298"/>
                </a:cubicBezTo>
                <a:cubicBezTo>
                  <a:pt x="2005321" y="1747974"/>
                  <a:pt x="2002511" y="1760512"/>
                  <a:pt x="1994263" y="1785258"/>
                </a:cubicBezTo>
                <a:cubicBezTo>
                  <a:pt x="2002971" y="1805578"/>
                  <a:pt x="2010501" y="1826445"/>
                  <a:pt x="2020388" y="1846218"/>
                </a:cubicBezTo>
                <a:cubicBezTo>
                  <a:pt x="2025069" y="1855579"/>
                  <a:pt x="2027543" y="1870290"/>
                  <a:pt x="2037806" y="1872343"/>
                </a:cubicBezTo>
                <a:cubicBezTo>
                  <a:pt x="2103522" y="1885486"/>
                  <a:pt x="2171361" y="1883692"/>
                  <a:pt x="2238103" y="1889760"/>
                </a:cubicBezTo>
                <a:lnTo>
                  <a:pt x="2325188" y="1898469"/>
                </a:lnTo>
                <a:cubicBezTo>
                  <a:pt x="2458720" y="1889760"/>
                  <a:pt x="2592850" y="1887681"/>
                  <a:pt x="2725783" y="1872343"/>
                </a:cubicBezTo>
                <a:cubicBezTo>
                  <a:pt x="2745127" y="1870111"/>
                  <a:pt x="2760354" y="1854378"/>
                  <a:pt x="2778034" y="1846218"/>
                </a:cubicBezTo>
                <a:cubicBezTo>
                  <a:pt x="2798107" y="1836954"/>
                  <a:pt x="2818674" y="1828801"/>
                  <a:pt x="2838994" y="1820092"/>
                </a:cubicBezTo>
                <a:cubicBezTo>
                  <a:pt x="2867974" y="1785316"/>
                  <a:pt x="2914773" y="1738825"/>
                  <a:pt x="2917371" y="1689463"/>
                </a:cubicBezTo>
                <a:cubicBezTo>
                  <a:pt x="2918782" y="1662655"/>
                  <a:pt x="2879825" y="1564832"/>
                  <a:pt x="2856411" y="1541418"/>
                </a:cubicBezTo>
                <a:cubicBezTo>
                  <a:pt x="2839862" y="1524869"/>
                  <a:pt x="2815771" y="1518195"/>
                  <a:pt x="2795451" y="1506583"/>
                </a:cubicBezTo>
                <a:cubicBezTo>
                  <a:pt x="2786743" y="1486263"/>
                  <a:pt x="2777339" y="1466227"/>
                  <a:pt x="2769326" y="1445623"/>
                </a:cubicBezTo>
                <a:cubicBezTo>
                  <a:pt x="2757011" y="1413956"/>
                  <a:pt x="2748290" y="1380878"/>
                  <a:pt x="2734491" y="1349829"/>
                </a:cubicBezTo>
                <a:cubicBezTo>
                  <a:pt x="2724986" y="1328443"/>
                  <a:pt x="2711268" y="1309189"/>
                  <a:pt x="2699657" y="1288869"/>
                </a:cubicBezTo>
                <a:cubicBezTo>
                  <a:pt x="2696754" y="1274355"/>
                  <a:pt x="2694159" y="1259775"/>
                  <a:pt x="2690948" y="1245326"/>
                </a:cubicBezTo>
                <a:cubicBezTo>
                  <a:pt x="2688352" y="1233642"/>
                  <a:pt x="2680547" y="1222340"/>
                  <a:pt x="2682240" y="1210492"/>
                </a:cubicBezTo>
                <a:cubicBezTo>
                  <a:pt x="2689410" y="1160305"/>
                  <a:pt x="2696860" y="1108938"/>
                  <a:pt x="2717074" y="1062446"/>
                </a:cubicBezTo>
                <a:cubicBezTo>
                  <a:pt x="2726895" y="1039857"/>
                  <a:pt x="2750092" y="1025582"/>
                  <a:pt x="2769326" y="1010195"/>
                </a:cubicBezTo>
                <a:cubicBezTo>
                  <a:pt x="2799535" y="986027"/>
                  <a:pt x="2870857" y="942912"/>
                  <a:pt x="2908663" y="923109"/>
                </a:cubicBezTo>
                <a:cubicBezTo>
                  <a:pt x="2948912" y="902026"/>
                  <a:pt x="2985175" y="863771"/>
                  <a:pt x="3030583" y="862149"/>
                </a:cubicBezTo>
                <a:lnTo>
                  <a:pt x="3274423" y="853440"/>
                </a:lnTo>
                <a:cubicBezTo>
                  <a:pt x="3338286" y="862149"/>
                  <a:pt x="3404327" y="860874"/>
                  <a:pt x="3466011" y="879566"/>
                </a:cubicBezTo>
                <a:cubicBezTo>
                  <a:pt x="3561064" y="908370"/>
                  <a:pt x="3568783" y="957433"/>
                  <a:pt x="3622766" y="1027612"/>
                </a:cubicBezTo>
                <a:cubicBezTo>
                  <a:pt x="3630275" y="1037374"/>
                  <a:pt x="3640183" y="1045029"/>
                  <a:pt x="3648891" y="1053738"/>
                </a:cubicBezTo>
                <a:cubicBezTo>
                  <a:pt x="3654697" y="1079864"/>
                  <a:pt x="3658325" y="1106570"/>
                  <a:pt x="3666308" y="1132115"/>
                </a:cubicBezTo>
                <a:cubicBezTo>
                  <a:pt x="3672902" y="1153216"/>
                  <a:pt x="3689851" y="1171119"/>
                  <a:pt x="3692434" y="1193075"/>
                </a:cubicBezTo>
                <a:cubicBezTo>
                  <a:pt x="3698291" y="1242860"/>
                  <a:pt x="3688081" y="1267095"/>
                  <a:pt x="3675017" y="1306286"/>
                </a:cubicBezTo>
                <a:cubicBezTo>
                  <a:pt x="3664300" y="1392019"/>
                  <a:pt x="3669885" y="1365107"/>
                  <a:pt x="3648891" y="1454332"/>
                </a:cubicBezTo>
                <a:cubicBezTo>
                  <a:pt x="3643408" y="1477633"/>
                  <a:pt x="3641666" y="1502341"/>
                  <a:pt x="3631474" y="1524000"/>
                </a:cubicBezTo>
                <a:cubicBezTo>
                  <a:pt x="3618104" y="1552411"/>
                  <a:pt x="3598838" y="1577859"/>
                  <a:pt x="3579223" y="1602378"/>
                </a:cubicBezTo>
                <a:cubicBezTo>
                  <a:pt x="3553545" y="1634476"/>
                  <a:pt x="3512304" y="1670671"/>
                  <a:pt x="3474720" y="1689463"/>
                </a:cubicBezTo>
                <a:cubicBezTo>
                  <a:pt x="3452536" y="1700555"/>
                  <a:pt x="3429168" y="1709801"/>
                  <a:pt x="3405051" y="1715589"/>
                </a:cubicBezTo>
                <a:cubicBezTo>
                  <a:pt x="3224321" y="1758965"/>
                  <a:pt x="3302789" y="1726008"/>
                  <a:pt x="3143794" y="1759132"/>
                </a:cubicBezTo>
                <a:cubicBezTo>
                  <a:pt x="2938507" y="1801900"/>
                  <a:pt x="3173345" y="1777885"/>
                  <a:pt x="2899954" y="1793966"/>
                </a:cubicBezTo>
                <a:cubicBezTo>
                  <a:pt x="2761685" y="1819106"/>
                  <a:pt x="2771729" y="1824473"/>
                  <a:pt x="2586446" y="1802675"/>
                </a:cubicBezTo>
                <a:cubicBezTo>
                  <a:pt x="2559095" y="1799457"/>
                  <a:pt x="2534194" y="1785258"/>
                  <a:pt x="2508068" y="1776549"/>
                </a:cubicBezTo>
                <a:cubicBezTo>
                  <a:pt x="2479040" y="1756229"/>
                  <a:pt x="2451958" y="1732797"/>
                  <a:pt x="2420983" y="1715589"/>
                </a:cubicBezTo>
                <a:cubicBezTo>
                  <a:pt x="2306792" y="1652149"/>
                  <a:pt x="2385234" y="1723382"/>
                  <a:pt x="2325188" y="1663338"/>
                </a:cubicBezTo>
                <a:cubicBezTo>
                  <a:pt x="2316480" y="1538515"/>
                  <a:pt x="2311765" y="1413349"/>
                  <a:pt x="2299063" y="1288869"/>
                </a:cubicBezTo>
                <a:cubicBezTo>
                  <a:pt x="2297199" y="1270605"/>
                  <a:pt x="2285493" y="1254570"/>
                  <a:pt x="2281646" y="1236618"/>
                </a:cubicBezTo>
                <a:cubicBezTo>
                  <a:pt x="2276742" y="1213734"/>
                  <a:pt x="2275840" y="1190172"/>
                  <a:pt x="2272937" y="1166949"/>
                </a:cubicBezTo>
                <a:cubicBezTo>
                  <a:pt x="2275840" y="1135018"/>
                  <a:pt x="2266194" y="1099249"/>
                  <a:pt x="2281646" y="1071155"/>
                </a:cubicBezTo>
                <a:cubicBezTo>
                  <a:pt x="2324077" y="994008"/>
                  <a:pt x="2351530" y="996218"/>
                  <a:pt x="2412274" y="984069"/>
                </a:cubicBezTo>
                <a:cubicBezTo>
                  <a:pt x="2464525" y="986972"/>
                  <a:pt x="2521939" y="1015609"/>
                  <a:pt x="2569028" y="992778"/>
                </a:cubicBezTo>
                <a:cubicBezTo>
                  <a:pt x="2720543" y="919317"/>
                  <a:pt x="2674075" y="808981"/>
                  <a:pt x="2786743" y="714103"/>
                </a:cubicBezTo>
                <a:cubicBezTo>
                  <a:pt x="2806850" y="697171"/>
                  <a:pt x="2838994" y="708298"/>
                  <a:pt x="2865120" y="705395"/>
                </a:cubicBezTo>
                <a:cubicBezTo>
                  <a:pt x="3041428" y="723025"/>
                  <a:pt x="2862841" y="697041"/>
                  <a:pt x="3039291" y="748938"/>
                </a:cubicBezTo>
                <a:cubicBezTo>
                  <a:pt x="3058983" y="754730"/>
                  <a:pt x="3080214" y="753193"/>
                  <a:pt x="3100251" y="757646"/>
                </a:cubicBezTo>
                <a:cubicBezTo>
                  <a:pt x="3132561" y="764826"/>
                  <a:pt x="3164114" y="775063"/>
                  <a:pt x="3196046" y="783772"/>
                </a:cubicBezTo>
                <a:cubicBezTo>
                  <a:pt x="3227977" y="777966"/>
                  <a:pt x="3262182" y="779536"/>
                  <a:pt x="3291840" y="766355"/>
                </a:cubicBezTo>
                <a:cubicBezTo>
                  <a:pt x="3338645" y="745553"/>
                  <a:pt x="3361457" y="701118"/>
                  <a:pt x="3387634" y="661852"/>
                </a:cubicBezTo>
                <a:cubicBezTo>
                  <a:pt x="3500845" y="673463"/>
                  <a:pt x="3615494" y="675282"/>
                  <a:pt x="3727268" y="696686"/>
                </a:cubicBezTo>
                <a:cubicBezTo>
                  <a:pt x="3754165" y="701836"/>
                  <a:pt x="3775403" y="723310"/>
                  <a:pt x="3796937" y="740229"/>
                </a:cubicBezTo>
                <a:cubicBezTo>
                  <a:pt x="3848475" y="780723"/>
                  <a:pt x="3872133" y="825259"/>
                  <a:pt x="3910148" y="879566"/>
                </a:cubicBezTo>
                <a:cubicBezTo>
                  <a:pt x="3913051" y="899886"/>
                  <a:pt x="3916670" y="920116"/>
                  <a:pt x="3918857" y="940526"/>
                </a:cubicBezTo>
                <a:cubicBezTo>
                  <a:pt x="3925381" y="1001413"/>
                  <a:pt x="3936274" y="1123406"/>
                  <a:pt x="3936274" y="1123406"/>
                </a:cubicBezTo>
                <a:cubicBezTo>
                  <a:pt x="3924663" y="1213395"/>
                  <a:pt x="3911245" y="1303169"/>
                  <a:pt x="3901440" y="1393372"/>
                </a:cubicBezTo>
                <a:cubicBezTo>
                  <a:pt x="3896724" y="1436756"/>
                  <a:pt x="3896355" y="1480511"/>
                  <a:pt x="3892731" y="1524000"/>
                </a:cubicBezTo>
                <a:cubicBezTo>
                  <a:pt x="3890548" y="1550196"/>
                  <a:pt x="3886926" y="1576252"/>
                  <a:pt x="3884023" y="1602378"/>
                </a:cubicBezTo>
                <a:cubicBezTo>
                  <a:pt x="3886926" y="1622698"/>
                  <a:pt x="3880960" y="1646522"/>
                  <a:pt x="3892731" y="1663338"/>
                </a:cubicBezTo>
                <a:cubicBezTo>
                  <a:pt x="3903898" y="1679291"/>
                  <a:pt x="3925522" y="1688780"/>
                  <a:pt x="3944983" y="1689463"/>
                </a:cubicBezTo>
                <a:cubicBezTo>
                  <a:pt x="4092966" y="1694655"/>
                  <a:pt x="4241074" y="1683658"/>
                  <a:pt x="4389120" y="1680755"/>
                </a:cubicBezTo>
                <a:cubicBezTo>
                  <a:pt x="4412613" y="1622022"/>
                  <a:pt x="4423954" y="1603177"/>
                  <a:pt x="4423954" y="1524000"/>
                </a:cubicBezTo>
                <a:cubicBezTo>
                  <a:pt x="4423954" y="1482947"/>
                  <a:pt x="4412084" y="1442756"/>
                  <a:pt x="4406537" y="1402080"/>
                </a:cubicBezTo>
                <a:cubicBezTo>
                  <a:pt x="4403375" y="1378891"/>
                  <a:pt x="4399900" y="1355723"/>
                  <a:pt x="4397828" y="1332412"/>
                </a:cubicBezTo>
                <a:cubicBezTo>
                  <a:pt x="4367432" y="990459"/>
                  <a:pt x="4406081" y="1113325"/>
                  <a:pt x="4362994" y="984069"/>
                </a:cubicBezTo>
                <a:cubicBezTo>
                  <a:pt x="4368800" y="940526"/>
                  <a:pt x="4368016" y="895583"/>
                  <a:pt x="4380411" y="853440"/>
                </a:cubicBezTo>
                <a:cubicBezTo>
                  <a:pt x="4383364" y="843399"/>
                  <a:pt x="4396680" y="839543"/>
                  <a:pt x="4406537" y="836023"/>
                </a:cubicBezTo>
                <a:cubicBezTo>
                  <a:pt x="4437706" y="824891"/>
                  <a:pt x="4470400" y="818606"/>
                  <a:pt x="4502331" y="809898"/>
                </a:cubicBezTo>
                <a:cubicBezTo>
                  <a:pt x="4661988" y="827315"/>
                  <a:pt x="4821310" y="848150"/>
                  <a:pt x="4981303" y="862149"/>
                </a:cubicBezTo>
                <a:cubicBezTo>
                  <a:pt x="5053656" y="868480"/>
                  <a:pt x="5127798" y="856614"/>
                  <a:pt x="5199017" y="870858"/>
                </a:cubicBezTo>
                <a:cubicBezTo>
                  <a:pt x="5232212" y="877497"/>
                  <a:pt x="5257719" y="904660"/>
                  <a:pt x="5286103" y="923109"/>
                </a:cubicBezTo>
                <a:cubicBezTo>
                  <a:pt x="5315812" y="942420"/>
                  <a:pt x="5343705" y="964414"/>
                  <a:pt x="5373188" y="984069"/>
                </a:cubicBezTo>
                <a:cubicBezTo>
                  <a:pt x="5387272" y="993458"/>
                  <a:pt x="5403042" y="1000239"/>
                  <a:pt x="5416731" y="1010195"/>
                </a:cubicBezTo>
                <a:cubicBezTo>
                  <a:pt x="5444753" y="1030575"/>
                  <a:pt x="5473494" y="1060912"/>
                  <a:pt x="5503817" y="1079863"/>
                </a:cubicBezTo>
                <a:cubicBezTo>
                  <a:pt x="5545424" y="1105867"/>
                  <a:pt x="5647532" y="1135386"/>
                  <a:pt x="5669280" y="1140823"/>
                </a:cubicBezTo>
                <a:cubicBezTo>
                  <a:pt x="5790913" y="1171232"/>
                  <a:pt x="5738365" y="1161046"/>
                  <a:pt x="5826034" y="1175658"/>
                </a:cubicBezTo>
                <a:cubicBezTo>
                  <a:pt x="5834743" y="1193075"/>
                  <a:pt x="5845505" y="1209609"/>
                  <a:pt x="5852160" y="1227909"/>
                </a:cubicBezTo>
                <a:cubicBezTo>
                  <a:pt x="5857218" y="1241820"/>
                  <a:pt x="5857657" y="1257003"/>
                  <a:pt x="5860868" y="1271452"/>
                </a:cubicBezTo>
                <a:cubicBezTo>
                  <a:pt x="5863464" y="1283136"/>
                  <a:pt x="5866674" y="1294675"/>
                  <a:pt x="5869577" y="1306286"/>
                </a:cubicBezTo>
                <a:cubicBezTo>
                  <a:pt x="5817326" y="1332412"/>
                  <a:pt x="5761430" y="1352258"/>
                  <a:pt x="5712823" y="1384663"/>
                </a:cubicBezTo>
                <a:cubicBezTo>
                  <a:pt x="5695406" y="1396275"/>
                  <a:pt x="5678521" y="1408728"/>
                  <a:pt x="5660571" y="1419498"/>
                </a:cubicBezTo>
                <a:cubicBezTo>
                  <a:pt x="5649439" y="1426177"/>
                  <a:pt x="5636301" y="1429370"/>
                  <a:pt x="5625737" y="1436915"/>
                </a:cubicBezTo>
                <a:cubicBezTo>
                  <a:pt x="5615715" y="1444073"/>
                  <a:pt x="5610823" y="1457944"/>
                  <a:pt x="5599611" y="1463040"/>
                </a:cubicBezTo>
                <a:cubicBezTo>
                  <a:pt x="5577819" y="1472945"/>
                  <a:pt x="5552822" y="1473418"/>
                  <a:pt x="5529943" y="1480458"/>
                </a:cubicBezTo>
                <a:cubicBezTo>
                  <a:pt x="5475938" y="1497075"/>
                  <a:pt x="5461863" y="1514233"/>
                  <a:pt x="5408023" y="1550126"/>
                </a:cubicBezTo>
                <a:cubicBezTo>
                  <a:pt x="5405120" y="1561737"/>
                  <a:pt x="5399314" y="1572991"/>
                  <a:pt x="5399314" y="1584960"/>
                </a:cubicBezTo>
                <a:cubicBezTo>
                  <a:pt x="5399314" y="1646178"/>
                  <a:pt x="5407017" y="1671039"/>
                  <a:pt x="5451566" y="1715589"/>
                </a:cubicBezTo>
                <a:cubicBezTo>
                  <a:pt x="5458057" y="1722080"/>
                  <a:pt x="5468636" y="1722789"/>
                  <a:pt x="5477691" y="1724298"/>
                </a:cubicBezTo>
                <a:cubicBezTo>
                  <a:pt x="5503620" y="1728619"/>
                  <a:pt x="5529942" y="1730103"/>
                  <a:pt x="5556068" y="1733006"/>
                </a:cubicBezTo>
                <a:cubicBezTo>
                  <a:pt x="5579291" y="1727200"/>
                  <a:pt x="5604873" y="1727325"/>
                  <a:pt x="5625737" y="1715589"/>
                </a:cubicBezTo>
                <a:cubicBezTo>
                  <a:pt x="5695953" y="1676093"/>
                  <a:pt x="5701777" y="1637425"/>
                  <a:pt x="5747657" y="1576252"/>
                </a:cubicBezTo>
                <a:cubicBezTo>
                  <a:pt x="5760903" y="1558590"/>
                  <a:pt x="5833543" y="1498625"/>
                  <a:pt x="5834743" y="1497875"/>
                </a:cubicBezTo>
                <a:cubicBezTo>
                  <a:pt x="5858987" y="1482722"/>
                  <a:pt x="5886994" y="1474652"/>
                  <a:pt x="5913120" y="1463040"/>
                </a:cubicBezTo>
                <a:cubicBezTo>
                  <a:pt x="5953760" y="1471749"/>
                  <a:pt x="6001790" y="1464228"/>
                  <a:pt x="6035040" y="1489166"/>
                </a:cubicBezTo>
                <a:cubicBezTo>
                  <a:pt x="6056450" y="1505224"/>
                  <a:pt x="6052457" y="1540780"/>
                  <a:pt x="6052457" y="1567543"/>
                </a:cubicBezTo>
                <a:cubicBezTo>
                  <a:pt x="6052457" y="1610875"/>
                  <a:pt x="6014314" y="1628724"/>
                  <a:pt x="5982788" y="1645920"/>
                </a:cubicBezTo>
                <a:cubicBezTo>
                  <a:pt x="5969065" y="1653406"/>
                  <a:pt x="5954187" y="1658741"/>
                  <a:pt x="5939246" y="1663338"/>
                </a:cubicBezTo>
                <a:cubicBezTo>
                  <a:pt x="5846286" y="1691942"/>
                  <a:pt x="5867693" y="1671058"/>
                  <a:pt x="5756366" y="1715589"/>
                </a:cubicBezTo>
                <a:cubicBezTo>
                  <a:pt x="5734636" y="1724281"/>
                  <a:pt x="5716090" y="1739473"/>
                  <a:pt x="5695406" y="1750423"/>
                </a:cubicBezTo>
                <a:cubicBezTo>
                  <a:pt x="5646571" y="1776276"/>
                  <a:pt x="5608182" y="1798354"/>
                  <a:pt x="5556068" y="1811383"/>
                </a:cubicBezTo>
                <a:cubicBezTo>
                  <a:pt x="5369427" y="1858044"/>
                  <a:pt x="5418929" y="1845284"/>
                  <a:pt x="5216434" y="1854926"/>
                </a:cubicBezTo>
                <a:cubicBezTo>
                  <a:pt x="5099310" y="1870542"/>
                  <a:pt x="5059344" y="1868359"/>
                  <a:pt x="4946468" y="1915886"/>
                </a:cubicBezTo>
                <a:cubicBezTo>
                  <a:pt x="4933175" y="1921483"/>
                  <a:pt x="4900515" y="1968449"/>
                  <a:pt x="4894217" y="1976846"/>
                </a:cubicBezTo>
                <a:cubicBezTo>
                  <a:pt x="4905828" y="2020389"/>
                  <a:pt x="4912314" y="2065634"/>
                  <a:pt x="4929051" y="2107475"/>
                </a:cubicBezTo>
                <a:cubicBezTo>
                  <a:pt x="4933003" y="2117356"/>
                  <a:pt x="4976302" y="2166549"/>
                  <a:pt x="4990011" y="2177143"/>
                </a:cubicBezTo>
                <a:cubicBezTo>
                  <a:pt x="5044222" y="2219033"/>
                  <a:pt x="5089600" y="2280242"/>
                  <a:pt x="5155474" y="2299063"/>
                </a:cubicBezTo>
                <a:cubicBezTo>
                  <a:pt x="5392043" y="2366655"/>
                  <a:pt x="5275730" y="2341427"/>
                  <a:pt x="5503817" y="2377440"/>
                </a:cubicBezTo>
                <a:lnTo>
                  <a:pt x="5956663" y="2342606"/>
                </a:lnTo>
                <a:cubicBezTo>
                  <a:pt x="5994682" y="2339097"/>
                  <a:pt x="6033207" y="2335834"/>
                  <a:pt x="6069874" y="2325189"/>
                </a:cubicBezTo>
                <a:cubicBezTo>
                  <a:pt x="6356585" y="2241950"/>
                  <a:pt x="6098802" y="2272218"/>
                  <a:pt x="6365966" y="2255520"/>
                </a:cubicBezTo>
                <a:cubicBezTo>
                  <a:pt x="6374674" y="2249714"/>
                  <a:pt x="6383033" y="2243347"/>
                  <a:pt x="6392091" y="2238103"/>
                </a:cubicBezTo>
                <a:cubicBezTo>
                  <a:pt x="6438209" y="2211403"/>
                  <a:pt x="6489040" y="2192022"/>
                  <a:pt x="6531428" y="2159726"/>
                </a:cubicBezTo>
                <a:cubicBezTo>
                  <a:pt x="6559842" y="2138077"/>
                  <a:pt x="6595225" y="2058260"/>
                  <a:pt x="6609806" y="2029098"/>
                </a:cubicBezTo>
                <a:cubicBezTo>
                  <a:pt x="6626151" y="1947368"/>
                  <a:pt x="6629798" y="1960491"/>
                  <a:pt x="6583680" y="1837509"/>
                </a:cubicBezTo>
                <a:cubicBezTo>
                  <a:pt x="6561336" y="1777924"/>
                  <a:pt x="6554072" y="1781194"/>
                  <a:pt x="6514011" y="1767840"/>
                </a:cubicBezTo>
                <a:cubicBezTo>
                  <a:pt x="6156389" y="1841832"/>
                  <a:pt x="6369114" y="1789538"/>
                  <a:pt x="6035040" y="1889760"/>
                </a:cubicBezTo>
                <a:cubicBezTo>
                  <a:pt x="5994556" y="1901905"/>
                  <a:pt x="5913120" y="1924595"/>
                  <a:pt x="5913120" y="1924595"/>
                </a:cubicBezTo>
                <a:cubicBezTo>
                  <a:pt x="5794211" y="2005953"/>
                  <a:pt x="5766711" y="1990990"/>
                  <a:pt x="5721531" y="2081349"/>
                </a:cubicBezTo>
                <a:cubicBezTo>
                  <a:pt x="5714540" y="2095331"/>
                  <a:pt x="5709920" y="2110378"/>
                  <a:pt x="5704114" y="2124892"/>
                </a:cubicBezTo>
                <a:cubicBezTo>
                  <a:pt x="5718628" y="2127795"/>
                  <a:pt x="5732902" y="2134780"/>
                  <a:pt x="5747657" y="2133600"/>
                </a:cubicBezTo>
                <a:cubicBezTo>
                  <a:pt x="5806177" y="2128918"/>
                  <a:pt x="5863975" y="2117449"/>
                  <a:pt x="5921828" y="2107475"/>
                </a:cubicBezTo>
                <a:cubicBezTo>
                  <a:pt x="5948202" y="2102928"/>
                  <a:pt x="5973962" y="2095307"/>
                  <a:pt x="6000206" y="2090058"/>
                </a:cubicBezTo>
                <a:cubicBezTo>
                  <a:pt x="6017520" y="2086595"/>
                  <a:pt x="6035040" y="2084252"/>
                  <a:pt x="6052457" y="2081349"/>
                </a:cubicBezTo>
                <a:cubicBezTo>
                  <a:pt x="6069874" y="2072640"/>
                  <a:pt x="6088092" y="2065377"/>
                  <a:pt x="6104708" y="2055223"/>
                </a:cubicBezTo>
                <a:cubicBezTo>
                  <a:pt x="6140431" y="2033392"/>
                  <a:pt x="6209211" y="1985555"/>
                  <a:pt x="6209211" y="1985555"/>
                </a:cubicBezTo>
                <a:cubicBezTo>
                  <a:pt x="6238043" y="1939424"/>
                  <a:pt x="6262319" y="1897399"/>
                  <a:pt x="6296297" y="1854926"/>
                </a:cubicBezTo>
                <a:cubicBezTo>
                  <a:pt x="6303991" y="1845309"/>
                  <a:pt x="6314538" y="1838261"/>
                  <a:pt x="6322423" y="1828800"/>
                </a:cubicBezTo>
                <a:cubicBezTo>
                  <a:pt x="6364072" y="1778822"/>
                  <a:pt x="6311970" y="1805181"/>
                  <a:pt x="6400800" y="1733006"/>
                </a:cubicBezTo>
                <a:cubicBezTo>
                  <a:pt x="6423995" y="1714160"/>
                  <a:pt x="6453051" y="1703977"/>
                  <a:pt x="6479177" y="1689463"/>
                </a:cubicBezTo>
                <a:cubicBezTo>
                  <a:pt x="6484983" y="1680755"/>
                  <a:pt x="6489783" y="1671285"/>
                  <a:pt x="6496594" y="1663338"/>
                </a:cubicBezTo>
                <a:cubicBezTo>
                  <a:pt x="6556402" y="1593562"/>
                  <a:pt x="6559767" y="1621650"/>
                  <a:pt x="6688183" y="1584960"/>
                </a:cubicBezTo>
                <a:lnTo>
                  <a:pt x="6897188" y="1524000"/>
                </a:lnTo>
                <a:cubicBezTo>
                  <a:pt x="6921931" y="1499258"/>
                  <a:pt x="6948066" y="1475689"/>
                  <a:pt x="6966857" y="1445623"/>
                </a:cubicBezTo>
                <a:cubicBezTo>
                  <a:pt x="6971722" y="1437839"/>
                  <a:pt x="6972663" y="1428206"/>
                  <a:pt x="6975566" y="1419498"/>
                </a:cubicBezTo>
                <a:cubicBezTo>
                  <a:pt x="6957654" y="1097102"/>
                  <a:pt x="7021642" y="1306286"/>
                  <a:pt x="6522720" y="1306286"/>
                </a:cubicBezTo>
                <a:cubicBezTo>
                  <a:pt x="6420088" y="1306286"/>
                  <a:pt x="6319520" y="1277257"/>
                  <a:pt x="6217920" y="1262743"/>
                </a:cubicBezTo>
                <a:cubicBezTo>
                  <a:pt x="6185989" y="1245326"/>
                  <a:pt x="6151724" y="1231633"/>
                  <a:pt x="6122126" y="1210492"/>
                </a:cubicBezTo>
                <a:cubicBezTo>
                  <a:pt x="6047954" y="1157512"/>
                  <a:pt x="6004178" y="1092391"/>
                  <a:pt x="5921828" y="1062446"/>
                </a:cubicBezTo>
                <a:cubicBezTo>
                  <a:pt x="5907918" y="1057388"/>
                  <a:pt x="5892800" y="1056641"/>
                  <a:pt x="5878286" y="1053738"/>
                </a:cubicBezTo>
                <a:cubicBezTo>
                  <a:pt x="5871559" y="986469"/>
                  <a:pt x="5854749" y="908025"/>
                  <a:pt x="5895703" y="844732"/>
                </a:cubicBezTo>
                <a:cubicBezTo>
                  <a:pt x="5909177" y="823909"/>
                  <a:pt x="5942148" y="827315"/>
                  <a:pt x="5965371" y="818606"/>
                </a:cubicBezTo>
                <a:cubicBezTo>
                  <a:pt x="5982292" y="825731"/>
                  <a:pt x="6220431" y="930981"/>
                  <a:pt x="6261463" y="931818"/>
                </a:cubicBezTo>
                <a:cubicBezTo>
                  <a:pt x="6360820" y="933846"/>
                  <a:pt x="6458857" y="908595"/>
                  <a:pt x="6557554" y="896983"/>
                </a:cubicBezTo>
                <a:cubicBezTo>
                  <a:pt x="6569165" y="888275"/>
                  <a:pt x="6587798" y="884627"/>
                  <a:pt x="6592388" y="870858"/>
                </a:cubicBezTo>
                <a:cubicBezTo>
                  <a:pt x="6606714" y="827880"/>
                  <a:pt x="6565467" y="796774"/>
                  <a:pt x="6540137" y="775063"/>
                </a:cubicBezTo>
                <a:cubicBezTo>
                  <a:pt x="6515007" y="753523"/>
                  <a:pt x="6493159" y="724569"/>
                  <a:pt x="6461760" y="714103"/>
                </a:cubicBezTo>
                <a:cubicBezTo>
                  <a:pt x="6399003" y="693184"/>
                  <a:pt x="6401994" y="698722"/>
                  <a:pt x="6339840" y="653143"/>
                </a:cubicBezTo>
                <a:cubicBezTo>
                  <a:pt x="6318258" y="637316"/>
                  <a:pt x="6299200" y="618309"/>
                  <a:pt x="6278880" y="600892"/>
                </a:cubicBezTo>
                <a:cubicBezTo>
                  <a:pt x="6278728" y="599675"/>
                  <a:pt x="6259008" y="501590"/>
                  <a:pt x="6278880" y="487680"/>
                </a:cubicBezTo>
                <a:cubicBezTo>
                  <a:pt x="6357645" y="432544"/>
                  <a:pt x="6531428" y="348343"/>
                  <a:pt x="6531428" y="348343"/>
                </a:cubicBezTo>
                <a:cubicBezTo>
                  <a:pt x="6543040" y="333829"/>
                  <a:pt x="6548685" y="310842"/>
                  <a:pt x="6566263" y="304800"/>
                </a:cubicBezTo>
                <a:cubicBezTo>
                  <a:pt x="6816002" y="218953"/>
                  <a:pt x="6782919" y="244276"/>
                  <a:pt x="7010400" y="313509"/>
                </a:cubicBezTo>
                <a:cubicBezTo>
                  <a:pt x="7030720" y="330926"/>
                  <a:pt x="7055619" y="344116"/>
                  <a:pt x="7071360" y="365760"/>
                </a:cubicBezTo>
                <a:cubicBezTo>
                  <a:pt x="7097558" y="401783"/>
                  <a:pt x="7060678" y="471372"/>
                  <a:pt x="7053943" y="496389"/>
                </a:cubicBezTo>
                <a:cubicBezTo>
                  <a:pt x="7028914" y="589354"/>
                  <a:pt x="7038661" y="633591"/>
                  <a:pt x="6975566" y="696686"/>
                </a:cubicBezTo>
                <a:cubicBezTo>
                  <a:pt x="6929030" y="743223"/>
                  <a:pt x="6876869" y="783772"/>
                  <a:pt x="6827520" y="827315"/>
                </a:cubicBezTo>
                <a:cubicBezTo>
                  <a:pt x="6824617" y="841829"/>
                  <a:pt x="6814558" y="856680"/>
                  <a:pt x="6818811" y="870858"/>
                </a:cubicBezTo>
                <a:cubicBezTo>
                  <a:pt x="6830358" y="909346"/>
                  <a:pt x="6885240" y="934552"/>
                  <a:pt x="6914606" y="949235"/>
                </a:cubicBezTo>
                <a:cubicBezTo>
                  <a:pt x="6964660" y="974263"/>
                  <a:pt x="6959147" y="964458"/>
                  <a:pt x="7019108" y="975360"/>
                </a:cubicBezTo>
                <a:cubicBezTo>
                  <a:pt x="7030884" y="977501"/>
                  <a:pt x="7042479" y="980630"/>
                  <a:pt x="7053943" y="984069"/>
                </a:cubicBezTo>
                <a:cubicBezTo>
                  <a:pt x="7071528" y="989344"/>
                  <a:pt x="7088114" y="998295"/>
                  <a:pt x="7106194" y="1001486"/>
                </a:cubicBezTo>
                <a:cubicBezTo>
                  <a:pt x="7137769" y="1007058"/>
                  <a:pt x="7170057" y="1007292"/>
                  <a:pt x="7201988" y="1010195"/>
                </a:cubicBezTo>
                <a:cubicBezTo>
                  <a:pt x="7210697" y="1013098"/>
                  <a:pt x="7219258" y="1016488"/>
                  <a:pt x="7228114" y="1018903"/>
                </a:cubicBezTo>
                <a:cubicBezTo>
                  <a:pt x="7251208" y="1025201"/>
                  <a:pt x="7275287" y="1028139"/>
                  <a:pt x="7297783" y="1036320"/>
                </a:cubicBezTo>
                <a:cubicBezTo>
                  <a:pt x="7307619" y="1039897"/>
                  <a:pt x="7314288" y="1049615"/>
                  <a:pt x="7323908" y="1053738"/>
                </a:cubicBezTo>
                <a:cubicBezTo>
                  <a:pt x="7334909" y="1058453"/>
                  <a:pt x="7346979" y="1060240"/>
                  <a:pt x="7358743" y="1062446"/>
                </a:cubicBezTo>
                <a:cubicBezTo>
                  <a:pt x="7393453" y="1068954"/>
                  <a:pt x="7428555" y="1073255"/>
                  <a:pt x="7463246" y="1079863"/>
                </a:cubicBezTo>
                <a:cubicBezTo>
                  <a:pt x="7612905" y="1108369"/>
                  <a:pt x="7466960" y="1091947"/>
                  <a:pt x="7663543" y="1105989"/>
                </a:cubicBezTo>
                <a:cubicBezTo>
                  <a:pt x="7733211" y="1100183"/>
                  <a:pt x="7803427" y="1099045"/>
                  <a:pt x="7872548" y="1088572"/>
                </a:cubicBezTo>
                <a:cubicBezTo>
                  <a:pt x="7899776" y="1084446"/>
                  <a:pt x="7924119" y="1068754"/>
                  <a:pt x="7950926" y="1062446"/>
                </a:cubicBezTo>
                <a:cubicBezTo>
                  <a:pt x="7973707" y="1057086"/>
                  <a:pt x="7997371" y="1056641"/>
                  <a:pt x="8020594" y="1053738"/>
                </a:cubicBezTo>
                <a:cubicBezTo>
                  <a:pt x="8043817" y="1042126"/>
                  <a:pt x="8066735" y="1029883"/>
                  <a:pt x="8090263" y="1018903"/>
                </a:cubicBezTo>
                <a:cubicBezTo>
                  <a:pt x="8130335" y="1000203"/>
                  <a:pt x="8165614" y="989368"/>
                  <a:pt x="8203474" y="966652"/>
                </a:cubicBezTo>
                <a:cubicBezTo>
                  <a:pt x="8215920" y="959184"/>
                  <a:pt x="8226497" y="948962"/>
                  <a:pt x="8238308" y="940526"/>
                </a:cubicBezTo>
                <a:cubicBezTo>
                  <a:pt x="8246825" y="934442"/>
                  <a:pt x="8256393" y="929809"/>
                  <a:pt x="8264434" y="923109"/>
                </a:cubicBezTo>
                <a:cubicBezTo>
                  <a:pt x="8273895" y="915225"/>
                  <a:pt x="8278876" y="900878"/>
                  <a:pt x="8290560" y="896983"/>
                </a:cubicBezTo>
                <a:cubicBezTo>
                  <a:pt x="8315498" y="888671"/>
                  <a:pt x="8342811" y="891178"/>
                  <a:pt x="8368937" y="888275"/>
                </a:cubicBezTo>
                <a:cubicBezTo>
                  <a:pt x="8398729" y="879763"/>
                  <a:pt x="8470770" y="858448"/>
                  <a:pt x="8499566" y="853440"/>
                </a:cubicBezTo>
                <a:cubicBezTo>
                  <a:pt x="8542844" y="845913"/>
                  <a:pt x="8586651" y="841829"/>
                  <a:pt x="8630194" y="836023"/>
                </a:cubicBezTo>
                <a:cubicBezTo>
                  <a:pt x="8694057" y="838926"/>
                  <a:pt x="8758275" y="837404"/>
                  <a:pt x="8821783" y="844732"/>
                </a:cubicBezTo>
                <a:cubicBezTo>
                  <a:pt x="8841601" y="847019"/>
                  <a:pt x="8877534" y="878533"/>
                  <a:pt x="8891451" y="888275"/>
                </a:cubicBezTo>
                <a:cubicBezTo>
                  <a:pt x="8908600" y="900279"/>
                  <a:pt x="8927502" y="909854"/>
                  <a:pt x="8943703" y="923109"/>
                </a:cubicBezTo>
                <a:cubicBezTo>
                  <a:pt x="8943717" y="923121"/>
                  <a:pt x="9004074" y="983481"/>
                  <a:pt x="9013371" y="992778"/>
                </a:cubicBezTo>
                <a:cubicBezTo>
                  <a:pt x="9022080" y="1001487"/>
                  <a:pt x="9032666" y="1008656"/>
                  <a:pt x="9039497" y="1018903"/>
                </a:cubicBezTo>
                <a:cubicBezTo>
                  <a:pt x="9070945" y="1066076"/>
                  <a:pt x="9085592" y="1083914"/>
                  <a:pt x="9100457" y="1158240"/>
                </a:cubicBezTo>
                <a:lnTo>
                  <a:pt x="9117874" y="1245326"/>
                </a:lnTo>
                <a:cubicBezTo>
                  <a:pt x="9112068" y="1274355"/>
                  <a:pt x="9112323" y="1305291"/>
                  <a:pt x="9100457" y="1332412"/>
                </a:cubicBezTo>
                <a:cubicBezTo>
                  <a:pt x="9091370" y="1353183"/>
                  <a:pt x="9071976" y="1367718"/>
                  <a:pt x="9056914" y="1384663"/>
                </a:cubicBezTo>
                <a:cubicBezTo>
                  <a:pt x="9048732" y="1393868"/>
                  <a:pt x="9042603" y="1407314"/>
                  <a:pt x="9030788" y="1410789"/>
                </a:cubicBezTo>
                <a:cubicBezTo>
                  <a:pt x="8991510" y="1422341"/>
                  <a:pt x="8860416" y="1432611"/>
                  <a:pt x="8813074" y="1436915"/>
                </a:cubicBezTo>
                <a:cubicBezTo>
                  <a:pt x="8798560" y="1439818"/>
                  <a:pt x="8784333" y="1445623"/>
                  <a:pt x="8769531" y="1445623"/>
                </a:cubicBezTo>
                <a:cubicBezTo>
                  <a:pt x="8684208" y="1445623"/>
                  <a:pt x="8569530" y="1486155"/>
                  <a:pt x="8516983" y="1402080"/>
                </a:cubicBezTo>
                <a:cubicBezTo>
                  <a:pt x="8496342" y="1369054"/>
                  <a:pt x="8482148" y="1332412"/>
                  <a:pt x="8464731" y="1297578"/>
                </a:cubicBezTo>
                <a:cubicBezTo>
                  <a:pt x="8441298" y="1192127"/>
                  <a:pt x="8431656" y="1181483"/>
                  <a:pt x="8456023" y="1045029"/>
                </a:cubicBezTo>
                <a:cubicBezTo>
                  <a:pt x="8460587" y="1019469"/>
                  <a:pt x="8477499" y="997624"/>
                  <a:pt x="8490857" y="975360"/>
                </a:cubicBezTo>
                <a:cubicBezTo>
                  <a:pt x="8493358" y="971192"/>
                  <a:pt x="8560842" y="855748"/>
                  <a:pt x="8595360" y="836023"/>
                </a:cubicBezTo>
                <a:cubicBezTo>
                  <a:pt x="8622505" y="820511"/>
                  <a:pt x="8654482" y="815171"/>
                  <a:pt x="8682446" y="801189"/>
                </a:cubicBezTo>
                <a:cubicBezTo>
                  <a:pt x="8701169" y="791828"/>
                  <a:pt x="8714839" y="772974"/>
                  <a:pt x="8734697" y="766355"/>
                </a:cubicBezTo>
                <a:cubicBezTo>
                  <a:pt x="8811510" y="740751"/>
                  <a:pt x="8891526" y="726001"/>
                  <a:pt x="8969828" y="705395"/>
                </a:cubicBezTo>
                <a:lnTo>
                  <a:pt x="9065623" y="679269"/>
                </a:lnTo>
                <a:cubicBezTo>
                  <a:pt x="9077188" y="676185"/>
                  <a:pt x="9088609" y="672253"/>
                  <a:pt x="9100457" y="670560"/>
                </a:cubicBezTo>
                <a:lnTo>
                  <a:pt x="9161417" y="661852"/>
                </a:lnTo>
                <a:cubicBezTo>
                  <a:pt x="9289345" y="679497"/>
                  <a:pt x="9393920" y="662897"/>
                  <a:pt x="9492343" y="740229"/>
                </a:cubicBezTo>
                <a:cubicBezTo>
                  <a:pt x="9521151" y="762864"/>
                  <a:pt x="9543312" y="804857"/>
                  <a:pt x="9562011" y="836023"/>
                </a:cubicBezTo>
                <a:cubicBezTo>
                  <a:pt x="9559108" y="920206"/>
                  <a:pt x="9584950" y="1010510"/>
                  <a:pt x="9553303" y="1088572"/>
                </a:cubicBezTo>
                <a:cubicBezTo>
                  <a:pt x="9524065" y="1160693"/>
                  <a:pt x="9421327" y="1157013"/>
                  <a:pt x="9361714" y="1166949"/>
                </a:cubicBezTo>
                <a:cubicBezTo>
                  <a:pt x="9332513" y="1171816"/>
                  <a:pt x="9303657" y="1178560"/>
                  <a:pt x="9274628" y="1184366"/>
                </a:cubicBezTo>
                <a:cubicBezTo>
                  <a:pt x="9245600" y="1172755"/>
                  <a:pt x="9212555" y="1168291"/>
                  <a:pt x="9187543" y="1149532"/>
                </a:cubicBezTo>
                <a:cubicBezTo>
                  <a:pt x="9182159" y="1145494"/>
                  <a:pt x="9152930" y="1054403"/>
                  <a:pt x="9152708" y="1053738"/>
                </a:cubicBezTo>
                <a:cubicBezTo>
                  <a:pt x="9149805" y="1036321"/>
                  <a:pt x="9143448" y="1019135"/>
                  <a:pt x="9144000" y="1001486"/>
                </a:cubicBezTo>
                <a:cubicBezTo>
                  <a:pt x="9146364" y="925826"/>
                  <a:pt x="9152028" y="850176"/>
                  <a:pt x="9161417" y="775063"/>
                </a:cubicBezTo>
                <a:cubicBezTo>
                  <a:pt x="9163694" y="756846"/>
                  <a:pt x="9169725" y="738752"/>
                  <a:pt x="9178834" y="722812"/>
                </a:cubicBezTo>
                <a:cubicBezTo>
                  <a:pt x="9193236" y="697608"/>
                  <a:pt x="9206933" y="669245"/>
                  <a:pt x="9231086" y="653143"/>
                </a:cubicBezTo>
                <a:cubicBezTo>
                  <a:pt x="9248503" y="641532"/>
                  <a:pt x="9265387" y="629079"/>
                  <a:pt x="9283337" y="618309"/>
                </a:cubicBezTo>
                <a:cubicBezTo>
                  <a:pt x="9294469" y="611630"/>
                  <a:pt x="9305242" y="602067"/>
                  <a:pt x="9318171" y="600892"/>
                </a:cubicBezTo>
                <a:cubicBezTo>
                  <a:pt x="9402058" y="593266"/>
                  <a:pt x="9486537" y="595086"/>
                  <a:pt x="9570720" y="592183"/>
                </a:cubicBezTo>
                <a:cubicBezTo>
                  <a:pt x="9684908" y="563636"/>
                  <a:pt x="9748150" y="540208"/>
                  <a:pt x="9892937" y="592183"/>
                </a:cubicBezTo>
                <a:cubicBezTo>
                  <a:pt x="9935615" y="607503"/>
                  <a:pt x="9943748" y="669479"/>
                  <a:pt x="9980023" y="696686"/>
                </a:cubicBezTo>
                <a:cubicBezTo>
                  <a:pt x="9991634" y="705395"/>
                  <a:pt x="10002549" y="715119"/>
                  <a:pt x="10014857" y="722812"/>
                </a:cubicBezTo>
                <a:cubicBezTo>
                  <a:pt x="10025866" y="729692"/>
                  <a:pt x="10039085" y="732743"/>
                  <a:pt x="10049691" y="740229"/>
                </a:cubicBezTo>
                <a:cubicBezTo>
                  <a:pt x="10088587" y="767685"/>
                  <a:pt x="10125083" y="798394"/>
                  <a:pt x="10162903" y="827315"/>
                </a:cubicBezTo>
                <a:cubicBezTo>
                  <a:pt x="10165629" y="829399"/>
                  <a:pt x="10214854" y="867254"/>
                  <a:pt x="10223863" y="870858"/>
                </a:cubicBezTo>
                <a:cubicBezTo>
                  <a:pt x="10278964" y="892899"/>
                  <a:pt x="10310606" y="890853"/>
                  <a:pt x="10371908" y="896983"/>
                </a:cubicBezTo>
                <a:cubicBezTo>
                  <a:pt x="10441577" y="891177"/>
                  <a:pt x="10511494" y="887830"/>
                  <a:pt x="10580914" y="879566"/>
                </a:cubicBezTo>
                <a:cubicBezTo>
                  <a:pt x="10633515" y="873304"/>
                  <a:pt x="10737668" y="853440"/>
                  <a:pt x="10737668" y="853440"/>
                </a:cubicBezTo>
                <a:cubicBezTo>
                  <a:pt x="10749280" y="847634"/>
                  <a:pt x="10763731" y="845593"/>
                  <a:pt x="10772503" y="836023"/>
                </a:cubicBezTo>
                <a:cubicBezTo>
                  <a:pt x="10936484" y="657138"/>
                  <a:pt x="10676345" y="744910"/>
                  <a:pt x="11173097" y="757646"/>
                </a:cubicBezTo>
                <a:cubicBezTo>
                  <a:pt x="11184708" y="769257"/>
                  <a:pt x="11195396" y="781873"/>
                  <a:pt x="11207931" y="792480"/>
                </a:cubicBezTo>
                <a:cubicBezTo>
                  <a:pt x="11233197" y="813859"/>
                  <a:pt x="11286308" y="853440"/>
                  <a:pt x="11286308" y="853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B97BCE4-2EFF-F17B-AE75-0BCB22330C7F}"/>
              </a:ext>
            </a:extLst>
          </p:cNvPr>
          <p:cNvGrpSpPr/>
          <p:nvPr/>
        </p:nvGrpSpPr>
        <p:grpSpPr>
          <a:xfrm>
            <a:off x="805051" y="1776210"/>
            <a:ext cx="10581898" cy="1261140"/>
            <a:chOff x="73263" y="1776210"/>
            <a:chExt cx="10581898" cy="1261140"/>
          </a:xfrm>
        </p:grpSpPr>
        <p:sp>
          <p:nvSpPr>
            <p:cNvPr id="9" name="Rectangle: Rounded Corners 3">
              <a:extLst>
                <a:ext uri="{FF2B5EF4-FFF2-40B4-BE49-F238E27FC236}">
                  <a16:creationId xmlns:a16="http://schemas.microsoft.com/office/drawing/2014/main" id="{9A5C571A-8C93-1A07-EBBB-F79675A39BF4}"/>
                </a:ext>
              </a:extLst>
            </p:cNvPr>
            <p:cNvSpPr/>
            <p:nvPr/>
          </p:nvSpPr>
          <p:spPr>
            <a:xfrm>
              <a:off x="73263" y="1776210"/>
              <a:ext cx="10581898" cy="1261140"/>
            </a:xfrm>
            <a:prstGeom prst="roundRect">
              <a:avLst>
                <a:gd name="adj" fmla="val 6848"/>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highlight>
                    <a:srgbClr val="FFFF00"/>
                  </a:highlight>
                </a:rPr>
                <a:t>CONTINUOUS INTERACTIONS WITH STAKEHOLDERS THROUGHOUT THE ENTIRE PROCESS</a:t>
              </a:r>
            </a:p>
          </p:txBody>
        </p:sp>
        <p:grpSp>
          <p:nvGrpSpPr>
            <p:cNvPr id="10" name="Group 9">
              <a:extLst>
                <a:ext uri="{FF2B5EF4-FFF2-40B4-BE49-F238E27FC236}">
                  <a16:creationId xmlns:a16="http://schemas.microsoft.com/office/drawing/2014/main" id="{E8E90499-B424-4FAB-7BC1-B5704AFDB64D}"/>
                </a:ext>
              </a:extLst>
            </p:cNvPr>
            <p:cNvGrpSpPr/>
            <p:nvPr/>
          </p:nvGrpSpPr>
          <p:grpSpPr>
            <a:xfrm>
              <a:off x="73263" y="1860454"/>
              <a:ext cx="10581898" cy="313350"/>
              <a:chOff x="-499603" y="1860454"/>
              <a:chExt cx="10581898" cy="313350"/>
            </a:xfrm>
          </p:grpSpPr>
          <p:sp>
            <p:nvSpPr>
              <p:cNvPr id="16" name="TextBox 15">
                <a:extLst>
                  <a:ext uri="{FF2B5EF4-FFF2-40B4-BE49-F238E27FC236}">
                    <a16:creationId xmlns:a16="http://schemas.microsoft.com/office/drawing/2014/main" id="{D870A7D8-D3D0-A86C-99EE-8FB6EEDA918F}"/>
                  </a:ext>
                </a:extLst>
              </p:cNvPr>
              <p:cNvSpPr txBox="1"/>
              <p:nvPr/>
            </p:nvSpPr>
            <p:spPr>
              <a:xfrm>
                <a:off x="6142011" y="1860454"/>
                <a:ext cx="86131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Scientists</a:t>
                </a:r>
                <a:endParaRPr lang="en-GB" dirty="0">
                  <a:solidFill>
                    <a:schemeClr val="tx1">
                      <a:lumMod val="85000"/>
                      <a:lumOff val="15000"/>
                    </a:schemeClr>
                  </a:solidFill>
                  <a:latin typeface="Arial Narrow" panose="020B0606020202030204" pitchFamily="34" charset="0"/>
                </a:endParaRPr>
              </a:p>
            </p:txBody>
          </p:sp>
          <p:sp>
            <p:nvSpPr>
              <p:cNvPr id="17" name="TextBox 16">
                <a:extLst>
                  <a:ext uri="{FF2B5EF4-FFF2-40B4-BE49-F238E27FC236}">
                    <a16:creationId xmlns:a16="http://schemas.microsoft.com/office/drawing/2014/main" id="{14E7A6FF-7A8C-5222-8EAC-A413502DAC0B}"/>
                  </a:ext>
                </a:extLst>
              </p:cNvPr>
              <p:cNvSpPr txBox="1"/>
              <p:nvPr/>
            </p:nvSpPr>
            <p:spPr>
              <a:xfrm>
                <a:off x="5005837" y="1860454"/>
                <a:ext cx="966119"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Regulators</a:t>
                </a:r>
                <a:endParaRPr lang="en-GB" dirty="0">
                  <a:solidFill>
                    <a:schemeClr val="tx1">
                      <a:lumMod val="85000"/>
                      <a:lumOff val="15000"/>
                    </a:schemeClr>
                  </a:solidFill>
                  <a:latin typeface="Arial Narrow" panose="020B0606020202030204" pitchFamily="34" charset="0"/>
                </a:endParaRPr>
              </a:p>
            </p:txBody>
          </p:sp>
          <p:sp>
            <p:nvSpPr>
              <p:cNvPr id="18" name="TextBox 17">
                <a:extLst>
                  <a:ext uri="{FF2B5EF4-FFF2-40B4-BE49-F238E27FC236}">
                    <a16:creationId xmlns:a16="http://schemas.microsoft.com/office/drawing/2014/main" id="{80932730-8900-BFDC-FF19-07A58BB27DB9}"/>
                  </a:ext>
                </a:extLst>
              </p:cNvPr>
              <p:cNvSpPr txBox="1"/>
              <p:nvPr/>
            </p:nvSpPr>
            <p:spPr>
              <a:xfrm>
                <a:off x="-499603" y="1860454"/>
                <a:ext cx="5335385"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Industr</a:t>
                </a:r>
                <a:r>
                  <a:rPr lang="en-GB" dirty="0">
                    <a:solidFill>
                      <a:schemeClr val="tx1">
                        <a:lumMod val="85000"/>
                        <a:lumOff val="15000"/>
                      </a:schemeClr>
                    </a:solidFill>
                    <a:latin typeface="Arial Narrow" panose="020B0606020202030204" pitchFamily="34" charset="0"/>
                    <a:ea typeface="Arial" panose="020B0604020202020204" pitchFamily="34" charset="0"/>
                  </a:rPr>
                  <a:t>y / S</a:t>
                </a:r>
                <a:r>
                  <a:rPr lang="en-GB" dirty="0">
                    <a:solidFill>
                      <a:schemeClr val="tx1">
                        <a:lumMod val="85000"/>
                        <a:lumOff val="15000"/>
                      </a:schemeClr>
                    </a:solidFill>
                    <a:effectLst/>
                    <a:latin typeface="Arial Narrow" panose="020B0606020202030204" pitchFamily="34" charset="0"/>
                    <a:ea typeface="Arial" panose="020B0604020202020204" pitchFamily="34" charset="0"/>
                  </a:rPr>
                  <a:t>ervice providers / </a:t>
                </a:r>
                <a:r>
                  <a:rPr lang="en-GB" sz="1800" dirty="0">
                    <a:latin typeface="Arial Narrow" panose="020B0606020202030204" pitchFamily="34" charset="0"/>
                  </a:rPr>
                  <a:t>Contract Research Organisation</a:t>
                </a:r>
                <a:r>
                  <a:rPr lang="en-GB" dirty="0">
                    <a:solidFill>
                      <a:schemeClr val="tx1">
                        <a:lumMod val="85000"/>
                        <a:lumOff val="15000"/>
                      </a:schemeClr>
                    </a:solidFill>
                    <a:effectLst/>
                    <a:latin typeface="Arial Narrow" panose="020B0606020202030204" pitchFamily="34" charset="0"/>
                    <a:ea typeface="Arial" panose="020B0604020202020204" pitchFamily="34" charset="0"/>
                  </a:rPr>
                  <a:t>s </a:t>
                </a:r>
                <a:endParaRPr lang="en-GB" dirty="0">
                  <a:solidFill>
                    <a:schemeClr val="tx1">
                      <a:lumMod val="85000"/>
                      <a:lumOff val="15000"/>
                    </a:schemeClr>
                  </a:solidFill>
                  <a:latin typeface="Arial Narrow" panose="020B0606020202030204" pitchFamily="34" charset="0"/>
                </a:endParaRPr>
              </a:p>
            </p:txBody>
          </p:sp>
          <p:sp>
            <p:nvSpPr>
              <p:cNvPr id="19" name="TextBox 18">
                <a:extLst>
                  <a:ext uri="{FF2B5EF4-FFF2-40B4-BE49-F238E27FC236}">
                    <a16:creationId xmlns:a16="http://schemas.microsoft.com/office/drawing/2014/main" id="{392D1D40-54F1-4164-1A9B-088F19CF5270}"/>
                  </a:ext>
                </a:extLst>
              </p:cNvPr>
              <p:cNvSpPr txBox="1"/>
              <p:nvPr/>
            </p:nvSpPr>
            <p:spPr>
              <a:xfrm>
                <a:off x="7173382" y="1860454"/>
                <a:ext cx="2908913" cy="313350"/>
              </a:xfrm>
              <a:prstGeom prst="rect">
                <a:avLst/>
              </a:prstGeom>
              <a:solidFill>
                <a:srgbClr val="FF5050"/>
              </a:solidFill>
            </p:spPr>
            <p:txBody>
              <a:bodyPr wrap="square" lIns="18000" tIns="18000" rIns="18000" bIns="1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GB" dirty="0">
                    <a:solidFill>
                      <a:schemeClr val="tx1">
                        <a:lumMod val="85000"/>
                        <a:lumOff val="15000"/>
                      </a:schemeClr>
                    </a:solidFill>
                    <a:latin typeface="Arial Narrow" panose="020B0606020202030204" pitchFamily="34" charset="0"/>
                  </a:rPr>
                  <a:t>Non-Governmental Organisations  </a:t>
                </a:r>
              </a:p>
            </p:txBody>
          </p:sp>
        </p:grpSp>
        <p:grpSp>
          <p:nvGrpSpPr>
            <p:cNvPr id="11" name="Group 10">
              <a:extLst>
                <a:ext uri="{FF2B5EF4-FFF2-40B4-BE49-F238E27FC236}">
                  <a16:creationId xmlns:a16="http://schemas.microsoft.com/office/drawing/2014/main" id="{3B2701E5-30A1-0147-6B43-C90C19896B50}"/>
                </a:ext>
              </a:extLst>
            </p:cNvPr>
            <p:cNvGrpSpPr/>
            <p:nvPr/>
          </p:nvGrpSpPr>
          <p:grpSpPr>
            <a:xfrm>
              <a:off x="79434" y="2612131"/>
              <a:ext cx="10575727" cy="313350"/>
              <a:chOff x="-493432" y="2612131"/>
              <a:chExt cx="10575727" cy="313350"/>
            </a:xfrm>
          </p:grpSpPr>
          <p:sp>
            <p:nvSpPr>
              <p:cNvPr id="12" name="TextBox 11">
                <a:extLst>
                  <a:ext uri="{FF2B5EF4-FFF2-40B4-BE49-F238E27FC236}">
                    <a16:creationId xmlns:a16="http://schemas.microsoft.com/office/drawing/2014/main" id="{5C513E47-2BDE-AB73-A36A-3BBB29F7614A}"/>
                  </a:ext>
                </a:extLst>
              </p:cNvPr>
              <p:cNvSpPr txBox="1"/>
              <p:nvPr/>
            </p:nvSpPr>
            <p:spPr>
              <a:xfrm>
                <a:off x="5785348" y="2612131"/>
                <a:ext cx="1976513"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Standardisation bodies </a:t>
                </a:r>
                <a:endParaRPr lang="en-GB" dirty="0">
                  <a:solidFill>
                    <a:schemeClr val="tx1">
                      <a:lumMod val="85000"/>
                      <a:lumOff val="15000"/>
                    </a:schemeClr>
                  </a:solidFill>
                  <a:latin typeface="Arial Narrow" panose="020B0606020202030204" pitchFamily="34" charset="0"/>
                </a:endParaRPr>
              </a:p>
            </p:txBody>
          </p:sp>
          <p:sp>
            <p:nvSpPr>
              <p:cNvPr id="13" name="TextBox 12">
                <a:extLst>
                  <a:ext uri="{FF2B5EF4-FFF2-40B4-BE49-F238E27FC236}">
                    <a16:creationId xmlns:a16="http://schemas.microsoft.com/office/drawing/2014/main" id="{99C60C54-C339-B6DF-E6BC-C0405F1F0FA6}"/>
                  </a:ext>
                </a:extLst>
              </p:cNvPr>
              <p:cNvSpPr txBox="1"/>
              <p:nvPr/>
            </p:nvSpPr>
            <p:spPr>
              <a:xfrm>
                <a:off x="7963509" y="2612131"/>
                <a:ext cx="211878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Networks / Communities </a:t>
                </a:r>
                <a:endParaRPr lang="en-GB" dirty="0">
                  <a:solidFill>
                    <a:schemeClr val="tx1">
                      <a:lumMod val="85000"/>
                      <a:lumOff val="1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id="{2139F3B7-4E17-E05B-6B0F-DCA446703689}"/>
                  </a:ext>
                </a:extLst>
              </p:cNvPr>
              <p:cNvSpPr txBox="1"/>
              <p:nvPr/>
            </p:nvSpPr>
            <p:spPr>
              <a:xfrm>
                <a:off x="-493432" y="2612131"/>
                <a:ext cx="364223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Policymakers / Member states / Institutions</a:t>
                </a:r>
                <a:endParaRPr lang="en-GB" dirty="0">
                  <a:solidFill>
                    <a:schemeClr val="tx1">
                      <a:lumMod val="85000"/>
                      <a:lumOff val="15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6DA36AB5-E4F0-0AA6-8123-BDBF6BACFE05}"/>
                  </a:ext>
                </a:extLst>
              </p:cNvPr>
              <p:cNvSpPr txBox="1"/>
              <p:nvPr/>
            </p:nvSpPr>
            <p:spPr>
              <a:xfrm>
                <a:off x="3350452" y="2612131"/>
                <a:ext cx="2233248"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tx1">
                        <a:lumMod val="85000"/>
                        <a:lumOff val="15000"/>
                      </a:schemeClr>
                    </a:solidFill>
                    <a:effectLst/>
                    <a:latin typeface="Arial Narrow" panose="020B0606020202030204" pitchFamily="34" charset="0"/>
                    <a:ea typeface="Arial" panose="020B0604020202020204" pitchFamily="34" charset="0"/>
                  </a:rPr>
                  <a:t>National Coordinator(s)</a:t>
                </a:r>
                <a:endParaRPr lang="en-GB" b="1" dirty="0">
                  <a:solidFill>
                    <a:schemeClr val="tx1">
                      <a:lumMod val="85000"/>
                      <a:lumOff val="15000"/>
                    </a:schemeClr>
                  </a:solidFill>
                  <a:latin typeface="Arial Narrow" panose="020B0606020202030204" pitchFamily="34" charset="0"/>
                </a:endParaRPr>
              </a:p>
            </p:txBody>
          </p:sp>
        </p:grpSp>
      </p:grpSp>
    </p:spTree>
    <p:extLst>
      <p:ext uri="{BB962C8B-B14F-4D97-AF65-F5344CB8AC3E}">
        <p14:creationId xmlns:p14="http://schemas.microsoft.com/office/powerpoint/2010/main" val="261930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BB66A9B-D61F-4957-B913-498C537092AA}"/>
              </a:ext>
            </a:extLst>
          </p:cNvPr>
          <p:cNvGrpSpPr/>
          <p:nvPr/>
        </p:nvGrpSpPr>
        <p:grpSpPr>
          <a:xfrm>
            <a:off x="304350" y="2137540"/>
            <a:ext cx="11433387" cy="2483265"/>
            <a:chOff x="304350" y="2137540"/>
            <a:chExt cx="11433387" cy="2483265"/>
          </a:xfrm>
        </p:grpSpPr>
        <p:sp>
          <p:nvSpPr>
            <p:cNvPr id="61" name="Rectangle 54">
              <a:extLst>
                <a:ext uri="{FF2B5EF4-FFF2-40B4-BE49-F238E27FC236}">
                  <a16:creationId xmlns:a16="http://schemas.microsoft.com/office/drawing/2014/main" id="{6D9D07EF-F294-4A13-B658-C8AC1FE0981A}"/>
                </a:ext>
              </a:extLst>
            </p:cNvPr>
            <p:cNvSpPr/>
            <p:nvPr/>
          </p:nvSpPr>
          <p:spPr>
            <a:xfrm>
              <a:off x="2732476" y="2952049"/>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Submission of SPSF at WNT</a:t>
              </a:r>
            </a:p>
          </p:txBody>
        </p:sp>
        <p:sp>
          <p:nvSpPr>
            <p:cNvPr id="62" name="Rectangle 55">
              <a:extLst>
                <a:ext uri="{FF2B5EF4-FFF2-40B4-BE49-F238E27FC236}">
                  <a16:creationId xmlns:a16="http://schemas.microsoft.com/office/drawing/2014/main" id="{03B79703-C49D-4CCC-9C1E-B60521BB3C5A}"/>
                </a:ext>
              </a:extLst>
            </p:cNvPr>
            <p:cNvSpPr/>
            <p:nvPr/>
          </p:nvSpPr>
          <p:spPr>
            <a:xfrm>
              <a:off x="3595128" y="2954872"/>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SPSF commenting round at WNT </a:t>
              </a:r>
            </a:p>
          </p:txBody>
        </p:sp>
        <p:sp>
          <p:nvSpPr>
            <p:cNvPr id="63" name="Rectangle 56">
              <a:extLst>
                <a:ext uri="{FF2B5EF4-FFF2-40B4-BE49-F238E27FC236}">
                  <a16:creationId xmlns:a16="http://schemas.microsoft.com/office/drawing/2014/main" id="{78114C73-7223-49A4-9595-CD5EA05F4145}"/>
                </a:ext>
              </a:extLst>
            </p:cNvPr>
            <p:cNvSpPr/>
            <p:nvPr/>
          </p:nvSpPr>
          <p:spPr>
            <a:xfrm>
              <a:off x="4457780" y="2954871"/>
              <a:ext cx="784800" cy="600330"/>
            </a:xfrm>
            <a:prstGeom prst="rect">
              <a:avLst/>
            </a:prstGeom>
            <a:noFill/>
            <a:ln w="19050" cap="flat" cmpd="sng" algn="ctr">
              <a:solidFill>
                <a:srgbClr val="64D0F2"/>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Formal SPSF approval at WNT</a:t>
              </a:r>
            </a:p>
          </p:txBody>
        </p:sp>
        <p:sp>
          <p:nvSpPr>
            <p:cNvPr id="64" name="Rectangle 57">
              <a:extLst>
                <a:ext uri="{FF2B5EF4-FFF2-40B4-BE49-F238E27FC236}">
                  <a16:creationId xmlns:a16="http://schemas.microsoft.com/office/drawing/2014/main" id="{2BDB84DA-6487-4A91-994D-F09B77B64789}"/>
                </a:ext>
              </a:extLst>
            </p:cNvPr>
            <p:cNvSpPr/>
            <p:nvPr/>
          </p:nvSpPr>
          <p:spPr>
            <a:xfrm>
              <a:off x="5320431" y="2952049"/>
              <a:ext cx="2287438" cy="600330"/>
            </a:xfrm>
            <a:prstGeom prst="rect">
              <a:avLst/>
            </a:prstGeom>
            <a:solidFill>
              <a:srgbClr val="11A4D3">
                <a:alpha val="50196"/>
              </a:srgbClr>
            </a:solidFill>
            <a:ln w="12700" cap="flat" cmpd="sng" algn="ctr">
              <a:solidFill>
                <a:srgbClr val="11A4D3"/>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Project at WNT with 1 or more WNT Expert Group Meetings</a:t>
              </a:r>
            </a:p>
          </p:txBody>
        </p:sp>
        <p:sp>
          <p:nvSpPr>
            <p:cNvPr id="65" name="Rectangle 42">
              <a:extLst>
                <a:ext uri="{FF2B5EF4-FFF2-40B4-BE49-F238E27FC236}">
                  <a16:creationId xmlns:a16="http://schemas.microsoft.com/office/drawing/2014/main" id="{2F1D815A-2FDE-4A34-893B-A0400A417AC8}"/>
                </a:ext>
              </a:extLst>
            </p:cNvPr>
            <p:cNvSpPr/>
            <p:nvPr/>
          </p:nvSpPr>
          <p:spPr>
            <a:xfrm>
              <a:off x="3595661"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mid-Nov/April</a:t>
              </a:r>
            </a:p>
          </p:txBody>
        </p:sp>
        <p:sp>
          <p:nvSpPr>
            <p:cNvPr id="66" name="Rectangle 43">
              <a:extLst>
                <a:ext uri="{FF2B5EF4-FFF2-40B4-BE49-F238E27FC236}">
                  <a16:creationId xmlns:a16="http://schemas.microsoft.com/office/drawing/2014/main" id="{46080D89-9F2F-473C-9141-EEA4713128D6}"/>
                </a:ext>
              </a:extLst>
            </p:cNvPr>
            <p:cNvSpPr/>
            <p:nvPr/>
          </p:nvSpPr>
          <p:spPr>
            <a:xfrm>
              <a:off x="4457290"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April</a:t>
              </a:r>
            </a:p>
          </p:txBody>
        </p:sp>
        <p:sp>
          <p:nvSpPr>
            <p:cNvPr id="67" name="Rectangle 44">
              <a:extLst>
                <a:ext uri="{FF2B5EF4-FFF2-40B4-BE49-F238E27FC236}">
                  <a16:creationId xmlns:a16="http://schemas.microsoft.com/office/drawing/2014/main" id="{323FD712-6915-4098-B9BC-679B39B830DE}"/>
                </a:ext>
              </a:extLst>
            </p:cNvPr>
            <p:cNvSpPr/>
            <p:nvPr/>
          </p:nvSpPr>
          <p:spPr>
            <a:xfrm>
              <a:off x="5318917" y="2597634"/>
              <a:ext cx="2289090" cy="270571"/>
            </a:xfrm>
            <a:prstGeom prst="rect">
              <a:avLst/>
            </a:prstGeom>
            <a:solidFill>
              <a:srgbClr val="11A4D3"/>
            </a:solidFill>
            <a:ln w="12700" cap="flat" cmpd="sng" algn="ctr">
              <a:solidFill>
                <a:srgbClr val="11A4D3"/>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2 months + 1 or more years</a:t>
              </a:r>
            </a:p>
          </p:txBody>
        </p:sp>
        <p:sp>
          <p:nvSpPr>
            <p:cNvPr id="68" name="Rectangle 40">
              <a:extLst>
                <a:ext uri="{FF2B5EF4-FFF2-40B4-BE49-F238E27FC236}">
                  <a16:creationId xmlns:a16="http://schemas.microsoft.com/office/drawing/2014/main" id="{B31C8709-8EE3-4134-A051-8E270F5F24B5}"/>
                </a:ext>
              </a:extLst>
            </p:cNvPr>
            <p:cNvSpPr/>
            <p:nvPr/>
          </p:nvSpPr>
          <p:spPr>
            <a:xfrm>
              <a:off x="2734032" y="2597634"/>
              <a:ext cx="784800" cy="270571"/>
            </a:xfrm>
            <a:prstGeom prst="rect">
              <a:avLst/>
            </a:prstGeom>
            <a:solidFill>
              <a:srgbClr val="64D0F2"/>
            </a:solidFill>
            <a:ln w="12700" cap="flat" cmpd="sng" algn="ctr">
              <a:solidFill>
                <a:srgbClr val="64D0F2"/>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rPr>
                <a:t>mid-Nov</a:t>
              </a:r>
            </a:p>
          </p:txBody>
        </p:sp>
        <p:cxnSp>
          <p:nvCxnSpPr>
            <p:cNvPr id="69" name="Straight Connector 96">
              <a:extLst>
                <a:ext uri="{FF2B5EF4-FFF2-40B4-BE49-F238E27FC236}">
                  <a16:creationId xmlns:a16="http://schemas.microsoft.com/office/drawing/2014/main" id="{115E0469-E036-4D06-8C50-B369B565732D}"/>
                </a:ext>
              </a:extLst>
            </p:cNvPr>
            <p:cNvCxnSpPr>
              <a:cxnSpLocks/>
              <a:endCxn id="68" idx="0"/>
            </p:cNvCxnSpPr>
            <p:nvPr/>
          </p:nvCxnSpPr>
          <p:spPr>
            <a:xfrm>
              <a:off x="3121424" y="2137540"/>
              <a:ext cx="5008" cy="460094"/>
            </a:xfrm>
            <a:prstGeom prst="line">
              <a:avLst/>
            </a:prstGeom>
            <a:noFill/>
            <a:ln w="38100" cap="flat" cmpd="sng" algn="ctr">
              <a:solidFill>
                <a:srgbClr val="64D0F2"/>
              </a:solidFill>
              <a:prstDash val="solid"/>
              <a:miter lim="800000"/>
            </a:ln>
            <a:effectLst/>
          </p:spPr>
        </p:cxnSp>
        <p:cxnSp>
          <p:nvCxnSpPr>
            <p:cNvPr id="70" name="Straight Connector 97">
              <a:extLst>
                <a:ext uri="{FF2B5EF4-FFF2-40B4-BE49-F238E27FC236}">
                  <a16:creationId xmlns:a16="http://schemas.microsoft.com/office/drawing/2014/main" id="{62977CFF-F574-441E-B023-F3A79ECDA95B}"/>
                </a:ext>
              </a:extLst>
            </p:cNvPr>
            <p:cNvCxnSpPr>
              <a:cxnSpLocks/>
              <a:endCxn id="65" idx="0"/>
            </p:cNvCxnSpPr>
            <p:nvPr/>
          </p:nvCxnSpPr>
          <p:spPr>
            <a:xfrm flipH="1">
              <a:off x="3988061" y="2137540"/>
              <a:ext cx="739" cy="460094"/>
            </a:xfrm>
            <a:prstGeom prst="line">
              <a:avLst/>
            </a:prstGeom>
            <a:noFill/>
            <a:ln w="38100" cap="flat" cmpd="sng" algn="ctr">
              <a:solidFill>
                <a:srgbClr val="64D0F2"/>
              </a:solidFill>
              <a:prstDash val="solid"/>
              <a:miter lim="800000"/>
            </a:ln>
            <a:effectLst/>
          </p:spPr>
        </p:cxnSp>
        <p:cxnSp>
          <p:nvCxnSpPr>
            <p:cNvPr id="71" name="Straight Connector 98">
              <a:extLst>
                <a:ext uri="{FF2B5EF4-FFF2-40B4-BE49-F238E27FC236}">
                  <a16:creationId xmlns:a16="http://schemas.microsoft.com/office/drawing/2014/main" id="{A21BF899-3EA3-4BBF-8141-EEC2A5F7CE30}"/>
                </a:ext>
              </a:extLst>
            </p:cNvPr>
            <p:cNvCxnSpPr>
              <a:cxnSpLocks/>
              <a:endCxn id="66" idx="0"/>
            </p:cNvCxnSpPr>
            <p:nvPr/>
          </p:nvCxnSpPr>
          <p:spPr>
            <a:xfrm flipH="1">
              <a:off x="4849690" y="2137540"/>
              <a:ext cx="1158" cy="460094"/>
            </a:xfrm>
            <a:prstGeom prst="line">
              <a:avLst/>
            </a:prstGeom>
            <a:noFill/>
            <a:ln w="38100" cap="flat" cmpd="sng" algn="ctr">
              <a:solidFill>
                <a:srgbClr val="64D0F2"/>
              </a:solidFill>
              <a:prstDash val="solid"/>
              <a:miter lim="800000"/>
            </a:ln>
            <a:effectLst/>
          </p:spPr>
        </p:cxnSp>
        <p:cxnSp>
          <p:nvCxnSpPr>
            <p:cNvPr id="72" name="Straight Connector 109">
              <a:extLst>
                <a:ext uri="{FF2B5EF4-FFF2-40B4-BE49-F238E27FC236}">
                  <a16:creationId xmlns:a16="http://schemas.microsoft.com/office/drawing/2014/main" id="{24223676-9F17-46CD-AC21-EFD8A2D15F4C}"/>
                </a:ext>
              </a:extLst>
            </p:cNvPr>
            <p:cNvCxnSpPr>
              <a:cxnSpLocks/>
            </p:cNvCxnSpPr>
            <p:nvPr/>
          </p:nvCxnSpPr>
          <p:spPr>
            <a:xfrm flipH="1">
              <a:off x="2746709" y="2141114"/>
              <a:ext cx="2492457" cy="0"/>
            </a:xfrm>
            <a:prstGeom prst="line">
              <a:avLst/>
            </a:prstGeom>
            <a:noFill/>
            <a:ln w="38100" cap="flat" cmpd="sng" algn="ctr">
              <a:solidFill>
                <a:srgbClr val="64D0F2"/>
              </a:solidFill>
              <a:prstDash val="solid"/>
              <a:miter lim="800000"/>
            </a:ln>
            <a:effectLst/>
          </p:spPr>
        </p:cxnSp>
        <p:cxnSp>
          <p:nvCxnSpPr>
            <p:cNvPr id="73" name="Straight Connector 111">
              <a:extLst>
                <a:ext uri="{FF2B5EF4-FFF2-40B4-BE49-F238E27FC236}">
                  <a16:creationId xmlns:a16="http://schemas.microsoft.com/office/drawing/2014/main" id="{FA5F1BE0-171C-4DC1-B770-4B868DE7EC99}"/>
                </a:ext>
              </a:extLst>
            </p:cNvPr>
            <p:cNvCxnSpPr>
              <a:cxnSpLocks/>
            </p:cNvCxnSpPr>
            <p:nvPr/>
          </p:nvCxnSpPr>
          <p:spPr>
            <a:xfrm flipH="1">
              <a:off x="7666524" y="2141114"/>
              <a:ext cx="2213144" cy="0"/>
            </a:xfrm>
            <a:prstGeom prst="line">
              <a:avLst/>
            </a:prstGeom>
            <a:noFill/>
            <a:ln w="38100" cap="flat" cmpd="sng" algn="ctr">
              <a:solidFill>
                <a:srgbClr val="0D86AE"/>
              </a:solidFill>
              <a:prstDash val="solid"/>
              <a:miter lim="800000"/>
            </a:ln>
            <a:effectLst/>
          </p:spPr>
        </p:cxnSp>
        <p:cxnSp>
          <p:nvCxnSpPr>
            <p:cNvPr id="74" name="Straight Connector 112">
              <a:extLst>
                <a:ext uri="{FF2B5EF4-FFF2-40B4-BE49-F238E27FC236}">
                  <a16:creationId xmlns:a16="http://schemas.microsoft.com/office/drawing/2014/main" id="{1E00158A-59DE-41AD-8839-F45758D719A2}"/>
                </a:ext>
              </a:extLst>
            </p:cNvPr>
            <p:cNvCxnSpPr>
              <a:cxnSpLocks/>
            </p:cNvCxnSpPr>
            <p:nvPr/>
          </p:nvCxnSpPr>
          <p:spPr>
            <a:xfrm flipH="1">
              <a:off x="5239166" y="2141114"/>
              <a:ext cx="2282629" cy="0"/>
            </a:xfrm>
            <a:prstGeom prst="line">
              <a:avLst/>
            </a:prstGeom>
            <a:noFill/>
            <a:ln w="38100" cap="flat" cmpd="sng" algn="ctr">
              <a:solidFill>
                <a:srgbClr val="11A4D3"/>
              </a:solidFill>
              <a:prstDash val="dash"/>
              <a:miter lim="800000"/>
            </a:ln>
            <a:effectLst/>
          </p:spPr>
        </p:cxnSp>
        <p:cxnSp>
          <p:nvCxnSpPr>
            <p:cNvPr id="75" name="Straight Connector 62">
              <a:extLst>
                <a:ext uri="{FF2B5EF4-FFF2-40B4-BE49-F238E27FC236}">
                  <a16:creationId xmlns:a16="http://schemas.microsoft.com/office/drawing/2014/main" id="{2B8EF734-0E18-4896-A584-5941D5B820DD}"/>
                </a:ext>
              </a:extLst>
            </p:cNvPr>
            <p:cNvCxnSpPr>
              <a:cxnSpLocks/>
            </p:cNvCxnSpPr>
            <p:nvPr/>
          </p:nvCxnSpPr>
          <p:spPr>
            <a:xfrm flipH="1">
              <a:off x="1152948" y="2141114"/>
              <a:ext cx="1593761"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6" name="Rectangle 60">
              <a:extLst>
                <a:ext uri="{FF2B5EF4-FFF2-40B4-BE49-F238E27FC236}">
                  <a16:creationId xmlns:a16="http://schemas.microsoft.com/office/drawing/2014/main" id="{6414D973-C1E1-4D2B-B7C3-EF2E81432833}"/>
                </a:ext>
              </a:extLst>
            </p:cNvPr>
            <p:cNvSpPr/>
            <p:nvPr/>
          </p:nvSpPr>
          <p:spPr>
            <a:xfrm>
              <a:off x="7706709" y="2952049"/>
              <a:ext cx="77789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TG/GD commenting rounds at WNT</a:t>
              </a:r>
            </a:p>
          </p:txBody>
        </p:sp>
        <p:sp>
          <p:nvSpPr>
            <p:cNvPr id="77" name="Rectangle 61">
              <a:extLst>
                <a:ext uri="{FF2B5EF4-FFF2-40B4-BE49-F238E27FC236}">
                  <a16:creationId xmlns:a16="http://schemas.microsoft.com/office/drawing/2014/main" id="{60B09B84-FAA1-45F0-975F-CCDCCB06E9DB}"/>
                </a:ext>
              </a:extLst>
            </p:cNvPr>
            <p:cNvSpPr/>
            <p:nvPr/>
          </p:nvSpPr>
          <p:spPr>
            <a:xfrm>
              <a:off x="8562454" y="2952049"/>
              <a:ext cx="653134"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Final Submission to WNT</a:t>
              </a:r>
            </a:p>
          </p:txBody>
        </p:sp>
        <p:sp>
          <p:nvSpPr>
            <p:cNvPr id="78" name="Rectangle 62">
              <a:extLst>
                <a:ext uri="{FF2B5EF4-FFF2-40B4-BE49-F238E27FC236}">
                  <a16:creationId xmlns:a16="http://schemas.microsoft.com/office/drawing/2014/main" id="{BCA9C0B4-0316-40AC-9F7C-5D5E7DF073B3}"/>
                </a:ext>
              </a:extLst>
            </p:cNvPr>
            <p:cNvSpPr/>
            <p:nvPr/>
          </p:nvSpPr>
          <p:spPr>
            <a:xfrm>
              <a:off x="9293441" y="2952049"/>
              <a:ext cx="548603" cy="600330"/>
            </a:xfrm>
            <a:prstGeom prst="rect">
              <a:avLst/>
            </a:prstGeom>
            <a:noFill/>
            <a:ln w="1905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prstClr val="black"/>
                  </a:solidFill>
                  <a:effectLst/>
                  <a:uLnTx/>
                  <a:uFillTx/>
                  <a:latin typeface="Arial Narrow" panose="020B0606020202030204" pitchFamily="34" charset="0"/>
                  <a:ea typeface="+mn-ea"/>
                  <a:cs typeface="+mn-cs"/>
                </a:rPr>
                <a:t>Approval by WNT</a:t>
              </a:r>
            </a:p>
          </p:txBody>
        </p:sp>
        <p:sp>
          <p:nvSpPr>
            <p:cNvPr id="79" name="Rectangle 47">
              <a:extLst>
                <a:ext uri="{FF2B5EF4-FFF2-40B4-BE49-F238E27FC236}">
                  <a16:creationId xmlns:a16="http://schemas.microsoft.com/office/drawing/2014/main" id="{D8C4C7B0-03AB-4FB0-9D5B-4A5D8915FF49}"/>
                </a:ext>
              </a:extLst>
            </p:cNvPr>
            <p:cNvSpPr/>
            <p:nvPr/>
          </p:nvSpPr>
          <p:spPr>
            <a:xfrm>
              <a:off x="7704155" y="2597634"/>
              <a:ext cx="777895"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June/mid-Feb</a:t>
              </a:r>
            </a:p>
          </p:txBody>
        </p:sp>
        <p:sp>
          <p:nvSpPr>
            <p:cNvPr id="80" name="Rectangle 48">
              <a:extLst>
                <a:ext uri="{FF2B5EF4-FFF2-40B4-BE49-F238E27FC236}">
                  <a16:creationId xmlns:a16="http://schemas.microsoft.com/office/drawing/2014/main" id="{C4EAD929-AA2F-4D89-9A77-D432A278C180}"/>
                </a:ext>
              </a:extLst>
            </p:cNvPr>
            <p:cNvSpPr/>
            <p:nvPr/>
          </p:nvSpPr>
          <p:spPr>
            <a:xfrm>
              <a:off x="8558879" y="2597634"/>
              <a:ext cx="65313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algn="ctr">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mid-Feb</a:t>
              </a:r>
            </a:p>
          </p:txBody>
        </p:sp>
        <p:sp>
          <p:nvSpPr>
            <p:cNvPr id="81" name="Rectangle 49">
              <a:extLst>
                <a:ext uri="{FF2B5EF4-FFF2-40B4-BE49-F238E27FC236}">
                  <a16:creationId xmlns:a16="http://schemas.microsoft.com/office/drawing/2014/main" id="{0F5F5EC1-736A-4B84-8271-12830754220E}"/>
                </a:ext>
              </a:extLst>
            </p:cNvPr>
            <p:cNvSpPr/>
            <p:nvPr/>
          </p:nvSpPr>
          <p:spPr>
            <a:xfrm>
              <a:off x="9288842" y="2597634"/>
              <a:ext cx="548604" cy="270571"/>
            </a:xfrm>
            <a:prstGeom prst="rect">
              <a:avLst/>
            </a:prstGeom>
            <a:solidFill>
              <a:srgbClr val="0D86AE"/>
            </a:solidFill>
            <a:ln w="12700" cap="flat" cmpd="sng" algn="ctr">
              <a:solidFill>
                <a:srgbClr val="0D86AE"/>
              </a:solidFill>
              <a:prstDash val="solid"/>
              <a:miter lim="800000"/>
            </a:ln>
            <a:effectLst/>
          </p:spPr>
          <p:txBody>
            <a:bodyPr lIns="18000" tIns="18000" rIns="18000" bIns="1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dirty="0">
                  <a:ln>
                    <a:noFill/>
                  </a:ln>
                  <a:solidFill>
                    <a:schemeClr val="bg1"/>
                  </a:solidFill>
                  <a:effectLst/>
                  <a:uLnTx/>
                  <a:uFillTx/>
                  <a:latin typeface="Arial Narrow" panose="020B0606020202030204" pitchFamily="34" charset="0"/>
                </a:rPr>
                <a:t>April</a:t>
              </a:r>
              <a:endParaRPr kumimoji="0" lang="en-GB" sz="1000" b="0" i="0" u="none" strike="noStrike" kern="0" cap="none" spc="0" normalizeH="0" baseline="0" dirty="0">
                <a:ln>
                  <a:noFill/>
                </a:ln>
                <a:solidFill>
                  <a:schemeClr val="bg1"/>
                </a:solidFill>
                <a:effectLst/>
                <a:uLnTx/>
                <a:uFillTx/>
                <a:latin typeface="Calibri Light" panose="020F0302020204030204"/>
                <a:ea typeface="+mn-ea"/>
                <a:cs typeface="+mn-cs"/>
              </a:endParaRPr>
            </a:p>
          </p:txBody>
        </p:sp>
        <p:cxnSp>
          <p:nvCxnSpPr>
            <p:cNvPr id="82" name="Straight Connector 101">
              <a:extLst>
                <a:ext uri="{FF2B5EF4-FFF2-40B4-BE49-F238E27FC236}">
                  <a16:creationId xmlns:a16="http://schemas.microsoft.com/office/drawing/2014/main" id="{8C792A3F-48E9-43FA-9D42-8F8D61F9ECE1}"/>
                </a:ext>
              </a:extLst>
            </p:cNvPr>
            <p:cNvCxnSpPr>
              <a:cxnSpLocks/>
              <a:endCxn id="79" idx="0"/>
            </p:cNvCxnSpPr>
            <p:nvPr/>
          </p:nvCxnSpPr>
          <p:spPr>
            <a:xfrm flipH="1">
              <a:off x="8093103" y="2140044"/>
              <a:ext cx="5222" cy="457590"/>
            </a:xfrm>
            <a:prstGeom prst="line">
              <a:avLst/>
            </a:prstGeom>
            <a:noFill/>
            <a:ln w="38100" cap="flat" cmpd="sng" algn="ctr">
              <a:solidFill>
                <a:srgbClr val="0D86AE"/>
              </a:solidFill>
              <a:prstDash val="solid"/>
              <a:miter lim="800000"/>
            </a:ln>
            <a:effectLst/>
          </p:spPr>
        </p:cxnSp>
        <p:cxnSp>
          <p:nvCxnSpPr>
            <p:cNvPr id="83" name="Straight Connector 102">
              <a:extLst>
                <a:ext uri="{FF2B5EF4-FFF2-40B4-BE49-F238E27FC236}">
                  <a16:creationId xmlns:a16="http://schemas.microsoft.com/office/drawing/2014/main" id="{0CFF6EB2-91F8-4F5A-ABB7-03CBFE9561E4}"/>
                </a:ext>
              </a:extLst>
            </p:cNvPr>
            <p:cNvCxnSpPr>
              <a:cxnSpLocks/>
              <a:endCxn id="80" idx="0"/>
            </p:cNvCxnSpPr>
            <p:nvPr/>
          </p:nvCxnSpPr>
          <p:spPr>
            <a:xfrm flipH="1">
              <a:off x="8885446" y="2137540"/>
              <a:ext cx="2602" cy="460094"/>
            </a:xfrm>
            <a:prstGeom prst="line">
              <a:avLst/>
            </a:prstGeom>
            <a:noFill/>
            <a:ln w="38100" cap="flat" cmpd="sng" algn="ctr">
              <a:solidFill>
                <a:srgbClr val="0D86AE"/>
              </a:solidFill>
              <a:prstDash val="solid"/>
              <a:miter lim="800000"/>
            </a:ln>
            <a:effectLst/>
          </p:spPr>
        </p:cxnSp>
        <p:cxnSp>
          <p:nvCxnSpPr>
            <p:cNvPr id="84" name="Straight Connector 103">
              <a:extLst>
                <a:ext uri="{FF2B5EF4-FFF2-40B4-BE49-F238E27FC236}">
                  <a16:creationId xmlns:a16="http://schemas.microsoft.com/office/drawing/2014/main" id="{A86344A3-02F1-41F0-B831-510EAC3C67DA}"/>
                </a:ext>
              </a:extLst>
            </p:cNvPr>
            <p:cNvCxnSpPr>
              <a:cxnSpLocks/>
              <a:endCxn id="81" idx="0"/>
            </p:cNvCxnSpPr>
            <p:nvPr/>
          </p:nvCxnSpPr>
          <p:spPr>
            <a:xfrm flipH="1">
              <a:off x="9563144" y="2137540"/>
              <a:ext cx="18" cy="460094"/>
            </a:xfrm>
            <a:prstGeom prst="line">
              <a:avLst/>
            </a:prstGeom>
            <a:noFill/>
            <a:ln w="38100" cap="flat" cmpd="sng" algn="ctr">
              <a:solidFill>
                <a:srgbClr val="0D86AE"/>
              </a:solidFill>
              <a:prstDash val="solid"/>
              <a:miter lim="800000"/>
            </a:ln>
            <a:effectLst/>
          </p:spPr>
        </p:cxnSp>
        <p:cxnSp>
          <p:nvCxnSpPr>
            <p:cNvPr id="85" name="Straight Connector 72">
              <a:extLst>
                <a:ext uri="{FF2B5EF4-FFF2-40B4-BE49-F238E27FC236}">
                  <a16:creationId xmlns:a16="http://schemas.microsoft.com/office/drawing/2014/main" id="{FD39B51A-0EDE-40BA-B8ED-C0F68D64A7DE}"/>
                </a:ext>
              </a:extLst>
            </p:cNvPr>
            <p:cNvCxnSpPr>
              <a:cxnSpLocks/>
            </p:cNvCxnSpPr>
            <p:nvPr/>
          </p:nvCxnSpPr>
          <p:spPr>
            <a:xfrm flipH="1" flipV="1">
              <a:off x="9879668" y="2140044"/>
              <a:ext cx="1574711" cy="3574"/>
            </a:xfrm>
            <a:prstGeom prst="line">
              <a:avLst/>
            </a:prstGeom>
            <a:ln w="38100">
              <a:solidFill>
                <a:srgbClr val="009A46"/>
              </a:solidFill>
            </a:ln>
          </p:spPr>
          <p:style>
            <a:lnRef idx="1">
              <a:schemeClr val="accent1"/>
            </a:lnRef>
            <a:fillRef idx="0">
              <a:schemeClr val="accent1"/>
            </a:fillRef>
            <a:effectRef idx="0">
              <a:schemeClr val="accent1"/>
            </a:effectRef>
            <a:fontRef idx="minor">
              <a:schemeClr val="tx1"/>
            </a:fontRef>
          </p:style>
        </p:cxnSp>
        <p:sp>
          <p:nvSpPr>
            <p:cNvPr id="86" name="Arrow: Chevron 74">
              <a:extLst>
                <a:ext uri="{FF2B5EF4-FFF2-40B4-BE49-F238E27FC236}">
                  <a16:creationId xmlns:a16="http://schemas.microsoft.com/office/drawing/2014/main" id="{A2502033-FD1B-4ECF-8710-5EF0969B3828}"/>
                </a:ext>
              </a:extLst>
            </p:cNvPr>
            <p:cNvSpPr/>
            <p:nvPr/>
          </p:nvSpPr>
          <p:spPr>
            <a:xfrm>
              <a:off x="2732476"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Arrow: Chevron 75">
              <a:extLst>
                <a:ext uri="{FF2B5EF4-FFF2-40B4-BE49-F238E27FC236}">
                  <a16:creationId xmlns:a16="http://schemas.microsoft.com/office/drawing/2014/main" id="{5684C1C1-AFCB-4D63-93E5-4C9AE96C80BC}"/>
                </a:ext>
              </a:extLst>
            </p:cNvPr>
            <p:cNvSpPr/>
            <p:nvPr/>
          </p:nvSpPr>
          <p:spPr>
            <a:xfrm>
              <a:off x="2253275"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Arrow: Chevron 76">
              <a:extLst>
                <a:ext uri="{FF2B5EF4-FFF2-40B4-BE49-F238E27FC236}">
                  <a16:creationId xmlns:a16="http://schemas.microsoft.com/office/drawing/2014/main" id="{497617E3-5575-4CA5-BE0A-843854728398}"/>
                </a:ext>
              </a:extLst>
            </p:cNvPr>
            <p:cNvSpPr/>
            <p:nvPr/>
          </p:nvSpPr>
          <p:spPr>
            <a:xfrm>
              <a:off x="5316613"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9" name="Arrow: Chevron 77">
              <a:extLst>
                <a:ext uri="{FF2B5EF4-FFF2-40B4-BE49-F238E27FC236}">
                  <a16:creationId xmlns:a16="http://schemas.microsoft.com/office/drawing/2014/main" id="{76E67302-3BC9-4EE5-B645-C783A2BD4AC8}"/>
                </a:ext>
              </a:extLst>
            </p:cNvPr>
            <p:cNvSpPr/>
            <p:nvPr/>
          </p:nvSpPr>
          <p:spPr>
            <a:xfrm>
              <a:off x="4843393" y="3633539"/>
              <a:ext cx="784800" cy="987266"/>
            </a:xfrm>
            <a:prstGeom prst="chevron">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Arrow: Chevron 78">
              <a:extLst>
                <a:ext uri="{FF2B5EF4-FFF2-40B4-BE49-F238E27FC236}">
                  <a16:creationId xmlns:a16="http://schemas.microsoft.com/office/drawing/2014/main" id="{AAACE5F0-4CFE-4197-8699-2FA8010777B8}"/>
                </a:ext>
              </a:extLst>
            </p:cNvPr>
            <p:cNvSpPr/>
            <p:nvPr/>
          </p:nvSpPr>
          <p:spPr>
            <a:xfrm>
              <a:off x="7698543"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Arrow: Chevron 79">
              <a:extLst>
                <a:ext uri="{FF2B5EF4-FFF2-40B4-BE49-F238E27FC236}">
                  <a16:creationId xmlns:a16="http://schemas.microsoft.com/office/drawing/2014/main" id="{44E08BA7-DCD9-4CE1-96BB-107154817DE3}"/>
                </a:ext>
              </a:extLst>
            </p:cNvPr>
            <p:cNvSpPr/>
            <p:nvPr/>
          </p:nvSpPr>
          <p:spPr>
            <a:xfrm>
              <a:off x="7222305" y="3633539"/>
              <a:ext cx="784800" cy="987266"/>
            </a:xfrm>
            <a:prstGeom prst="chevron">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2" name="Arrow: Chevron 80">
              <a:extLst>
                <a:ext uri="{FF2B5EF4-FFF2-40B4-BE49-F238E27FC236}">
                  <a16:creationId xmlns:a16="http://schemas.microsoft.com/office/drawing/2014/main" id="{EE1F3BFC-C85E-4C4A-956F-3300A9C0A8AF}"/>
                </a:ext>
              </a:extLst>
            </p:cNvPr>
            <p:cNvSpPr/>
            <p:nvPr/>
          </p:nvSpPr>
          <p:spPr>
            <a:xfrm>
              <a:off x="9917410"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Arrow: Chevron 81">
              <a:extLst>
                <a:ext uri="{FF2B5EF4-FFF2-40B4-BE49-F238E27FC236}">
                  <a16:creationId xmlns:a16="http://schemas.microsoft.com/office/drawing/2014/main" id="{1C5AEF70-B2A1-44DB-9502-A5F5987B0DC2}"/>
                </a:ext>
              </a:extLst>
            </p:cNvPr>
            <p:cNvSpPr/>
            <p:nvPr/>
          </p:nvSpPr>
          <p:spPr>
            <a:xfrm>
              <a:off x="9444190" y="3633539"/>
              <a:ext cx="784800" cy="987266"/>
            </a:xfrm>
            <a:prstGeom prst="chevron">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Arrow: Chevron 82">
              <a:extLst>
                <a:ext uri="{FF2B5EF4-FFF2-40B4-BE49-F238E27FC236}">
                  <a16:creationId xmlns:a16="http://schemas.microsoft.com/office/drawing/2014/main" id="{24B87F91-FAE1-4BA4-B94E-713C840B72ED}"/>
                </a:ext>
              </a:extLst>
            </p:cNvPr>
            <p:cNvSpPr/>
            <p:nvPr/>
          </p:nvSpPr>
          <p:spPr>
            <a:xfrm>
              <a:off x="304350" y="3633539"/>
              <a:ext cx="784800" cy="98726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Arrow: Chevron 83">
              <a:extLst>
                <a:ext uri="{FF2B5EF4-FFF2-40B4-BE49-F238E27FC236}">
                  <a16:creationId xmlns:a16="http://schemas.microsoft.com/office/drawing/2014/main" id="{D87A4213-8F71-468A-BF64-139D87F00B23}"/>
                </a:ext>
              </a:extLst>
            </p:cNvPr>
            <p:cNvSpPr/>
            <p:nvPr/>
          </p:nvSpPr>
          <p:spPr>
            <a:xfrm>
              <a:off x="10952937" y="3633539"/>
              <a:ext cx="784800" cy="987266"/>
            </a:xfrm>
            <a:prstGeom prst="chevron">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Rectangle 84">
              <a:extLst>
                <a:ext uri="{FF2B5EF4-FFF2-40B4-BE49-F238E27FC236}">
                  <a16:creationId xmlns:a16="http://schemas.microsoft.com/office/drawing/2014/main" id="{DD6C9E8C-0898-4088-B8B7-9D1835EF9A1C}"/>
                </a:ext>
              </a:extLst>
            </p:cNvPr>
            <p:cNvSpPr/>
            <p:nvPr/>
          </p:nvSpPr>
          <p:spPr>
            <a:xfrm>
              <a:off x="699335" y="3633539"/>
              <a:ext cx="1944505" cy="98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Pre-OECD </a:t>
              </a:r>
            </a:p>
            <a:p>
              <a:pPr algn="ctr"/>
              <a:r>
                <a:rPr lang="en-GB" sz="1600" b="1" dirty="0">
                  <a:solidFill>
                    <a:schemeClr val="bg1"/>
                  </a:solidFill>
                  <a:latin typeface="Arial Narrow" panose="020B0606020202030204" pitchFamily="34" charset="0"/>
                </a:rPr>
                <a:t>phase</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0</a:t>
              </a:r>
            </a:p>
          </p:txBody>
        </p:sp>
        <p:sp>
          <p:nvSpPr>
            <p:cNvPr id="138" name="Rectangle 85">
              <a:extLst>
                <a:ext uri="{FF2B5EF4-FFF2-40B4-BE49-F238E27FC236}">
                  <a16:creationId xmlns:a16="http://schemas.microsoft.com/office/drawing/2014/main" id="{4DB4D3A0-39E4-461E-B8CD-F5E0BD172C33}"/>
                </a:ext>
              </a:extLst>
            </p:cNvPr>
            <p:cNvSpPr/>
            <p:nvPr/>
          </p:nvSpPr>
          <p:spPr>
            <a:xfrm>
              <a:off x="3123928" y="3633539"/>
              <a:ext cx="2113873" cy="987266"/>
            </a:xfrm>
            <a:prstGeom prst="rect">
              <a:avLst/>
            </a:prstGeom>
            <a:solidFill>
              <a:srgbClr val="64D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solidFill>
                    <a:schemeClr val="bg1"/>
                  </a:solidFill>
                  <a:latin typeface="Arial Narrow" panose="020B0606020202030204" pitchFamily="34" charset="0"/>
                </a:rPr>
                <a:t>Project definition </a:t>
              </a:r>
            </a:p>
            <a:p>
              <a:pPr algn="ctr"/>
              <a:r>
                <a:rPr lang="en-GB" sz="1600" b="1" dirty="0">
                  <a:solidFill>
                    <a:schemeClr val="bg1"/>
                  </a:solidFill>
                  <a:latin typeface="Arial Narrow" panose="020B0606020202030204" pitchFamily="34" charset="0"/>
                </a:rPr>
                <a:t>at OECD</a:t>
              </a:r>
            </a:p>
            <a:p>
              <a:pPr algn="ctr"/>
              <a:endParaRPr lang="en-GB" sz="1600" b="1" dirty="0">
                <a:solidFill>
                  <a:schemeClr val="bg1"/>
                </a:solidFill>
                <a:latin typeface="Arial Narrow" panose="020B0606020202030204" pitchFamily="34" charset="0"/>
              </a:endParaRPr>
            </a:p>
            <a:p>
              <a:pPr algn="ctr"/>
              <a:r>
                <a:rPr lang="en-GB" sz="1200" dirty="0">
                  <a:solidFill>
                    <a:schemeClr val="bg1"/>
                  </a:solidFill>
                  <a:latin typeface="Arial Narrow" panose="020B0606020202030204" pitchFamily="34" charset="0"/>
                </a:rPr>
                <a:t>Phase 1</a:t>
              </a:r>
            </a:p>
          </p:txBody>
        </p:sp>
        <p:sp>
          <p:nvSpPr>
            <p:cNvPr id="139" name="Rectangle 86">
              <a:extLst>
                <a:ext uri="{FF2B5EF4-FFF2-40B4-BE49-F238E27FC236}">
                  <a16:creationId xmlns:a16="http://schemas.microsoft.com/office/drawing/2014/main" id="{843E6770-1ED7-445D-AB97-52AB06736B4A}"/>
                </a:ext>
              </a:extLst>
            </p:cNvPr>
            <p:cNvSpPr/>
            <p:nvPr/>
          </p:nvSpPr>
          <p:spPr>
            <a:xfrm>
              <a:off x="5716389" y="3633539"/>
              <a:ext cx="1891618" cy="987266"/>
            </a:xfrm>
            <a:prstGeom prst="rect">
              <a:avLst/>
            </a:prstGeom>
            <a:solidFill>
              <a:srgbClr val="11A4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Development </a:t>
              </a:r>
            </a:p>
            <a:p>
              <a:pPr algn="ctr"/>
              <a:r>
                <a:rPr lang="en-GB" sz="1600" b="1" dirty="0">
                  <a:latin typeface="Arial Narrow" panose="020B0606020202030204" pitchFamily="34" charset="0"/>
                </a:rPr>
                <a:t>at OECD</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2</a:t>
              </a:r>
            </a:p>
          </p:txBody>
        </p:sp>
        <p:sp>
          <p:nvSpPr>
            <p:cNvPr id="140" name="Rectangle 87">
              <a:extLst>
                <a:ext uri="{FF2B5EF4-FFF2-40B4-BE49-F238E27FC236}">
                  <a16:creationId xmlns:a16="http://schemas.microsoft.com/office/drawing/2014/main" id="{9C5F6BD8-2190-4B25-AA7C-90F7E715DA32}"/>
                </a:ext>
              </a:extLst>
            </p:cNvPr>
            <p:cNvSpPr/>
            <p:nvPr/>
          </p:nvSpPr>
          <p:spPr>
            <a:xfrm>
              <a:off x="8093260" y="3633539"/>
              <a:ext cx="1735954" cy="987266"/>
            </a:xfrm>
            <a:prstGeom prst="rect">
              <a:avLst/>
            </a:prstGeom>
            <a:solidFill>
              <a:srgbClr val="0D86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Commenting </a:t>
              </a:r>
              <a:br>
                <a:rPr lang="en-GB" sz="1600" b="1" dirty="0">
                  <a:latin typeface="Arial Narrow" panose="020B0606020202030204" pitchFamily="34" charset="0"/>
                </a:rPr>
              </a:br>
              <a:r>
                <a:rPr lang="en-GB" sz="1600" b="1" dirty="0">
                  <a:latin typeface="Arial Narrow" panose="020B0606020202030204" pitchFamily="34" charset="0"/>
                </a:rPr>
                <a:t>and approval at OECD</a:t>
              </a:r>
            </a:p>
            <a:p>
              <a:pPr algn="ctr"/>
              <a:r>
                <a:rPr lang="en-GB" sz="1200" dirty="0">
                  <a:latin typeface="Arial Narrow" panose="020B0606020202030204" pitchFamily="34" charset="0"/>
                </a:rPr>
                <a:t>Phase 3</a:t>
              </a:r>
            </a:p>
          </p:txBody>
        </p:sp>
        <p:sp>
          <p:nvSpPr>
            <p:cNvPr id="141" name="Rectangle 88">
              <a:extLst>
                <a:ext uri="{FF2B5EF4-FFF2-40B4-BE49-F238E27FC236}">
                  <a16:creationId xmlns:a16="http://schemas.microsoft.com/office/drawing/2014/main" id="{3BD84753-BE5F-4772-A874-C18F06C448CC}"/>
                </a:ext>
              </a:extLst>
            </p:cNvPr>
            <p:cNvSpPr/>
            <p:nvPr/>
          </p:nvSpPr>
          <p:spPr>
            <a:xfrm>
              <a:off x="10312268" y="3633539"/>
              <a:ext cx="1038418" cy="987266"/>
            </a:xfrm>
            <a:prstGeom prst="rect">
              <a:avLst/>
            </a:prstGeom>
            <a:solidFill>
              <a:srgbClr val="009A4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 rIns="0" bIns="14400" rtlCol="0" anchor="ctr"/>
            <a:lstStyle/>
            <a:p>
              <a:pPr algn="ctr"/>
              <a:r>
                <a:rPr lang="en-GB" sz="1600" b="1" dirty="0">
                  <a:latin typeface="Arial Narrow" panose="020B0606020202030204" pitchFamily="34" charset="0"/>
                </a:rPr>
                <a:t>Use of OECD </a:t>
              </a:r>
              <a:br>
                <a:rPr lang="en-GB" sz="1600" b="1" dirty="0">
                  <a:latin typeface="Arial Narrow" panose="020B0606020202030204" pitchFamily="34" charset="0"/>
                </a:rPr>
              </a:br>
              <a:r>
                <a:rPr lang="en-GB" sz="1600" b="1" dirty="0">
                  <a:latin typeface="Arial Narrow" panose="020B0606020202030204" pitchFamily="34" charset="0"/>
                </a:rPr>
                <a:t>TGs/GDs</a:t>
              </a:r>
            </a:p>
            <a:p>
              <a:pPr algn="ctr"/>
              <a:endParaRPr lang="en-GB" sz="1600" b="1" dirty="0">
                <a:latin typeface="Arial Narrow" panose="020B0606020202030204" pitchFamily="34" charset="0"/>
              </a:endParaRPr>
            </a:p>
            <a:p>
              <a:pPr algn="ctr"/>
              <a:r>
                <a:rPr lang="en-GB" sz="1200" dirty="0">
                  <a:latin typeface="Arial Narrow" panose="020B0606020202030204" pitchFamily="34" charset="0"/>
                </a:rPr>
                <a:t>Phase 4</a:t>
              </a:r>
            </a:p>
          </p:txBody>
        </p:sp>
      </p:grpSp>
      <p:sp>
        <p:nvSpPr>
          <p:cNvPr id="2" name="Titel 1"/>
          <p:cNvSpPr>
            <a:spLocks noGrp="1"/>
          </p:cNvSpPr>
          <p:nvPr>
            <p:ph type="title"/>
          </p:nvPr>
        </p:nvSpPr>
        <p:spPr/>
        <p:txBody>
          <a:bodyPr/>
          <a:lstStyle/>
          <a:p>
            <a:r>
              <a:rPr lang="en-GB" dirty="0"/>
              <a:t>OECD Test Guideline Development Process</a:t>
            </a:r>
            <a:br>
              <a:rPr lang="en-GB" dirty="0"/>
            </a:br>
            <a:r>
              <a:rPr lang="en-GB" sz="2000" dirty="0"/>
              <a:t>In reality </a:t>
            </a:r>
          </a:p>
        </p:txBody>
      </p:sp>
      <p:grpSp>
        <p:nvGrpSpPr>
          <p:cNvPr id="8" name="Group 7">
            <a:extLst>
              <a:ext uri="{FF2B5EF4-FFF2-40B4-BE49-F238E27FC236}">
                <a16:creationId xmlns:a16="http://schemas.microsoft.com/office/drawing/2014/main" id="{1625AB2E-B1EC-4AFF-8132-CE5CD895AD5F}"/>
              </a:ext>
            </a:extLst>
          </p:cNvPr>
          <p:cNvGrpSpPr/>
          <p:nvPr/>
        </p:nvGrpSpPr>
        <p:grpSpPr>
          <a:xfrm>
            <a:off x="304350" y="1323780"/>
            <a:ext cx="10655570" cy="4843503"/>
            <a:chOff x="304350" y="1323780"/>
            <a:chExt cx="10655570" cy="4843503"/>
          </a:xfrm>
        </p:grpSpPr>
        <p:grpSp>
          <p:nvGrpSpPr>
            <p:cNvPr id="6" name="Group 5">
              <a:extLst>
                <a:ext uri="{FF2B5EF4-FFF2-40B4-BE49-F238E27FC236}">
                  <a16:creationId xmlns:a16="http://schemas.microsoft.com/office/drawing/2014/main" id="{11F9E178-D9C4-42FC-94A0-E729F096027A}"/>
                </a:ext>
              </a:extLst>
            </p:cNvPr>
            <p:cNvGrpSpPr/>
            <p:nvPr/>
          </p:nvGrpSpPr>
          <p:grpSpPr>
            <a:xfrm>
              <a:off x="7998808" y="4693972"/>
              <a:ext cx="1570218" cy="1273240"/>
              <a:chOff x="7998808" y="4693972"/>
              <a:chExt cx="1570218" cy="1273240"/>
            </a:xfrm>
          </p:grpSpPr>
          <p:sp>
            <p:nvSpPr>
              <p:cNvPr id="45" name="Nach oben gekrümmter Pfeil 44"/>
              <p:cNvSpPr/>
              <p:nvPr/>
            </p:nvSpPr>
            <p:spPr>
              <a:xfrm flipH="1">
                <a:off x="7998808" y="5386139"/>
                <a:ext cx="1473800" cy="581073"/>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Nach oben gekrümmter Pfeil 45"/>
              <p:cNvSpPr/>
              <p:nvPr/>
            </p:nvSpPr>
            <p:spPr>
              <a:xfrm flipV="1">
                <a:off x="8077872" y="4693972"/>
                <a:ext cx="1491154" cy="605600"/>
              </a:xfrm>
              <a:prstGeom prst="curved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7" name="Textfeld 46"/>
            <p:cNvSpPr txBox="1"/>
            <p:nvPr/>
          </p:nvSpPr>
          <p:spPr>
            <a:xfrm>
              <a:off x="8123449" y="4853539"/>
              <a:ext cx="1320936" cy="830997"/>
            </a:xfrm>
            <a:prstGeom prst="rect">
              <a:avLst/>
            </a:prstGeom>
            <a:noFill/>
          </p:spPr>
          <p:txBody>
            <a:bodyPr wrap="square" rtlCol="0">
              <a:spAutoFit/>
            </a:bodyPr>
            <a:lstStyle/>
            <a:p>
              <a:pPr algn="ctr"/>
              <a:r>
                <a:rPr lang="en-GB" sz="1200" b="1" dirty="0">
                  <a:latin typeface="Arial Narrow" panose="020B0606020202030204" pitchFamily="34" charset="0"/>
                </a:rPr>
                <a:t>Possibly </a:t>
              </a:r>
            </a:p>
            <a:p>
              <a:pPr algn="ctr"/>
              <a:r>
                <a:rPr lang="en-GB" sz="1200" b="1" dirty="0">
                  <a:latin typeface="Arial Narrow" panose="020B0606020202030204" pitchFamily="34" charset="0"/>
                </a:rPr>
                <a:t>several </a:t>
              </a:r>
            </a:p>
            <a:p>
              <a:pPr algn="ctr"/>
              <a:r>
                <a:rPr lang="en-GB" sz="1200" b="1" dirty="0">
                  <a:latin typeface="Arial Narrow" panose="020B0606020202030204" pitchFamily="34" charset="0"/>
                </a:rPr>
                <a:t>commenting </a:t>
              </a:r>
            </a:p>
            <a:p>
              <a:pPr algn="ctr"/>
              <a:r>
                <a:rPr lang="en-GB" sz="1200" b="1" dirty="0">
                  <a:latin typeface="Arial Narrow" panose="020B0606020202030204" pitchFamily="34" charset="0"/>
                </a:rPr>
                <a:t>rounds</a:t>
              </a:r>
            </a:p>
          </p:txBody>
        </p:sp>
        <p:sp>
          <p:nvSpPr>
            <p:cNvPr id="48" name="Nach oben gekrümmter Pfeil 47"/>
            <p:cNvSpPr/>
            <p:nvPr/>
          </p:nvSpPr>
          <p:spPr>
            <a:xfrm>
              <a:off x="1858604" y="4693972"/>
              <a:ext cx="1921346" cy="1273240"/>
            </a:xfrm>
            <a:prstGeom prst="curvedUpArrow">
              <a:avLst>
                <a:gd name="adj1" fmla="val 13023"/>
                <a:gd name="adj2" fmla="val 33845"/>
                <a:gd name="adj3" fmla="val 23894"/>
              </a:avLst>
            </a:prstGeom>
            <a:solidFill>
              <a:srgbClr val="B3DB31"/>
            </a:solidFill>
            <a:ln>
              <a:solidFill>
                <a:srgbClr val="B3D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Textfeld 48"/>
            <p:cNvSpPr txBox="1"/>
            <p:nvPr/>
          </p:nvSpPr>
          <p:spPr>
            <a:xfrm>
              <a:off x="1858604" y="4693972"/>
              <a:ext cx="1921346" cy="1015663"/>
            </a:xfrm>
            <a:prstGeom prst="rect">
              <a:avLst/>
            </a:prstGeom>
            <a:noFill/>
          </p:spPr>
          <p:txBody>
            <a:bodyPr wrap="square" rtlCol="0">
              <a:spAutoFit/>
            </a:bodyPr>
            <a:lstStyle/>
            <a:p>
              <a:pPr algn="ctr"/>
              <a:r>
                <a:rPr lang="en-GB" sz="1200" b="1" dirty="0">
                  <a:latin typeface="Arial Narrow" panose="020B0606020202030204" pitchFamily="34" charset="0"/>
                </a:rPr>
                <a:t>With support of </a:t>
              </a:r>
            </a:p>
            <a:p>
              <a:pPr algn="ctr"/>
              <a:r>
                <a:rPr lang="en-GB" sz="1200" b="1" dirty="0">
                  <a:latin typeface="Arial Narrow" panose="020B0606020202030204" pitchFamily="34" charset="0"/>
                </a:rPr>
                <a:t>OECD Working Parties </a:t>
              </a:r>
            </a:p>
            <a:p>
              <a:pPr algn="ctr"/>
              <a:r>
                <a:rPr lang="en-GB" sz="1200" b="1" dirty="0">
                  <a:latin typeface="Arial Narrow" panose="020B0606020202030204" pitchFamily="34" charset="0"/>
                </a:rPr>
                <a:t>(e.g. Working Party on Manufactured Nanomaterials (</a:t>
              </a:r>
              <a:r>
                <a:rPr lang="en-GB" sz="1200" b="1" dirty="0" err="1">
                  <a:latin typeface="Arial Narrow" panose="020B0606020202030204" pitchFamily="34" charset="0"/>
                </a:rPr>
                <a:t>WPMN</a:t>
              </a:r>
              <a:r>
                <a:rPr lang="en-GB" sz="1200" b="1" dirty="0">
                  <a:latin typeface="Arial Narrow" panose="020B0606020202030204" pitchFamily="34" charset="0"/>
                </a:rPr>
                <a:t>))</a:t>
              </a:r>
            </a:p>
          </p:txBody>
        </p:sp>
        <p:sp>
          <p:nvSpPr>
            <p:cNvPr id="51" name="Nach oben gekrümmter Pfeil 50"/>
            <p:cNvSpPr/>
            <p:nvPr/>
          </p:nvSpPr>
          <p:spPr>
            <a:xfrm flipH="1" flipV="1">
              <a:off x="2543576" y="1323780"/>
              <a:ext cx="8416344" cy="2243003"/>
            </a:xfrm>
            <a:prstGeom prst="curvedUpArrow">
              <a:avLst>
                <a:gd name="adj1" fmla="val 4856"/>
                <a:gd name="adj2" fmla="val 15737"/>
                <a:gd name="adj3" fmla="val 23564"/>
              </a:avLst>
            </a:prstGeom>
            <a:solidFill>
              <a:srgbClr val="66BB6A"/>
            </a:solidFill>
            <a:ln>
              <a:solidFill>
                <a:srgbClr val="66B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Textfeld 51"/>
            <p:cNvSpPr txBox="1"/>
            <p:nvPr/>
          </p:nvSpPr>
          <p:spPr>
            <a:xfrm>
              <a:off x="5436655" y="1479682"/>
              <a:ext cx="3062132" cy="523220"/>
            </a:xfrm>
            <a:prstGeom prst="rect">
              <a:avLst/>
            </a:prstGeom>
            <a:noFill/>
          </p:spPr>
          <p:txBody>
            <a:bodyPr wrap="square" rtlCol="0">
              <a:spAutoFit/>
            </a:bodyPr>
            <a:lstStyle/>
            <a:p>
              <a:pPr algn="ctr"/>
              <a:r>
                <a:rPr lang="en-GB" sz="1400" b="1" dirty="0"/>
                <a:t>Revision and updating of existing TGs or development of new ones</a:t>
              </a:r>
            </a:p>
          </p:txBody>
        </p:sp>
        <p:sp>
          <p:nvSpPr>
            <p:cNvPr id="53" name="Nach oben gekrümmter Pfeil 52"/>
            <p:cNvSpPr/>
            <p:nvPr/>
          </p:nvSpPr>
          <p:spPr>
            <a:xfrm>
              <a:off x="5436655" y="4693973"/>
              <a:ext cx="2223257" cy="974710"/>
            </a:xfrm>
            <a:prstGeom prst="curvedUpArrow">
              <a:avLst>
                <a:gd name="adj1" fmla="val 17097"/>
                <a:gd name="adj2" fmla="val 412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Textfeld 53"/>
            <p:cNvSpPr txBox="1"/>
            <p:nvPr/>
          </p:nvSpPr>
          <p:spPr>
            <a:xfrm>
              <a:off x="5436654" y="4919718"/>
              <a:ext cx="2223257" cy="461665"/>
            </a:xfrm>
            <a:prstGeom prst="rect">
              <a:avLst/>
            </a:prstGeom>
            <a:noFill/>
          </p:spPr>
          <p:txBody>
            <a:bodyPr wrap="square" rtlCol="0">
              <a:spAutoFit/>
            </a:bodyPr>
            <a:lstStyle/>
            <a:p>
              <a:pPr algn="ctr"/>
              <a:r>
                <a:rPr lang="en-GB" sz="1200" b="1" dirty="0">
                  <a:latin typeface="Arial Narrow" panose="020B0606020202030204" pitchFamily="34" charset="0"/>
                </a:rPr>
                <a:t>Can take </a:t>
              </a:r>
            </a:p>
            <a:p>
              <a:pPr algn="ctr"/>
              <a:r>
                <a:rPr lang="en-GB" sz="1200" b="1" dirty="0">
                  <a:latin typeface="Arial Narrow" panose="020B0606020202030204" pitchFamily="34" charset="0"/>
                </a:rPr>
                <a:t>several years</a:t>
              </a:r>
            </a:p>
          </p:txBody>
        </p:sp>
        <p:sp>
          <p:nvSpPr>
            <p:cNvPr id="58" name="Richtungspfeil 57"/>
            <p:cNvSpPr/>
            <p:nvPr/>
          </p:nvSpPr>
          <p:spPr>
            <a:xfrm rot="5400000">
              <a:off x="310602" y="4687721"/>
              <a:ext cx="1473310" cy="1485813"/>
            </a:xfrm>
            <a:prstGeom prst="homePlate">
              <a:avLst>
                <a:gd name="adj" fmla="val 3436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feld 58"/>
            <p:cNvSpPr txBox="1"/>
            <p:nvPr/>
          </p:nvSpPr>
          <p:spPr>
            <a:xfrm>
              <a:off x="304350" y="4701965"/>
              <a:ext cx="1485814" cy="830997"/>
            </a:xfrm>
            <a:prstGeom prst="rect">
              <a:avLst/>
            </a:prstGeom>
            <a:noFill/>
          </p:spPr>
          <p:txBody>
            <a:bodyPr wrap="square" rtlCol="0">
              <a:spAutoFit/>
            </a:bodyPr>
            <a:lstStyle/>
            <a:p>
              <a:pPr algn="ctr"/>
              <a:r>
                <a:rPr lang="en-GB" sz="1200" b="1" dirty="0">
                  <a:latin typeface="Arial Narrow" panose="020B0606020202030204" pitchFamily="34" charset="0"/>
                </a:rPr>
                <a:t>Potentially the method does not need to become an OECD TG</a:t>
              </a:r>
            </a:p>
          </p:txBody>
        </p:sp>
      </p:grpSp>
      <p:sp>
        <p:nvSpPr>
          <p:cNvPr id="5" name="Footer Placeholder 4">
            <a:extLst>
              <a:ext uri="{FF2B5EF4-FFF2-40B4-BE49-F238E27FC236}">
                <a16:creationId xmlns:a16="http://schemas.microsoft.com/office/drawing/2014/main" id="{B60C336A-3991-4B07-99C9-06883A3AF858}"/>
              </a:ext>
            </a:extLst>
          </p:cNvPr>
          <p:cNvSpPr>
            <a:spLocks noGrp="1"/>
          </p:cNvSpPr>
          <p:nvPr>
            <p:ph type="ftr" sz="quarter" idx="11"/>
          </p:nvPr>
        </p:nvSpPr>
        <p:spPr/>
        <p:txBody>
          <a:bodyPr/>
          <a:lstStyle/>
          <a:p>
            <a:r>
              <a:rPr lang="en-US"/>
              <a:t>From science to standards and harmonised OECD Test Guidelines</a:t>
            </a:r>
            <a:endParaRPr lang="de-DE"/>
          </a:p>
        </p:txBody>
      </p:sp>
      <p:sp>
        <p:nvSpPr>
          <p:cNvPr id="3" name="Rectangle 2">
            <a:extLst>
              <a:ext uri="{FF2B5EF4-FFF2-40B4-BE49-F238E27FC236}">
                <a16:creationId xmlns:a16="http://schemas.microsoft.com/office/drawing/2014/main" id="{EC5CF28A-5225-176C-D06E-D23C576DAED9}"/>
              </a:ext>
            </a:extLst>
          </p:cNvPr>
          <p:cNvSpPr/>
          <p:nvPr/>
        </p:nvSpPr>
        <p:spPr>
          <a:xfrm>
            <a:off x="9926" y="1278410"/>
            <a:ext cx="12192000" cy="490830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2">
            <a:extLst>
              <a:ext uri="{FF2B5EF4-FFF2-40B4-BE49-F238E27FC236}">
                <a16:creationId xmlns:a16="http://schemas.microsoft.com/office/drawing/2014/main" id="{1C1469E8-E5E8-893B-5CC4-8003DCCAB296}"/>
              </a:ext>
            </a:extLst>
          </p:cNvPr>
          <p:cNvSpPr/>
          <p:nvPr/>
        </p:nvSpPr>
        <p:spPr>
          <a:xfrm>
            <a:off x="348343" y="3161211"/>
            <a:ext cx="11286308" cy="2377440"/>
          </a:xfrm>
          <a:custGeom>
            <a:avLst/>
            <a:gdLst>
              <a:gd name="connsiteX0" fmla="*/ 0 w 11286308"/>
              <a:gd name="connsiteY0" fmla="*/ 1558835 h 2377440"/>
              <a:gd name="connsiteX1" fmla="*/ 43543 w 11286308"/>
              <a:gd name="connsiteY1" fmla="*/ 1532709 h 2377440"/>
              <a:gd name="connsiteX2" fmla="*/ 69668 w 11286308"/>
              <a:gd name="connsiteY2" fmla="*/ 1480458 h 2377440"/>
              <a:gd name="connsiteX3" fmla="*/ 26126 w 11286308"/>
              <a:gd name="connsiteY3" fmla="*/ 1149532 h 2377440"/>
              <a:gd name="connsiteX4" fmla="*/ 43543 w 11286308"/>
              <a:gd name="connsiteY4" fmla="*/ 1010195 h 2377440"/>
              <a:gd name="connsiteX5" fmla="*/ 52251 w 11286308"/>
              <a:gd name="connsiteY5" fmla="*/ 984069 h 2377440"/>
              <a:gd name="connsiteX6" fmla="*/ 95794 w 11286308"/>
              <a:gd name="connsiteY6" fmla="*/ 905692 h 2377440"/>
              <a:gd name="connsiteX7" fmla="*/ 148046 w 11286308"/>
              <a:gd name="connsiteY7" fmla="*/ 853440 h 2377440"/>
              <a:gd name="connsiteX8" fmla="*/ 174171 w 11286308"/>
              <a:gd name="connsiteY8" fmla="*/ 818606 h 2377440"/>
              <a:gd name="connsiteX9" fmla="*/ 252548 w 11286308"/>
              <a:gd name="connsiteY9" fmla="*/ 888275 h 2377440"/>
              <a:gd name="connsiteX10" fmla="*/ 235131 w 11286308"/>
              <a:gd name="connsiteY10" fmla="*/ 1036320 h 2377440"/>
              <a:gd name="connsiteX11" fmla="*/ 209006 w 11286308"/>
              <a:gd name="connsiteY11" fmla="*/ 1105989 h 2377440"/>
              <a:gd name="connsiteX12" fmla="*/ 269966 w 11286308"/>
              <a:gd name="connsiteY12" fmla="*/ 1254035 h 2377440"/>
              <a:gd name="connsiteX13" fmla="*/ 322217 w 11286308"/>
              <a:gd name="connsiteY13" fmla="*/ 1262743 h 2377440"/>
              <a:gd name="connsiteX14" fmla="*/ 365760 w 11286308"/>
              <a:gd name="connsiteY14" fmla="*/ 1280160 h 2377440"/>
              <a:gd name="connsiteX15" fmla="*/ 426720 w 11286308"/>
              <a:gd name="connsiteY15" fmla="*/ 1297578 h 2377440"/>
              <a:gd name="connsiteX16" fmla="*/ 452846 w 11286308"/>
              <a:gd name="connsiteY16" fmla="*/ 1306286 h 2377440"/>
              <a:gd name="connsiteX17" fmla="*/ 478971 w 11286308"/>
              <a:gd name="connsiteY17" fmla="*/ 1245326 h 2377440"/>
              <a:gd name="connsiteX18" fmla="*/ 513806 w 11286308"/>
              <a:gd name="connsiteY18" fmla="*/ 1149532 h 2377440"/>
              <a:gd name="connsiteX19" fmla="*/ 505097 w 11286308"/>
              <a:gd name="connsiteY19" fmla="*/ 1062446 h 2377440"/>
              <a:gd name="connsiteX20" fmla="*/ 452846 w 11286308"/>
              <a:gd name="connsiteY20" fmla="*/ 992778 h 2377440"/>
              <a:gd name="connsiteX21" fmla="*/ 426720 w 11286308"/>
              <a:gd name="connsiteY21" fmla="*/ 949235 h 2377440"/>
              <a:gd name="connsiteX22" fmla="*/ 365760 w 11286308"/>
              <a:gd name="connsiteY22" fmla="*/ 879566 h 2377440"/>
              <a:gd name="connsiteX23" fmla="*/ 348343 w 11286308"/>
              <a:gd name="connsiteY23" fmla="*/ 844732 h 2377440"/>
              <a:gd name="connsiteX24" fmla="*/ 313508 w 11286308"/>
              <a:gd name="connsiteY24" fmla="*/ 783772 h 2377440"/>
              <a:gd name="connsiteX25" fmla="*/ 304800 w 11286308"/>
              <a:gd name="connsiteY25" fmla="*/ 740229 h 2377440"/>
              <a:gd name="connsiteX26" fmla="*/ 287383 w 11286308"/>
              <a:gd name="connsiteY26" fmla="*/ 696686 h 2377440"/>
              <a:gd name="connsiteX27" fmla="*/ 348343 w 11286308"/>
              <a:gd name="connsiteY27" fmla="*/ 461555 h 2377440"/>
              <a:gd name="connsiteX28" fmla="*/ 426720 w 11286308"/>
              <a:gd name="connsiteY28" fmla="*/ 357052 h 2377440"/>
              <a:gd name="connsiteX29" fmla="*/ 566057 w 11286308"/>
              <a:gd name="connsiteY29" fmla="*/ 339635 h 2377440"/>
              <a:gd name="connsiteX30" fmla="*/ 748937 w 11286308"/>
              <a:gd name="connsiteY30" fmla="*/ 287383 h 2377440"/>
              <a:gd name="connsiteX31" fmla="*/ 862148 w 11286308"/>
              <a:gd name="connsiteY31" fmla="*/ 269966 h 2377440"/>
              <a:gd name="connsiteX32" fmla="*/ 1018903 w 11286308"/>
              <a:gd name="connsiteY32" fmla="*/ 348343 h 2377440"/>
              <a:gd name="connsiteX33" fmla="*/ 1027611 w 11286308"/>
              <a:gd name="connsiteY33" fmla="*/ 374469 h 2377440"/>
              <a:gd name="connsiteX34" fmla="*/ 1001486 w 11286308"/>
              <a:gd name="connsiteY34" fmla="*/ 470263 h 2377440"/>
              <a:gd name="connsiteX35" fmla="*/ 836023 w 11286308"/>
              <a:gd name="connsiteY35" fmla="*/ 644435 h 2377440"/>
              <a:gd name="connsiteX36" fmla="*/ 792480 w 11286308"/>
              <a:gd name="connsiteY36" fmla="*/ 696686 h 2377440"/>
              <a:gd name="connsiteX37" fmla="*/ 757646 w 11286308"/>
              <a:gd name="connsiteY37" fmla="*/ 923109 h 2377440"/>
              <a:gd name="connsiteX38" fmla="*/ 731520 w 11286308"/>
              <a:gd name="connsiteY38" fmla="*/ 984069 h 2377440"/>
              <a:gd name="connsiteX39" fmla="*/ 740228 w 11286308"/>
              <a:gd name="connsiteY39" fmla="*/ 1123406 h 2377440"/>
              <a:gd name="connsiteX40" fmla="*/ 844731 w 11286308"/>
              <a:gd name="connsiteY40" fmla="*/ 1193075 h 2377440"/>
              <a:gd name="connsiteX41" fmla="*/ 827314 w 11286308"/>
              <a:gd name="connsiteY41" fmla="*/ 1297578 h 2377440"/>
              <a:gd name="connsiteX42" fmla="*/ 722811 w 11286308"/>
              <a:gd name="connsiteY42" fmla="*/ 1463040 h 2377440"/>
              <a:gd name="connsiteX43" fmla="*/ 687977 w 11286308"/>
              <a:gd name="connsiteY43" fmla="*/ 1550126 h 2377440"/>
              <a:gd name="connsiteX44" fmla="*/ 696686 w 11286308"/>
              <a:gd name="connsiteY44" fmla="*/ 1706880 h 2377440"/>
              <a:gd name="connsiteX45" fmla="*/ 757646 w 11286308"/>
              <a:gd name="connsiteY45" fmla="*/ 1837509 h 2377440"/>
              <a:gd name="connsiteX46" fmla="*/ 801188 w 11286308"/>
              <a:gd name="connsiteY46" fmla="*/ 1942012 h 2377440"/>
              <a:gd name="connsiteX47" fmla="*/ 862148 w 11286308"/>
              <a:gd name="connsiteY47" fmla="*/ 2046515 h 2377440"/>
              <a:gd name="connsiteX48" fmla="*/ 879566 w 11286308"/>
              <a:gd name="connsiteY48" fmla="*/ 2072640 h 2377440"/>
              <a:gd name="connsiteX49" fmla="*/ 1053737 w 11286308"/>
              <a:gd name="connsiteY49" fmla="*/ 2151018 h 2377440"/>
              <a:gd name="connsiteX50" fmla="*/ 1332411 w 11286308"/>
              <a:gd name="connsiteY50" fmla="*/ 2124892 h 2377440"/>
              <a:gd name="connsiteX51" fmla="*/ 1436914 w 11286308"/>
              <a:gd name="connsiteY51" fmla="*/ 2081349 h 2377440"/>
              <a:gd name="connsiteX52" fmla="*/ 1428206 w 11286308"/>
              <a:gd name="connsiteY52" fmla="*/ 1872343 h 2377440"/>
              <a:gd name="connsiteX53" fmla="*/ 1393371 w 11286308"/>
              <a:gd name="connsiteY53" fmla="*/ 1593669 h 2377440"/>
              <a:gd name="connsiteX54" fmla="*/ 1349828 w 11286308"/>
              <a:gd name="connsiteY54" fmla="*/ 1463040 h 2377440"/>
              <a:gd name="connsiteX55" fmla="*/ 1306286 w 11286308"/>
              <a:gd name="connsiteY55" fmla="*/ 1419498 h 2377440"/>
              <a:gd name="connsiteX56" fmla="*/ 1280160 w 11286308"/>
              <a:gd name="connsiteY56" fmla="*/ 1384663 h 2377440"/>
              <a:gd name="connsiteX57" fmla="*/ 1184366 w 11286308"/>
              <a:gd name="connsiteY57" fmla="*/ 1175658 h 2377440"/>
              <a:gd name="connsiteX58" fmla="*/ 1166948 w 11286308"/>
              <a:gd name="connsiteY58" fmla="*/ 1097280 h 2377440"/>
              <a:gd name="connsiteX59" fmla="*/ 1149531 w 11286308"/>
              <a:gd name="connsiteY59" fmla="*/ 1036320 h 2377440"/>
              <a:gd name="connsiteX60" fmla="*/ 1158240 w 11286308"/>
              <a:gd name="connsiteY60" fmla="*/ 984069 h 2377440"/>
              <a:gd name="connsiteX61" fmla="*/ 1201783 w 11286308"/>
              <a:gd name="connsiteY61" fmla="*/ 879566 h 2377440"/>
              <a:gd name="connsiteX62" fmla="*/ 1262743 w 11286308"/>
              <a:gd name="connsiteY62" fmla="*/ 809898 h 2377440"/>
              <a:gd name="connsiteX63" fmla="*/ 1419497 w 11286308"/>
              <a:gd name="connsiteY63" fmla="*/ 705395 h 2377440"/>
              <a:gd name="connsiteX64" fmla="*/ 1567543 w 11286308"/>
              <a:gd name="connsiteY64" fmla="*/ 644435 h 2377440"/>
              <a:gd name="connsiteX65" fmla="*/ 1715588 w 11286308"/>
              <a:gd name="connsiteY65" fmla="*/ 635726 h 2377440"/>
              <a:gd name="connsiteX66" fmla="*/ 1759131 w 11286308"/>
              <a:gd name="connsiteY66" fmla="*/ 627018 h 2377440"/>
              <a:gd name="connsiteX67" fmla="*/ 1959428 w 11286308"/>
              <a:gd name="connsiteY67" fmla="*/ 505098 h 2377440"/>
              <a:gd name="connsiteX68" fmla="*/ 2116183 w 11286308"/>
              <a:gd name="connsiteY68" fmla="*/ 139338 h 2377440"/>
              <a:gd name="connsiteX69" fmla="*/ 2151017 w 11286308"/>
              <a:gd name="connsiteY69" fmla="*/ 0 h 2377440"/>
              <a:gd name="connsiteX70" fmla="*/ 2246811 w 11286308"/>
              <a:gd name="connsiteY70" fmla="*/ 60960 h 2377440"/>
              <a:gd name="connsiteX71" fmla="*/ 2307771 w 11286308"/>
              <a:gd name="connsiteY71" fmla="*/ 148046 h 2377440"/>
              <a:gd name="connsiteX72" fmla="*/ 2342606 w 11286308"/>
              <a:gd name="connsiteY72" fmla="*/ 278675 h 2377440"/>
              <a:gd name="connsiteX73" fmla="*/ 2185851 w 11286308"/>
              <a:gd name="connsiteY73" fmla="*/ 670560 h 2377440"/>
              <a:gd name="connsiteX74" fmla="*/ 2090057 w 11286308"/>
              <a:gd name="connsiteY74" fmla="*/ 879566 h 2377440"/>
              <a:gd name="connsiteX75" fmla="*/ 2098766 w 11286308"/>
              <a:gd name="connsiteY75" fmla="*/ 1149532 h 2377440"/>
              <a:gd name="connsiteX76" fmla="*/ 2116183 w 11286308"/>
              <a:gd name="connsiteY76" fmla="*/ 1184366 h 2377440"/>
              <a:gd name="connsiteX77" fmla="*/ 2185851 w 11286308"/>
              <a:gd name="connsiteY77" fmla="*/ 1280160 h 2377440"/>
              <a:gd name="connsiteX78" fmla="*/ 2203268 w 11286308"/>
              <a:gd name="connsiteY78" fmla="*/ 1358538 h 2377440"/>
              <a:gd name="connsiteX79" fmla="*/ 2168434 w 11286308"/>
              <a:gd name="connsiteY79" fmla="*/ 1506583 h 2377440"/>
              <a:gd name="connsiteX80" fmla="*/ 2090057 w 11286308"/>
              <a:gd name="connsiteY80" fmla="*/ 1619795 h 2377440"/>
              <a:gd name="connsiteX81" fmla="*/ 2063931 w 11286308"/>
              <a:gd name="connsiteY81" fmla="*/ 1663338 h 2377440"/>
              <a:gd name="connsiteX82" fmla="*/ 2020388 w 11286308"/>
              <a:gd name="connsiteY82" fmla="*/ 1724298 h 2377440"/>
              <a:gd name="connsiteX83" fmla="*/ 1994263 w 11286308"/>
              <a:gd name="connsiteY83" fmla="*/ 1785258 h 2377440"/>
              <a:gd name="connsiteX84" fmla="*/ 2020388 w 11286308"/>
              <a:gd name="connsiteY84" fmla="*/ 1846218 h 2377440"/>
              <a:gd name="connsiteX85" fmla="*/ 2037806 w 11286308"/>
              <a:gd name="connsiteY85" fmla="*/ 1872343 h 2377440"/>
              <a:gd name="connsiteX86" fmla="*/ 2238103 w 11286308"/>
              <a:gd name="connsiteY86" fmla="*/ 1889760 h 2377440"/>
              <a:gd name="connsiteX87" fmla="*/ 2325188 w 11286308"/>
              <a:gd name="connsiteY87" fmla="*/ 1898469 h 2377440"/>
              <a:gd name="connsiteX88" fmla="*/ 2725783 w 11286308"/>
              <a:gd name="connsiteY88" fmla="*/ 1872343 h 2377440"/>
              <a:gd name="connsiteX89" fmla="*/ 2778034 w 11286308"/>
              <a:gd name="connsiteY89" fmla="*/ 1846218 h 2377440"/>
              <a:gd name="connsiteX90" fmla="*/ 2838994 w 11286308"/>
              <a:gd name="connsiteY90" fmla="*/ 1820092 h 2377440"/>
              <a:gd name="connsiteX91" fmla="*/ 2917371 w 11286308"/>
              <a:gd name="connsiteY91" fmla="*/ 1689463 h 2377440"/>
              <a:gd name="connsiteX92" fmla="*/ 2856411 w 11286308"/>
              <a:gd name="connsiteY92" fmla="*/ 1541418 h 2377440"/>
              <a:gd name="connsiteX93" fmla="*/ 2795451 w 11286308"/>
              <a:gd name="connsiteY93" fmla="*/ 1506583 h 2377440"/>
              <a:gd name="connsiteX94" fmla="*/ 2769326 w 11286308"/>
              <a:gd name="connsiteY94" fmla="*/ 1445623 h 2377440"/>
              <a:gd name="connsiteX95" fmla="*/ 2734491 w 11286308"/>
              <a:gd name="connsiteY95" fmla="*/ 1349829 h 2377440"/>
              <a:gd name="connsiteX96" fmla="*/ 2699657 w 11286308"/>
              <a:gd name="connsiteY96" fmla="*/ 1288869 h 2377440"/>
              <a:gd name="connsiteX97" fmla="*/ 2690948 w 11286308"/>
              <a:gd name="connsiteY97" fmla="*/ 1245326 h 2377440"/>
              <a:gd name="connsiteX98" fmla="*/ 2682240 w 11286308"/>
              <a:gd name="connsiteY98" fmla="*/ 1210492 h 2377440"/>
              <a:gd name="connsiteX99" fmla="*/ 2717074 w 11286308"/>
              <a:gd name="connsiteY99" fmla="*/ 1062446 h 2377440"/>
              <a:gd name="connsiteX100" fmla="*/ 2769326 w 11286308"/>
              <a:gd name="connsiteY100" fmla="*/ 1010195 h 2377440"/>
              <a:gd name="connsiteX101" fmla="*/ 2908663 w 11286308"/>
              <a:gd name="connsiteY101" fmla="*/ 923109 h 2377440"/>
              <a:gd name="connsiteX102" fmla="*/ 3030583 w 11286308"/>
              <a:gd name="connsiteY102" fmla="*/ 862149 h 2377440"/>
              <a:gd name="connsiteX103" fmla="*/ 3274423 w 11286308"/>
              <a:gd name="connsiteY103" fmla="*/ 853440 h 2377440"/>
              <a:gd name="connsiteX104" fmla="*/ 3466011 w 11286308"/>
              <a:gd name="connsiteY104" fmla="*/ 879566 h 2377440"/>
              <a:gd name="connsiteX105" fmla="*/ 3622766 w 11286308"/>
              <a:gd name="connsiteY105" fmla="*/ 1027612 h 2377440"/>
              <a:gd name="connsiteX106" fmla="*/ 3648891 w 11286308"/>
              <a:gd name="connsiteY106" fmla="*/ 1053738 h 2377440"/>
              <a:gd name="connsiteX107" fmla="*/ 3666308 w 11286308"/>
              <a:gd name="connsiteY107" fmla="*/ 1132115 h 2377440"/>
              <a:gd name="connsiteX108" fmla="*/ 3692434 w 11286308"/>
              <a:gd name="connsiteY108" fmla="*/ 1193075 h 2377440"/>
              <a:gd name="connsiteX109" fmla="*/ 3675017 w 11286308"/>
              <a:gd name="connsiteY109" fmla="*/ 1306286 h 2377440"/>
              <a:gd name="connsiteX110" fmla="*/ 3648891 w 11286308"/>
              <a:gd name="connsiteY110" fmla="*/ 1454332 h 2377440"/>
              <a:gd name="connsiteX111" fmla="*/ 3631474 w 11286308"/>
              <a:gd name="connsiteY111" fmla="*/ 1524000 h 2377440"/>
              <a:gd name="connsiteX112" fmla="*/ 3579223 w 11286308"/>
              <a:gd name="connsiteY112" fmla="*/ 1602378 h 2377440"/>
              <a:gd name="connsiteX113" fmla="*/ 3474720 w 11286308"/>
              <a:gd name="connsiteY113" fmla="*/ 1689463 h 2377440"/>
              <a:gd name="connsiteX114" fmla="*/ 3405051 w 11286308"/>
              <a:gd name="connsiteY114" fmla="*/ 1715589 h 2377440"/>
              <a:gd name="connsiteX115" fmla="*/ 3143794 w 11286308"/>
              <a:gd name="connsiteY115" fmla="*/ 1759132 h 2377440"/>
              <a:gd name="connsiteX116" fmla="*/ 2899954 w 11286308"/>
              <a:gd name="connsiteY116" fmla="*/ 1793966 h 2377440"/>
              <a:gd name="connsiteX117" fmla="*/ 2586446 w 11286308"/>
              <a:gd name="connsiteY117" fmla="*/ 1802675 h 2377440"/>
              <a:gd name="connsiteX118" fmla="*/ 2508068 w 11286308"/>
              <a:gd name="connsiteY118" fmla="*/ 1776549 h 2377440"/>
              <a:gd name="connsiteX119" fmla="*/ 2420983 w 11286308"/>
              <a:gd name="connsiteY119" fmla="*/ 1715589 h 2377440"/>
              <a:gd name="connsiteX120" fmla="*/ 2325188 w 11286308"/>
              <a:gd name="connsiteY120" fmla="*/ 1663338 h 2377440"/>
              <a:gd name="connsiteX121" fmla="*/ 2299063 w 11286308"/>
              <a:gd name="connsiteY121" fmla="*/ 1288869 h 2377440"/>
              <a:gd name="connsiteX122" fmla="*/ 2281646 w 11286308"/>
              <a:gd name="connsiteY122" fmla="*/ 1236618 h 2377440"/>
              <a:gd name="connsiteX123" fmla="*/ 2272937 w 11286308"/>
              <a:gd name="connsiteY123" fmla="*/ 1166949 h 2377440"/>
              <a:gd name="connsiteX124" fmla="*/ 2281646 w 11286308"/>
              <a:gd name="connsiteY124" fmla="*/ 1071155 h 2377440"/>
              <a:gd name="connsiteX125" fmla="*/ 2412274 w 11286308"/>
              <a:gd name="connsiteY125" fmla="*/ 984069 h 2377440"/>
              <a:gd name="connsiteX126" fmla="*/ 2569028 w 11286308"/>
              <a:gd name="connsiteY126" fmla="*/ 992778 h 2377440"/>
              <a:gd name="connsiteX127" fmla="*/ 2786743 w 11286308"/>
              <a:gd name="connsiteY127" fmla="*/ 714103 h 2377440"/>
              <a:gd name="connsiteX128" fmla="*/ 2865120 w 11286308"/>
              <a:gd name="connsiteY128" fmla="*/ 705395 h 2377440"/>
              <a:gd name="connsiteX129" fmla="*/ 3039291 w 11286308"/>
              <a:gd name="connsiteY129" fmla="*/ 748938 h 2377440"/>
              <a:gd name="connsiteX130" fmla="*/ 3100251 w 11286308"/>
              <a:gd name="connsiteY130" fmla="*/ 757646 h 2377440"/>
              <a:gd name="connsiteX131" fmla="*/ 3196046 w 11286308"/>
              <a:gd name="connsiteY131" fmla="*/ 783772 h 2377440"/>
              <a:gd name="connsiteX132" fmla="*/ 3291840 w 11286308"/>
              <a:gd name="connsiteY132" fmla="*/ 766355 h 2377440"/>
              <a:gd name="connsiteX133" fmla="*/ 3387634 w 11286308"/>
              <a:gd name="connsiteY133" fmla="*/ 661852 h 2377440"/>
              <a:gd name="connsiteX134" fmla="*/ 3727268 w 11286308"/>
              <a:gd name="connsiteY134" fmla="*/ 696686 h 2377440"/>
              <a:gd name="connsiteX135" fmla="*/ 3796937 w 11286308"/>
              <a:gd name="connsiteY135" fmla="*/ 740229 h 2377440"/>
              <a:gd name="connsiteX136" fmla="*/ 3910148 w 11286308"/>
              <a:gd name="connsiteY136" fmla="*/ 879566 h 2377440"/>
              <a:gd name="connsiteX137" fmla="*/ 3918857 w 11286308"/>
              <a:gd name="connsiteY137" fmla="*/ 940526 h 2377440"/>
              <a:gd name="connsiteX138" fmla="*/ 3936274 w 11286308"/>
              <a:gd name="connsiteY138" fmla="*/ 1123406 h 2377440"/>
              <a:gd name="connsiteX139" fmla="*/ 3901440 w 11286308"/>
              <a:gd name="connsiteY139" fmla="*/ 1393372 h 2377440"/>
              <a:gd name="connsiteX140" fmla="*/ 3892731 w 11286308"/>
              <a:gd name="connsiteY140" fmla="*/ 1524000 h 2377440"/>
              <a:gd name="connsiteX141" fmla="*/ 3884023 w 11286308"/>
              <a:gd name="connsiteY141" fmla="*/ 1602378 h 2377440"/>
              <a:gd name="connsiteX142" fmla="*/ 3892731 w 11286308"/>
              <a:gd name="connsiteY142" fmla="*/ 1663338 h 2377440"/>
              <a:gd name="connsiteX143" fmla="*/ 3944983 w 11286308"/>
              <a:gd name="connsiteY143" fmla="*/ 1689463 h 2377440"/>
              <a:gd name="connsiteX144" fmla="*/ 4389120 w 11286308"/>
              <a:gd name="connsiteY144" fmla="*/ 1680755 h 2377440"/>
              <a:gd name="connsiteX145" fmla="*/ 4423954 w 11286308"/>
              <a:gd name="connsiteY145" fmla="*/ 1524000 h 2377440"/>
              <a:gd name="connsiteX146" fmla="*/ 4406537 w 11286308"/>
              <a:gd name="connsiteY146" fmla="*/ 1402080 h 2377440"/>
              <a:gd name="connsiteX147" fmla="*/ 4397828 w 11286308"/>
              <a:gd name="connsiteY147" fmla="*/ 1332412 h 2377440"/>
              <a:gd name="connsiteX148" fmla="*/ 4362994 w 11286308"/>
              <a:gd name="connsiteY148" fmla="*/ 984069 h 2377440"/>
              <a:gd name="connsiteX149" fmla="*/ 4380411 w 11286308"/>
              <a:gd name="connsiteY149" fmla="*/ 853440 h 2377440"/>
              <a:gd name="connsiteX150" fmla="*/ 4406537 w 11286308"/>
              <a:gd name="connsiteY150" fmla="*/ 836023 h 2377440"/>
              <a:gd name="connsiteX151" fmla="*/ 4502331 w 11286308"/>
              <a:gd name="connsiteY151" fmla="*/ 809898 h 2377440"/>
              <a:gd name="connsiteX152" fmla="*/ 4981303 w 11286308"/>
              <a:gd name="connsiteY152" fmla="*/ 862149 h 2377440"/>
              <a:gd name="connsiteX153" fmla="*/ 5199017 w 11286308"/>
              <a:gd name="connsiteY153" fmla="*/ 870858 h 2377440"/>
              <a:gd name="connsiteX154" fmla="*/ 5286103 w 11286308"/>
              <a:gd name="connsiteY154" fmla="*/ 923109 h 2377440"/>
              <a:gd name="connsiteX155" fmla="*/ 5373188 w 11286308"/>
              <a:gd name="connsiteY155" fmla="*/ 984069 h 2377440"/>
              <a:gd name="connsiteX156" fmla="*/ 5416731 w 11286308"/>
              <a:gd name="connsiteY156" fmla="*/ 1010195 h 2377440"/>
              <a:gd name="connsiteX157" fmla="*/ 5503817 w 11286308"/>
              <a:gd name="connsiteY157" fmla="*/ 1079863 h 2377440"/>
              <a:gd name="connsiteX158" fmla="*/ 5669280 w 11286308"/>
              <a:gd name="connsiteY158" fmla="*/ 1140823 h 2377440"/>
              <a:gd name="connsiteX159" fmla="*/ 5826034 w 11286308"/>
              <a:gd name="connsiteY159" fmla="*/ 1175658 h 2377440"/>
              <a:gd name="connsiteX160" fmla="*/ 5852160 w 11286308"/>
              <a:gd name="connsiteY160" fmla="*/ 1227909 h 2377440"/>
              <a:gd name="connsiteX161" fmla="*/ 5860868 w 11286308"/>
              <a:gd name="connsiteY161" fmla="*/ 1271452 h 2377440"/>
              <a:gd name="connsiteX162" fmla="*/ 5869577 w 11286308"/>
              <a:gd name="connsiteY162" fmla="*/ 1306286 h 2377440"/>
              <a:gd name="connsiteX163" fmla="*/ 5712823 w 11286308"/>
              <a:gd name="connsiteY163" fmla="*/ 1384663 h 2377440"/>
              <a:gd name="connsiteX164" fmla="*/ 5660571 w 11286308"/>
              <a:gd name="connsiteY164" fmla="*/ 1419498 h 2377440"/>
              <a:gd name="connsiteX165" fmla="*/ 5625737 w 11286308"/>
              <a:gd name="connsiteY165" fmla="*/ 1436915 h 2377440"/>
              <a:gd name="connsiteX166" fmla="*/ 5599611 w 11286308"/>
              <a:gd name="connsiteY166" fmla="*/ 1463040 h 2377440"/>
              <a:gd name="connsiteX167" fmla="*/ 5529943 w 11286308"/>
              <a:gd name="connsiteY167" fmla="*/ 1480458 h 2377440"/>
              <a:gd name="connsiteX168" fmla="*/ 5408023 w 11286308"/>
              <a:gd name="connsiteY168" fmla="*/ 1550126 h 2377440"/>
              <a:gd name="connsiteX169" fmla="*/ 5399314 w 11286308"/>
              <a:gd name="connsiteY169" fmla="*/ 1584960 h 2377440"/>
              <a:gd name="connsiteX170" fmla="*/ 5451566 w 11286308"/>
              <a:gd name="connsiteY170" fmla="*/ 1715589 h 2377440"/>
              <a:gd name="connsiteX171" fmla="*/ 5477691 w 11286308"/>
              <a:gd name="connsiteY171" fmla="*/ 1724298 h 2377440"/>
              <a:gd name="connsiteX172" fmla="*/ 5556068 w 11286308"/>
              <a:gd name="connsiteY172" fmla="*/ 1733006 h 2377440"/>
              <a:gd name="connsiteX173" fmla="*/ 5625737 w 11286308"/>
              <a:gd name="connsiteY173" fmla="*/ 1715589 h 2377440"/>
              <a:gd name="connsiteX174" fmla="*/ 5747657 w 11286308"/>
              <a:gd name="connsiteY174" fmla="*/ 1576252 h 2377440"/>
              <a:gd name="connsiteX175" fmla="*/ 5834743 w 11286308"/>
              <a:gd name="connsiteY175" fmla="*/ 1497875 h 2377440"/>
              <a:gd name="connsiteX176" fmla="*/ 5913120 w 11286308"/>
              <a:gd name="connsiteY176" fmla="*/ 1463040 h 2377440"/>
              <a:gd name="connsiteX177" fmla="*/ 6035040 w 11286308"/>
              <a:gd name="connsiteY177" fmla="*/ 1489166 h 2377440"/>
              <a:gd name="connsiteX178" fmla="*/ 6052457 w 11286308"/>
              <a:gd name="connsiteY178" fmla="*/ 1567543 h 2377440"/>
              <a:gd name="connsiteX179" fmla="*/ 5982788 w 11286308"/>
              <a:gd name="connsiteY179" fmla="*/ 1645920 h 2377440"/>
              <a:gd name="connsiteX180" fmla="*/ 5939246 w 11286308"/>
              <a:gd name="connsiteY180" fmla="*/ 1663338 h 2377440"/>
              <a:gd name="connsiteX181" fmla="*/ 5756366 w 11286308"/>
              <a:gd name="connsiteY181" fmla="*/ 1715589 h 2377440"/>
              <a:gd name="connsiteX182" fmla="*/ 5695406 w 11286308"/>
              <a:gd name="connsiteY182" fmla="*/ 1750423 h 2377440"/>
              <a:gd name="connsiteX183" fmla="*/ 5556068 w 11286308"/>
              <a:gd name="connsiteY183" fmla="*/ 1811383 h 2377440"/>
              <a:gd name="connsiteX184" fmla="*/ 5216434 w 11286308"/>
              <a:gd name="connsiteY184" fmla="*/ 1854926 h 2377440"/>
              <a:gd name="connsiteX185" fmla="*/ 4946468 w 11286308"/>
              <a:gd name="connsiteY185" fmla="*/ 1915886 h 2377440"/>
              <a:gd name="connsiteX186" fmla="*/ 4894217 w 11286308"/>
              <a:gd name="connsiteY186" fmla="*/ 1976846 h 2377440"/>
              <a:gd name="connsiteX187" fmla="*/ 4929051 w 11286308"/>
              <a:gd name="connsiteY187" fmla="*/ 2107475 h 2377440"/>
              <a:gd name="connsiteX188" fmla="*/ 4990011 w 11286308"/>
              <a:gd name="connsiteY188" fmla="*/ 2177143 h 2377440"/>
              <a:gd name="connsiteX189" fmla="*/ 5155474 w 11286308"/>
              <a:gd name="connsiteY189" fmla="*/ 2299063 h 2377440"/>
              <a:gd name="connsiteX190" fmla="*/ 5503817 w 11286308"/>
              <a:gd name="connsiteY190" fmla="*/ 2377440 h 2377440"/>
              <a:gd name="connsiteX191" fmla="*/ 5956663 w 11286308"/>
              <a:gd name="connsiteY191" fmla="*/ 2342606 h 2377440"/>
              <a:gd name="connsiteX192" fmla="*/ 6069874 w 11286308"/>
              <a:gd name="connsiteY192" fmla="*/ 2325189 h 2377440"/>
              <a:gd name="connsiteX193" fmla="*/ 6365966 w 11286308"/>
              <a:gd name="connsiteY193" fmla="*/ 2255520 h 2377440"/>
              <a:gd name="connsiteX194" fmla="*/ 6392091 w 11286308"/>
              <a:gd name="connsiteY194" fmla="*/ 2238103 h 2377440"/>
              <a:gd name="connsiteX195" fmla="*/ 6531428 w 11286308"/>
              <a:gd name="connsiteY195" fmla="*/ 2159726 h 2377440"/>
              <a:gd name="connsiteX196" fmla="*/ 6609806 w 11286308"/>
              <a:gd name="connsiteY196" fmla="*/ 2029098 h 2377440"/>
              <a:gd name="connsiteX197" fmla="*/ 6583680 w 11286308"/>
              <a:gd name="connsiteY197" fmla="*/ 1837509 h 2377440"/>
              <a:gd name="connsiteX198" fmla="*/ 6514011 w 11286308"/>
              <a:gd name="connsiteY198" fmla="*/ 1767840 h 2377440"/>
              <a:gd name="connsiteX199" fmla="*/ 6035040 w 11286308"/>
              <a:gd name="connsiteY199" fmla="*/ 1889760 h 2377440"/>
              <a:gd name="connsiteX200" fmla="*/ 5913120 w 11286308"/>
              <a:gd name="connsiteY200" fmla="*/ 1924595 h 2377440"/>
              <a:gd name="connsiteX201" fmla="*/ 5721531 w 11286308"/>
              <a:gd name="connsiteY201" fmla="*/ 2081349 h 2377440"/>
              <a:gd name="connsiteX202" fmla="*/ 5704114 w 11286308"/>
              <a:gd name="connsiteY202" fmla="*/ 2124892 h 2377440"/>
              <a:gd name="connsiteX203" fmla="*/ 5747657 w 11286308"/>
              <a:gd name="connsiteY203" fmla="*/ 2133600 h 2377440"/>
              <a:gd name="connsiteX204" fmla="*/ 5921828 w 11286308"/>
              <a:gd name="connsiteY204" fmla="*/ 2107475 h 2377440"/>
              <a:gd name="connsiteX205" fmla="*/ 6000206 w 11286308"/>
              <a:gd name="connsiteY205" fmla="*/ 2090058 h 2377440"/>
              <a:gd name="connsiteX206" fmla="*/ 6052457 w 11286308"/>
              <a:gd name="connsiteY206" fmla="*/ 2081349 h 2377440"/>
              <a:gd name="connsiteX207" fmla="*/ 6104708 w 11286308"/>
              <a:gd name="connsiteY207" fmla="*/ 2055223 h 2377440"/>
              <a:gd name="connsiteX208" fmla="*/ 6209211 w 11286308"/>
              <a:gd name="connsiteY208" fmla="*/ 1985555 h 2377440"/>
              <a:gd name="connsiteX209" fmla="*/ 6296297 w 11286308"/>
              <a:gd name="connsiteY209" fmla="*/ 1854926 h 2377440"/>
              <a:gd name="connsiteX210" fmla="*/ 6322423 w 11286308"/>
              <a:gd name="connsiteY210" fmla="*/ 1828800 h 2377440"/>
              <a:gd name="connsiteX211" fmla="*/ 6400800 w 11286308"/>
              <a:gd name="connsiteY211" fmla="*/ 1733006 h 2377440"/>
              <a:gd name="connsiteX212" fmla="*/ 6479177 w 11286308"/>
              <a:gd name="connsiteY212" fmla="*/ 1689463 h 2377440"/>
              <a:gd name="connsiteX213" fmla="*/ 6496594 w 11286308"/>
              <a:gd name="connsiteY213" fmla="*/ 1663338 h 2377440"/>
              <a:gd name="connsiteX214" fmla="*/ 6688183 w 11286308"/>
              <a:gd name="connsiteY214" fmla="*/ 1584960 h 2377440"/>
              <a:gd name="connsiteX215" fmla="*/ 6897188 w 11286308"/>
              <a:gd name="connsiteY215" fmla="*/ 1524000 h 2377440"/>
              <a:gd name="connsiteX216" fmla="*/ 6966857 w 11286308"/>
              <a:gd name="connsiteY216" fmla="*/ 1445623 h 2377440"/>
              <a:gd name="connsiteX217" fmla="*/ 6975566 w 11286308"/>
              <a:gd name="connsiteY217" fmla="*/ 1419498 h 2377440"/>
              <a:gd name="connsiteX218" fmla="*/ 6522720 w 11286308"/>
              <a:gd name="connsiteY218" fmla="*/ 1306286 h 2377440"/>
              <a:gd name="connsiteX219" fmla="*/ 6217920 w 11286308"/>
              <a:gd name="connsiteY219" fmla="*/ 1262743 h 2377440"/>
              <a:gd name="connsiteX220" fmla="*/ 6122126 w 11286308"/>
              <a:gd name="connsiteY220" fmla="*/ 1210492 h 2377440"/>
              <a:gd name="connsiteX221" fmla="*/ 5921828 w 11286308"/>
              <a:gd name="connsiteY221" fmla="*/ 1062446 h 2377440"/>
              <a:gd name="connsiteX222" fmla="*/ 5878286 w 11286308"/>
              <a:gd name="connsiteY222" fmla="*/ 1053738 h 2377440"/>
              <a:gd name="connsiteX223" fmla="*/ 5895703 w 11286308"/>
              <a:gd name="connsiteY223" fmla="*/ 844732 h 2377440"/>
              <a:gd name="connsiteX224" fmla="*/ 5965371 w 11286308"/>
              <a:gd name="connsiteY224" fmla="*/ 818606 h 2377440"/>
              <a:gd name="connsiteX225" fmla="*/ 6261463 w 11286308"/>
              <a:gd name="connsiteY225" fmla="*/ 931818 h 2377440"/>
              <a:gd name="connsiteX226" fmla="*/ 6557554 w 11286308"/>
              <a:gd name="connsiteY226" fmla="*/ 896983 h 2377440"/>
              <a:gd name="connsiteX227" fmla="*/ 6592388 w 11286308"/>
              <a:gd name="connsiteY227" fmla="*/ 870858 h 2377440"/>
              <a:gd name="connsiteX228" fmla="*/ 6540137 w 11286308"/>
              <a:gd name="connsiteY228" fmla="*/ 775063 h 2377440"/>
              <a:gd name="connsiteX229" fmla="*/ 6461760 w 11286308"/>
              <a:gd name="connsiteY229" fmla="*/ 714103 h 2377440"/>
              <a:gd name="connsiteX230" fmla="*/ 6339840 w 11286308"/>
              <a:gd name="connsiteY230" fmla="*/ 653143 h 2377440"/>
              <a:gd name="connsiteX231" fmla="*/ 6278880 w 11286308"/>
              <a:gd name="connsiteY231" fmla="*/ 600892 h 2377440"/>
              <a:gd name="connsiteX232" fmla="*/ 6278880 w 11286308"/>
              <a:gd name="connsiteY232" fmla="*/ 487680 h 2377440"/>
              <a:gd name="connsiteX233" fmla="*/ 6531428 w 11286308"/>
              <a:gd name="connsiteY233" fmla="*/ 348343 h 2377440"/>
              <a:gd name="connsiteX234" fmla="*/ 6566263 w 11286308"/>
              <a:gd name="connsiteY234" fmla="*/ 304800 h 2377440"/>
              <a:gd name="connsiteX235" fmla="*/ 7010400 w 11286308"/>
              <a:gd name="connsiteY235" fmla="*/ 313509 h 2377440"/>
              <a:gd name="connsiteX236" fmla="*/ 7071360 w 11286308"/>
              <a:gd name="connsiteY236" fmla="*/ 365760 h 2377440"/>
              <a:gd name="connsiteX237" fmla="*/ 7053943 w 11286308"/>
              <a:gd name="connsiteY237" fmla="*/ 496389 h 2377440"/>
              <a:gd name="connsiteX238" fmla="*/ 6975566 w 11286308"/>
              <a:gd name="connsiteY238" fmla="*/ 696686 h 2377440"/>
              <a:gd name="connsiteX239" fmla="*/ 6827520 w 11286308"/>
              <a:gd name="connsiteY239" fmla="*/ 827315 h 2377440"/>
              <a:gd name="connsiteX240" fmla="*/ 6818811 w 11286308"/>
              <a:gd name="connsiteY240" fmla="*/ 870858 h 2377440"/>
              <a:gd name="connsiteX241" fmla="*/ 6914606 w 11286308"/>
              <a:gd name="connsiteY241" fmla="*/ 949235 h 2377440"/>
              <a:gd name="connsiteX242" fmla="*/ 7019108 w 11286308"/>
              <a:gd name="connsiteY242" fmla="*/ 975360 h 2377440"/>
              <a:gd name="connsiteX243" fmla="*/ 7053943 w 11286308"/>
              <a:gd name="connsiteY243" fmla="*/ 984069 h 2377440"/>
              <a:gd name="connsiteX244" fmla="*/ 7106194 w 11286308"/>
              <a:gd name="connsiteY244" fmla="*/ 1001486 h 2377440"/>
              <a:gd name="connsiteX245" fmla="*/ 7201988 w 11286308"/>
              <a:gd name="connsiteY245" fmla="*/ 1010195 h 2377440"/>
              <a:gd name="connsiteX246" fmla="*/ 7228114 w 11286308"/>
              <a:gd name="connsiteY246" fmla="*/ 1018903 h 2377440"/>
              <a:gd name="connsiteX247" fmla="*/ 7297783 w 11286308"/>
              <a:gd name="connsiteY247" fmla="*/ 1036320 h 2377440"/>
              <a:gd name="connsiteX248" fmla="*/ 7323908 w 11286308"/>
              <a:gd name="connsiteY248" fmla="*/ 1053738 h 2377440"/>
              <a:gd name="connsiteX249" fmla="*/ 7358743 w 11286308"/>
              <a:gd name="connsiteY249" fmla="*/ 1062446 h 2377440"/>
              <a:gd name="connsiteX250" fmla="*/ 7463246 w 11286308"/>
              <a:gd name="connsiteY250" fmla="*/ 1079863 h 2377440"/>
              <a:gd name="connsiteX251" fmla="*/ 7663543 w 11286308"/>
              <a:gd name="connsiteY251" fmla="*/ 1105989 h 2377440"/>
              <a:gd name="connsiteX252" fmla="*/ 7872548 w 11286308"/>
              <a:gd name="connsiteY252" fmla="*/ 1088572 h 2377440"/>
              <a:gd name="connsiteX253" fmla="*/ 7950926 w 11286308"/>
              <a:gd name="connsiteY253" fmla="*/ 1062446 h 2377440"/>
              <a:gd name="connsiteX254" fmla="*/ 8020594 w 11286308"/>
              <a:gd name="connsiteY254" fmla="*/ 1053738 h 2377440"/>
              <a:gd name="connsiteX255" fmla="*/ 8090263 w 11286308"/>
              <a:gd name="connsiteY255" fmla="*/ 1018903 h 2377440"/>
              <a:gd name="connsiteX256" fmla="*/ 8203474 w 11286308"/>
              <a:gd name="connsiteY256" fmla="*/ 966652 h 2377440"/>
              <a:gd name="connsiteX257" fmla="*/ 8238308 w 11286308"/>
              <a:gd name="connsiteY257" fmla="*/ 940526 h 2377440"/>
              <a:gd name="connsiteX258" fmla="*/ 8264434 w 11286308"/>
              <a:gd name="connsiteY258" fmla="*/ 923109 h 2377440"/>
              <a:gd name="connsiteX259" fmla="*/ 8290560 w 11286308"/>
              <a:gd name="connsiteY259" fmla="*/ 896983 h 2377440"/>
              <a:gd name="connsiteX260" fmla="*/ 8368937 w 11286308"/>
              <a:gd name="connsiteY260" fmla="*/ 888275 h 2377440"/>
              <a:gd name="connsiteX261" fmla="*/ 8499566 w 11286308"/>
              <a:gd name="connsiteY261" fmla="*/ 853440 h 2377440"/>
              <a:gd name="connsiteX262" fmla="*/ 8630194 w 11286308"/>
              <a:gd name="connsiteY262" fmla="*/ 836023 h 2377440"/>
              <a:gd name="connsiteX263" fmla="*/ 8821783 w 11286308"/>
              <a:gd name="connsiteY263" fmla="*/ 844732 h 2377440"/>
              <a:gd name="connsiteX264" fmla="*/ 8891451 w 11286308"/>
              <a:gd name="connsiteY264" fmla="*/ 888275 h 2377440"/>
              <a:gd name="connsiteX265" fmla="*/ 8943703 w 11286308"/>
              <a:gd name="connsiteY265" fmla="*/ 923109 h 2377440"/>
              <a:gd name="connsiteX266" fmla="*/ 9013371 w 11286308"/>
              <a:gd name="connsiteY266" fmla="*/ 992778 h 2377440"/>
              <a:gd name="connsiteX267" fmla="*/ 9039497 w 11286308"/>
              <a:gd name="connsiteY267" fmla="*/ 1018903 h 2377440"/>
              <a:gd name="connsiteX268" fmla="*/ 9100457 w 11286308"/>
              <a:gd name="connsiteY268" fmla="*/ 1158240 h 2377440"/>
              <a:gd name="connsiteX269" fmla="*/ 9117874 w 11286308"/>
              <a:gd name="connsiteY269" fmla="*/ 1245326 h 2377440"/>
              <a:gd name="connsiteX270" fmla="*/ 9100457 w 11286308"/>
              <a:gd name="connsiteY270" fmla="*/ 1332412 h 2377440"/>
              <a:gd name="connsiteX271" fmla="*/ 9056914 w 11286308"/>
              <a:gd name="connsiteY271" fmla="*/ 1384663 h 2377440"/>
              <a:gd name="connsiteX272" fmla="*/ 9030788 w 11286308"/>
              <a:gd name="connsiteY272" fmla="*/ 1410789 h 2377440"/>
              <a:gd name="connsiteX273" fmla="*/ 8813074 w 11286308"/>
              <a:gd name="connsiteY273" fmla="*/ 1436915 h 2377440"/>
              <a:gd name="connsiteX274" fmla="*/ 8769531 w 11286308"/>
              <a:gd name="connsiteY274" fmla="*/ 1445623 h 2377440"/>
              <a:gd name="connsiteX275" fmla="*/ 8516983 w 11286308"/>
              <a:gd name="connsiteY275" fmla="*/ 1402080 h 2377440"/>
              <a:gd name="connsiteX276" fmla="*/ 8464731 w 11286308"/>
              <a:gd name="connsiteY276" fmla="*/ 1297578 h 2377440"/>
              <a:gd name="connsiteX277" fmla="*/ 8456023 w 11286308"/>
              <a:gd name="connsiteY277" fmla="*/ 1045029 h 2377440"/>
              <a:gd name="connsiteX278" fmla="*/ 8490857 w 11286308"/>
              <a:gd name="connsiteY278" fmla="*/ 975360 h 2377440"/>
              <a:gd name="connsiteX279" fmla="*/ 8595360 w 11286308"/>
              <a:gd name="connsiteY279" fmla="*/ 836023 h 2377440"/>
              <a:gd name="connsiteX280" fmla="*/ 8682446 w 11286308"/>
              <a:gd name="connsiteY280" fmla="*/ 801189 h 2377440"/>
              <a:gd name="connsiteX281" fmla="*/ 8734697 w 11286308"/>
              <a:gd name="connsiteY281" fmla="*/ 766355 h 2377440"/>
              <a:gd name="connsiteX282" fmla="*/ 8969828 w 11286308"/>
              <a:gd name="connsiteY282" fmla="*/ 705395 h 2377440"/>
              <a:gd name="connsiteX283" fmla="*/ 9065623 w 11286308"/>
              <a:gd name="connsiteY283" fmla="*/ 679269 h 2377440"/>
              <a:gd name="connsiteX284" fmla="*/ 9100457 w 11286308"/>
              <a:gd name="connsiteY284" fmla="*/ 670560 h 2377440"/>
              <a:gd name="connsiteX285" fmla="*/ 9161417 w 11286308"/>
              <a:gd name="connsiteY285" fmla="*/ 661852 h 2377440"/>
              <a:gd name="connsiteX286" fmla="*/ 9492343 w 11286308"/>
              <a:gd name="connsiteY286" fmla="*/ 740229 h 2377440"/>
              <a:gd name="connsiteX287" fmla="*/ 9562011 w 11286308"/>
              <a:gd name="connsiteY287" fmla="*/ 836023 h 2377440"/>
              <a:gd name="connsiteX288" fmla="*/ 9553303 w 11286308"/>
              <a:gd name="connsiteY288" fmla="*/ 1088572 h 2377440"/>
              <a:gd name="connsiteX289" fmla="*/ 9361714 w 11286308"/>
              <a:gd name="connsiteY289" fmla="*/ 1166949 h 2377440"/>
              <a:gd name="connsiteX290" fmla="*/ 9274628 w 11286308"/>
              <a:gd name="connsiteY290" fmla="*/ 1184366 h 2377440"/>
              <a:gd name="connsiteX291" fmla="*/ 9187543 w 11286308"/>
              <a:gd name="connsiteY291" fmla="*/ 1149532 h 2377440"/>
              <a:gd name="connsiteX292" fmla="*/ 9152708 w 11286308"/>
              <a:gd name="connsiteY292" fmla="*/ 1053738 h 2377440"/>
              <a:gd name="connsiteX293" fmla="*/ 9144000 w 11286308"/>
              <a:gd name="connsiteY293" fmla="*/ 1001486 h 2377440"/>
              <a:gd name="connsiteX294" fmla="*/ 9161417 w 11286308"/>
              <a:gd name="connsiteY294" fmla="*/ 775063 h 2377440"/>
              <a:gd name="connsiteX295" fmla="*/ 9178834 w 11286308"/>
              <a:gd name="connsiteY295" fmla="*/ 722812 h 2377440"/>
              <a:gd name="connsiteX296" fmla="*/ 9231086 w 11286308"/>
              <a:gd name="connsiteY296" fmla="*/ 653143 h 2377440"/>
              <a:gd name="connsiteX297" fmla="*/ 9283337 w 11286308"/>
              <a:gd name="connsiteY297" fmla="*/ 618309 h 2377440"/>
              <a:gd name="connsiteX298" fmla="*/ 9318171 w 11286308"/>
              <a:gd name="connsiteY298" fmla="*/ 600892 h 2377440"/>
              <a:gd name="connsiteX299" fmla="*/ 9570720 w 11286308"/>
              <a:gd name="connsiteY299" fmla="*/ 592183 h 2377440"/>
              <a:gd name="connsiteX300" fmla="*/ 9892937 w 11286308"/>
              <a:gd name="connsiteY300" fmla="*/ 592183 h 2377440"/>
              <a:gd name="connsiteX301" fmla="*/ 9980023 w 11286308"/>
              <a:gd name="connsiteY301" fmla="*/ 696686 h 2377440"/>
              <a:gd name="connsiteX302" fmla="*/ 10014857 w 11286308"/>
              <a:gd name="connsiteY302" fmla="*/ 722812 h 2377440"/>
              <a:gd name="connsiteX303" fmla="*/ 10049691 w 11286308"/>
              <a:gd name="connsiteY303" fmla="*/ 740229 h 2377440"/>
              <a:gd name="connsiteX304" fmla="*/ 10162903 w 11286308"/>
              <a:gd name="connsiteY304" fmla="*/ 827315 h 2377440"/>
              <a:gd name="connsiteX305" fmla="*/ 10223863 w 11286308"/>
              <a:gd name="connsiteY305" fmla="*/ 870858 h 2377440"/>
              <a:gd name="connsiteX306" fmla="*/ 10371908 w 11286308"/>
              <a:gd name="connsiteY306" fmla="*/ 896983 h 2377440"/>
              <a:gd name="connsiteX307" fmla="*/ 10580914 w 11286308"/>
              <a:gd name="connsiteY307" fmla="*/ 879566 h 2377440"/>
              <a:gd name="connsiteX308" fmla="*/ 10737668 w 11286308"/>
              <a:gd name="connsiteY308" fmla="*/ 853440 h 2377440"/>
              <a:gd name="connsiteX309" fmla="*/ 10772503 w 11286308"/>
              <a:gd name="connsiteY309" fmla="*/ 836023 h 2377440"/>
              <a:gd name="connsiteX310" fmla="*/ 11173097 w 11286308"/>
              <a:gd name="connsiteY310" fmla="*/ 757646 h 2377440"/>
              <a:gd name="connsiteX311" fmla="*/ 11207931 w 11286308"/>
              <a:gd name="connsiteY311" fmla="*/ 792480 h 2377440"/>
              <a:gd name="connsiteX312" fmla="*/ 11286308 w 11286308"/>
              <a:gd name="connsiteY312" fmla="*/ 853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11286308" h="2377440">
                <a:moveTo>
                  <a:pt x="0" y="1558835"/>
                </a:moveTo>
                <a:cubicBezTo>
                  <a:pt x="14514" y="1550126"/>
                  <a:pt x="32298" y="1545360"/>
                  <a:pt x="43543" y="1532709"/>
                </a:cubicBezTo>
                <a:cubicBezTo>
                  <a:pt x="56480" y="1518155"/>
                  <a:pt x="68414" y="1499890"/>
                  <a:pt x="69668" y="1480458"/>
                </a:cubicBezTo>
                <a:cubicBezTo>
                  <a:pt x="81601" y="1295502"/>
                  <a:pt x="70241" y="1292906"/>
                  <a:pt x="26126" y="1149532"/>
                </a:cubicBezTo>
                <a:cubicBezTo>
                  <a:pt x="31535" y="1090031"/>
                  <a:pt x="30687" y="1061618"/>
                  <a:pt x="43543" y="1010195"/>
                </a:cubicBezTo>
                <a:cubicBezTo>
                  <a:pt x="45769" y="1001289"/>
                  <a:pt x="48523" y="992457"/>
                  <a:pt x="52251" y="984069"/>
                </a:cubicBezTo>
                <a:cubicBezTo>
                  <a:pt x="93900" y="890358"/>
                  <a:pt x="61748" y="965273"/>
                  <a:pt x="95794" y="905692"/>
                </a:cubicBezTo>
                <a:cubicBezTo>
                  <a:pt x="123661" y="856924"/>
                  <a:pt x="96955" y="878986"/>
                  <a:pt x="148046" y="853440"/>
                </a:cubicBezTo>
                <a:cubicBezTo>
                  <a:pt x="156754" y="841829"/>
                  <a:pt x="159746" y="820209"/>
                  <a:pt x="174171" y="818606"/>
                </a:cubicBezTo>
                <a:cubicBezTo>
                  <a:pt x="218397" y="813692"/>
                  <a:pt x="236540" y="861594"/>
                  <a:pt x="252548" y="888275"/>
                </a:cubicBezTo>
                <a:cubicBezTo>
                  <a:pt x="246742" y="937623"/>
                  <a:pt x="242502" y="987181"/>
                  <a:pt x="235131" y="1036320"/>
                </a:cubicBezTo>
                <a:cubicBezTo>
                  <a:pt x="233492" y="1047245"/>
                  <a:pt x="209376" y="1105064"/>
                  <a:pt x="209006" y="1105989"/>
                </a:cubicBezTo>
                <a:cubicBezTo>
                  <a:pt x="216217" y="1178106"/>
                  <a:pt x="202544" y="1209087"/>
                  <a:pt x="269966" y="1254035"/>
                </a:cubicBezTo>
                <a:cubicBezTo>
                  <a:pt x="284658" y="1263829"/>
                  <a:pt x="304800" y="1259840"/>
                  <a:pt x="322217" y="1262743"/>
                </a:cubicBezTo>
                <a:cubicBezTo>
                  <a:pt x="336731" y="1268549"/>
                  <a:pt x="350930" y="1275217"/>
                  <a:pt x="365760" y="1280160"/>
                </a:cubicBezTo>
                <a:cubicBezTo>
                  <a:pt x="385809" y="1286843"/>
                  <a:pt x="406478" y="1291505"/>
                  <a:pt x="426720" y="1297578"/>
                </a:cubicBezTo>
                <a:cubicBezTo>
                  <a:pt x="435513" y="1300216"/>
                  <a:pt x="444137" y="1303383"/>
                  <a:pt x="452846" y="1306286"/>
                </a:cubicBezTo>
                <a:cubicBezTo>
                  <a:pt x="461554" y="1285966"/>
                  <a:pt x="471536" y="1266146"/>
                  <a:pt x="478971" y="1245326"/>
                </a:cubicBezTo>
                <a:cubicBezTo>
                  <a:pt x="518310" y="1135174"/>
                  <a:pt x="475661" y="1225818"/>
                  <a:pt x="513806" y="1149532"/>
                </a:cubicBezTo>
                <a:cubicBezTo>
                  <a:pt x="510903" y="1120503"/>
                  <a:pt x="512614" y="1090634"/>
                  <a:pt x="505097" y="1062446"/>
                </a:cubicBezTo>
                <a:cubicBezTo>
                  <a:pt x="493398" y="1018574"/>
                  <a:pt x="475833" y="1023427"/>
                  <a:pt x="452846" y="992778"/>
                </a:cubicBezTo>
                <a:cubicBezTo>
                  <a:pt x="442690" y="979237"/>
                  <a:pt x="436876" y="962776"/>
                  <a:pt x="426720" y="949235"/>
                </a:cubicBezTo>
                <a:cubicBezTo>
                  <a:pt x="351185" y="848522"/>
                  <a:pt x="463021" y="1025459"/>
                  <a:pt x="365760" y="879566"/>
                </a:cubicBezTo>
                <a:cubicBezTo>
                  <a:pt x="358559" y="868764"/>
                  <a:pt x="354559" y="856129"/>
                  <a:pt x="348343" y="844732"/>
                </a:cubicBezTo>
                <a:cubicBezTo>
                  <a:pt x="337136" y="824186"/>
                  <a:pt x="325120" y="804092"/>
                  <a:pt x="313508" y="783772"/>
                </a:cubicBezTo>
                <a:cubicBezTo>
                  <a:pt x="310605" y="769258"/>
                  <a:pt x="309053" y="754407"/>
                  <a:pt x="304800" y="740229"/>
                </a:cubicBezTo>
                <a:cubicBezTo>
                  <a:pt x="300308" y="725256"/>
                  <a:pt x="287383" y="712318"/>
                  <a:pt x="287383" y="696686"/>
                </a:cubicBezTo>
                <a:cubicBezTo>
                  <a:pt x="287383" y="623979"/>
                  <a:pt x="319060" y="525444"/>
                  <a:pt x="348343" y="461555"/>
                </a:cubicBezTo>
                <a:cubicBezTo>
                  <a:pt x="350285" y="457319"/>
                  <a:pt x="389646" y="364857"/>
                  <a:pt x="426720" y="357052"/>
                </a:cubicBezTo>
                <a:cubicBezTo>
                  <a:pt x="472523" y="347409"/>
                  <a:pt x="519611" y="345441"/>
                  <a:pt x="566057" y="339635"/>
                </a:cubicBezTo>
                <a:cubicBezTo>
                  <a:pt x="640189" y="284035"/>
                  <a:pt x="589326" y="313985"/>
                  <a:pt x="748937" y="287383"/>
                </a:cubicBezTo>
                <a:cubicBezTo>
                  <a:pt x="786598" y="281106"/>
                  <a:pt x="824411" y="275772"/>
                  <a:pt x="862148" y="269966"/>
                </a:cubicBezTo>
                <a:cubicBezTo>
                  <a:pt x="947892" y="282216"/>
                  <a:pt x="934018" y="270532"/>
                  <a:pt x="1018903" y="348343"/>
                </a:cubicBezTo>
                <a:cubicBezTo>
                  <a:pt x="1025670" y="354546"/>
                  <a:pt x="1024708" y="365760"/>
                  <a:pt x="1027611" y="374469"/>
                </a:cubicBezTo>
                <a:cubicBezTo>
                  <a:pt x="1018903" y="406400"/>
                  <a:pt x="1020641" y="443272"/>
                  <a:pt x="1001486" y="470263"/>
                </a:cubicBezTo>
                <a:cubicBezTo>
                  <a:pt x="955141" y="535568"/>
                  <a:pt x="887289" y="582917"/>
                  <a:pt x="836023" y="644435"/>
                </a:cubicBezTo>
                <a:lnTo>
                  <a:pt x="792480" y="696686"/>
                </a:lnTo>
                <a:cubicBezTo>
                  <a:pt x="745006" y="839111"/>
                  <a:pt x="813776" y="620010"/>
                  <a:pt x="757646" y="923109"/>
                </a:cubicBezTo>
                <a:cubicBezTo>
                  <a:pt x="753620" y="944847"/>
                  <a:pt x="740229" y="963749"/>
                  <a:pt x="731520" y="984069"/>
                </a:cubicBezTo>
                <a:cubicBezTo>
                  <a:pt x="734423" y="1030515"/>
                  <a:pt x="725512" y="1079258"/>
                  <a:pt x="740228" y="1123406"/>
                </a:cubicBezTo>
                <a:cubicBezTo>
                  <a:pt x="749189" y="1150289"/>
                  <a:pt x="822232" y="1181825"/>
                  <a:pt x="844731" y="1193075"/>
                </a:cubicBezTo>
                <a:cubicBezTo>
                  <a:pt x="838925" y="1227909"/>
                  <a:pt x="838916" y="1264223"/>
                  <a:pt x="827314" y="1297578"/>
                </a:cubicBezTo>
                <a:cubicBezTo>
                  <a:pt x="797753" y="1382566"/>
                  <a:pt x="767684" y="1393237"/>
                  <a:pt x="722811" y="1463040"/>
                </a:cubicBezTo>
                <a:cubicBezTo>
                  <a:pt x="697058" y="1503100"/>
                  <a:pt x="697891" y="1510474"/>
                  <a:pt x="687977" y="1550126"/>
                </a:cubicBezTo>
                <a:cubicBezTo>
                  <a:pt x="690880" y="1602377"/>
                  <a:pt x="684357" y="1656021"/>
                  <a:pt x="696686" y="1706880"/>
                </a:cubicBezTo>
                <a:cubicBezTo>
                  <a:pt x="708007" y="1753578"/>
                  <a:pt x="738131" y="1793599"/>
                  <a:pt x="757646" y="1837509"/>
                </a:cubicBezTo>
                <a:cubicBezTo>
                  <a:pt x="772972" y="1871994"/>
                  <a:pt x="784312" y="1908259"/>
                  <a:pt x="801188" y="1942012"/>
                </a:cubicBezTo>
                <a:cubicBezTo>
                  <a:pt x="819223" y="1978082"/>
                  <a:pt x="841399" y="2011934"/>
                  <a:pt x="862148" y="2046515"/>
                </a:cubicBezTo>
                <a:cubicBezTo>
                  <a:pt x="867533" y="2055490"/>
                  <a:pt x="870857" y="2066834"/>
                  <a:pt x="879566" y="2072640"/>
                </a:cubicBezTo>
                <a:cubicBezTo>
                  <a:pt x="922711" y="2101403"/>
                  <a:pt x="1005786" y="2131837"/>
                  <a:pt x="1053737" y="2151018"/>
                </a:cubicBezTo>
                <a:cubicBezTo>
                  <a:pt x="1146628" y="2142309"/>
                  <a:pt x="1240617" y="2141582"/>
                  <a:pt x="1332411" y="2124892"/>
                </a:cubicBezTo>
                <a:cubicBezTo>
                  <a:pt x="1369539" y="2118141"/>
                  <a:pt x="1423530" y="2116633"/>
                  <a:pt x="1436914" y="2081349"/>
                </a:cubicBezTo>
                <a:cubicBezTo>
                  <a:pt x="1461644" y="2016153"/>
                  <a:pt x="1434407" y="1941796"/>
                  <a:pt x="1428206" y="1872343"/>
                </a:cubicBezTo>
                <a:cubicBezTo>
                  <a:pt x="1419881" y="1779100"/>
                  <a:pt x="1410977" y="1685613"/>
                  <a:pt x="1393371" y="1593669"/>
                </a:cubicBezTo>
                <a:cubicBezTo>
                  <a:pt x="1384739" y="1548590"/>
                  <a:pt x="1382283" y="1495495"/>
                  <a:pt x="1349828" y="1463040"/>
                </a:cubicBezTo>
                <a:cubicBezTo>
                  <a:pt x="1335314" y="1448526"/>
                  <a:pt x="1319923" y="1434839"/>
                  <a:pt x="1306286" y="1419498"/>
                </a:cubicBezTo>
                <a:cubicBezTo>
                  <a:pt x="1296643" y="1408650"/>
                  <a:pt x="1286651" y="1397645"/>
                  <a:pt x="1280160" y="1384663"/>
                </a:cubicBezTo>
                <a:cubicBezTo>
                  <a:pt x="1245887" y="1316116"/>
                  <a:pt x="1184366" y="1175658"/>
                  <a:pt x="1184366" y="1175658"/>
                </a:cubicBezTo>
                <a:cubicBezTo>
                  <a:pt x="1178560" y="1149532"/>
                  <a:pt x="1173439" y="1123244"/>
                  <a:pt x="1166948" y="1097280"/>
                </a:cubicBezTo>
                <a:cubicBezTo>
                  <a:pt x="1161822" y="1076778"/>
                  <a:pt x="1151152" y="1057391"/>
                  <a:pt x="1149531" y="1036320"/>
                </a:cubicBezTo>
                <a:cubicBezTo>
                  <a:pt x="1148177" y="1018715"/>
                  <a:pt x="1152656" y="1000820"/>
                  <a:pt x="1158240" y="984069"/>
                </a:cubicBezTo>
                <a:cubicBezTo>
                  <a:pt x="1170174" y="948268"/>
                  <a:pt x="1182367" y="911925"/>
                  <a:pt x="1201783" y="879566"/>
                </a:cubicBezTo>
                <a:cubicBezTo>
                  <a:pt x="1217659" y="853106"/>
                  <a:pt x="1240923" y="831718"/>
                  <a:pt x="1262743" y="809898"/>
                </a:cubicBezTo>
                <a:cubicBezTo>
                  <a:pt x="1324762" y="747879"/>
                  <a:pt x="1338545" y="741374"/>
                  <a:pt x="1419497" y="705395"/>
                </a:cubicBezTo>
                <a:cubicBezTo>
                  <a:pt x="1468266" y="683720"/>
                  <a:pt x="1515593" y="656659"/>
                  <a:pt x="1567543" y="644435"/>
                </a:cubicBezTo>
                <a:cubicBezTo>
                  <a:pt x="1615663" y="633113"/>
                  <a:pt x="1666240" y="638629"/>
                  <a:pt x="1715588" y="635726"/>
                </a:cubicBezTo>
                <a:cubicBezTo>
                  <a:pt x="1730102" y="632823"/>
                  <a:pt x="1745388" y="632515"/>
                  <a:pt x="1759131" y="627018"/>
                </a:cubicBezTo>
                <a:cubicBezTo>
                  <a:pt x="1843432" y="593298"/>
                  <a:pt x="1881529" y="559028"/>
                  <a:pt x="1959428" y="505098"/>
                </a:cubicBezTo>
                <a:cubicBezTo>
                  <a:pt x="2020335" y="383283"/>
                  <a:pt x="2083553" y="273485"/>
                  <a:pt x="2116183" y="139338"/>
                </a:cubicBezTo>
                <a:cubicBezTo>
                  <a:pt x="2152364" y="-9405"/>
                  <a:pt x="2077840" y="24393"/>
                  <a:pt x="2151017" y="0"/>
                </a:cubicBezTo>
                <a:cubicBezTo>
                  <a:pt x="2182948" y="20320"/>
                  <a:pt x="2219295" y="34972"/>
                  <a:pt x="2246811" y="60960"/>
                </a:cubicBezTo>
                <a:cubicBezTo>
                  <a:pt x="2272572" y="85290"/>
                  <a:pt x="2290399" y="117163"/>
                  <a:pt x="2307771" y="148046"/>
                </a:cubicBezTo>
                <a:cubicBezTo>
                  <a:pt x="2322030" y="173396"/>
                  <a:pt x="2338145" y="258603"/>
                  <a:pt x="2342606" y="278675"/>
                </a:cubicBezTo>
                <a:cubicBezTo>
                  <a:pt x="2161986" y="784408"/>
                  <a:pt x="2339784" y="311384"/>
                  <a:pt x="2185851" y="670560"/>
                </a:cubicBezTo>
                <a:cubicBezTo>
                  <a:pt x="2093070" y="887049"/>
                  <a:pt x="2221746" y="635002"/>
                  <a:pt x="2090057" y="879566"/>
                </a:cubicBezTo>
                <a:cubicBezTo>
                  <a:pt x="2092960" y="969555"/>
                  <a:pt x="2091077" y="1059825"/>
                  <a:pt x="2098766" y="1149532"/>
                </a:cubicBezTo>
                <a:cubicBezTo>
                  <a:pt x="2099875" y="1162466"/>
                  <a:pt x="2108982" y="1173564"/>
                  <a:pt x="2116183" y="1184366"/>
                </a:cubicBezTo>
                <a:cubicBezTo>
                  <a:pt x="2138084" y="1217218"/>
                  <a:pt x="2185851" y="1280160"/>
                  <a:pt x="2185851" y="1280160"/>
                </a:cubicBezTo>
                <a:cubicBezTo>
                  <a:pt x="2189211" y="1293598"/>
                  <a:pt x="2203268" y="1347478"/>
                  <a:pt x="2203268" y="1358538"/>
                </a:cubicBezTo>
                <a:cubicBezTo>
                  <a:pt x="2203268" y="1393870"/>
                  <a:pt x="2181273" y="1481974"/>
                  <a:pt x="2168434" y="1506583"/>
                </a:cubicBezTo>
                <a:cubicBezTo>
                  <a:pt x="2147203" y="1547276"/>
                  <a:pt x="2115517" y="1581605"/>
                  <a:pt x="2090057" y="1619795"/>
                </a:cubicBezTo>
                <a:cubicBezTo>
                  <a:pt x="2080668" y="1633879"/>
                  <a:pt x="2073320" y="1649254"/>
                  <a:pt x="2063931" y="1663338"/>
                </a:cubicBezTo>
                <a:cubicBezTo>
                  <a:pt x="2050079" y="1684115"/>
                  <a:pt x="2033795" y="1703231"/>
                  <a:pt x="2020388" y="1724298"/>
                </a:cubicBezTo>
                <a:cubicBezTo>
                  <a:pt x="2005321" y="1747974"/>
                  <a:pt x="2002511" y="1760512"/>
                  <a:pt x="1994263" y="1785258"/>
                </a:cubicBezTo>
                <a:cubicBezTo>
                  <a:pt x="2002971" y="1805578"/>
                  <a:pt x="2010501" y="1826445"/>
                  <a:pt x="2020388" y="1846218"/>
                </a:cubicBezTo>
                <a:cubicBezTo>
                  <a:pt x="2025069" y="1855579"/>
                  <a:pt x="2027543" y="1870290"/>
                  <a:pt x="2037806" y="1872343"/>
                </a:cubicBezTo>
                <a:cubicBezTo>
                  <a:pt x="2103522" y="1885486"/>
                  <a:pt x="2171361" y="1883692"/>
                  <a:pt x="2238103" y="1889760"/>
                </a:cubicBezTo>
                <a:lnTo>
                  <a:pt x="2325188" y="1898469"/>
                </a:lnTo>
                <a:cubicBezTo>
                  <a:pt x="2458720" y="1889760"/>
                  <a:pt x="2592850" y="1887681"/>
                  <a:pt x="2725783" y="1872343"/>
                </a:cubicBezTo>
                <a:cubicBezTo>
                  <a:pt x="2745127" y="1870111"/>
                  <a:pt x="2760354" y="1854378"/>
                  <a:pt x="2778034" y="1846218"/>
                </a:cubicBezTo>
                <a:cubicBezTo>
                  <a:pt x="2798107" y="1836954"/>
                  <a:pt x="2818674" y="1828801"/>
                  <a:pt x="2838994" y="1820092"/>
                </a:cubicBezTo>
                <a:cubicBezTo>
                  <a:pt x="2867974" y="1785316"/>
                  <a:pt x="2914773" y="1738825"/>
                  <a:pt x="2917371" y="1689463"/>
                </a:cubicBezTo>
                <a:cubicBezTo>
                  <a:pt x="2918782" y="1662655"/>
                  <a:pt x="2879825" y="1564832"/>
                  <a:pt x="2856411" y="1541418"/>
                </a:cubicBezTo>
                <a:cubicBezTo>
                  <a:pt x="2839862" y="1524869"/>
                  <a:pt x="2815771" y="1518195"/>
                  <a:pt x="2795451" y="1506583"/>
                </a:cubicBezTo>
                <a:cubicBezTo>
                  <a:pt x="2786743" y="1486263"/>
                  <a:pt x="2777339" y="1466227"/>
                  <a:pt x="2769326" y="1445623"/>
                </a:cubicBezTo>
                <a:cubicBezTo>
                  <a:pt x="2757011" y="1413956"/>
                  <a:pt x="2748290" y="1380878"/>
                  <a:pt x="2734491" y="1349829"/>
                </a:cubicBezTo>
                <a:cubicBezTo>
                  <a:pt x="2724986" y="1328443"/>
                  <a:pt x="2711268" y="1309189"/>
                  <a:pt x="2699657" y="1288869"/>
                </a:cubicBezTo>
                <a:cubicBezTo>
                  <a:pt x="2696754" y="1274355"/>
                  <a:pt x="2694159" y="1259775"/>
                  <a:pt x="2690948" y="1245326"/>
                </a:cubicBezTo>
                <a:cubicBezTo>
                  <a:pt x="2688352" y="1233642"/>
                  <a:pt x="2680547" y="1222340"/>
                  <a:pt x="2682240" y="1210492"/>
                </a:cubicBezTo>
                <a:cubicBezTo>
                  <a:pt x="2689410" y="1160305"/>
                  <a:pt x="2696860" y="1108938"/>
                  <a:pt x="2717074" y="1062446"/>
                </a:cubicBezTo>
                <a:cubicBezTo>
                  <a:pt x="2726895" y="1039857"/>
                  <a:pt x="2750092" y="1025582"/>
                  <a:pt x="2769326" y="1010195"/>
                </a:cubicBezTo>
                <a:cubicBezTo>
                  <a:pt x="2799535" y="986027"/>
                  <a:pt x="2870857" y="942912"/>
                  <a:pt x="2908663" y="923109"/>
                </a:cubicBezTo>
                <a:cubicBezTo>
                  <a:pt x="2948912" y="902026"/>
                  <a:pt x="2985175" y="863771"/>
                  <a:pt x="3030583" y="862149"/>
                </a:cubicBezTo>
                <a:lnTo>
                  <a:pt x="3274423" y="853440"/>
                </a:lnTo>
                <a:cubicBezTo>
                  <a:pt x="3338286" y="862149"/>
                  <a:pt x="3404327" y="860874"/>
                  <a:pt x="3466011" y="879566"/>
                </a:cubicBezTo>
                <a:cubicBezTo>
                  <a:pt x="3561064" y="908370"/>
                  <a:pt x="3568783" y="957433"/>
                  <a:pt x="3622766" y="1027612"/>
                </a:cubicBezTo>
                <a:cubicBezTo>
                  <a:pt x="3630275" y="1037374"/>
                  <a:pt x="3640183" y="1045029"/>
                  <a:pt x="3648891" y="1053738"/>
                </a:cubicBezTo>
                <a:cubicBezTo>
                  <a:pt x="3654697" y="1079864"/>
                  <a:pt x="3658325" y="1106570"/>
                  <a:pt x="3666308" y="1132115"/>
                </a:cubicBezTo>
                <a:cubicBezTo>
                  <a:pt x="3672902" y="1153216"/>
                  <a:pt x="3689851" y="1171119"/>
                  <a:pt x="3692434" y="1193075"/>
                </a:cubicBezTo>
                <a:cubicBezTo>
                  <a:pt x="3698291" y="1242860"/>
                  <a:pt x="3688081" y="1267095"/>
                  <a:pt x="3675017" y="1306286"/>
                </a:cubicBezTo>
                <a:cubicBezTo>
                  <a:pt x="3664300" y="1392019"/>
                  <a:pt x="3669885" y="1365107"/>
                  <a:pt x="3648891" y="1454332"/>
                </a:cubicBezTo>
                <a:cubicBezTo>
                  <a:pt x="3643408" y="1477633"/>
                  <a:pt x="3641666" y="1502341"/>
                  <a:pt x="3631474" y="1524000"/>
                </a:cubicBezTo>
                <a:cubicBezTo>
                  <a:pt x="3618104" y="1552411"/>
                  <a:pt x="3598838" y="1577859"/>
                  <a:pt x="3579223" y="1602378"/>
                </a:cubicBezTo>
                <a:cubicBezTo>
                  <a:pt x="3553545" y="1634476"/>
                  <a:pt x="3512304" y="1670671"/>
                  <a:pt x="3474720" y="1689463"/>
                </a:cubicBezTo>
                <a:cubicBezTo>
                  <a:pt x="3452536" y="1700555"/>
                  <a:pt x="3429168" y="1709801"/>
                  <a:pt x="3405051" y="1715589"/>
                </a:cubicBezTo>
                <a:cubicBezTo>
                  <a:pt x="3224321" y="1758965"/>
                  <a:pt x="3302789" y="1726008"/>
                  <a:pt x="3143794" y="1759132"/>
                </a:cubicBezTo>
                <a:cubicBezTo>
                  <a:pt x="2938507" y="1801900"/>
                  <a:pt x="3173345" y="1777885"/>
                  <a:pt x="2899954" y="1793966"/>
                </a:cubicBezTo>
                <a:cubicBezTo>
                  <a:pt x="2761685" y="1819106"/>
                  <a:pt x="2771729" y="1824473"/>
                  <a:pt x="2586446" y="1802675"/>
                </a:cubicBezTo>
                <a:cubicBezTo>
                  <a:pt x="2559095" y="1799457"/>
                  <a:pt x="2534194" y="1785258"/>
                  <a:pt x="2508068" y="1776549"/>
                </a:cubicBezTo>
                <a:cubicBezTo>
                  <a:pt x="2479040" y="1756229"/>
                  <a:pt x="2451958" y="1732797"/>
                  <a:pt x="2420983" y="1715589"/>
                </a:cubicBezTo>
                <a:cubicBezTo>
                  <a:pt x="2306792" y="1652149"/>
                  <a:pt x="2385234" y="1723382"/>
                  <a:pt x="2325188" y="1663338"/>
                </a:cubicBezTo>
                <a:cubicBezTo>
                  <a:pt x="2316480" y="1538515"/>
                  <a:pt x="2311765" y="1413349"/>
                  <a:pt x="2299063" y="1288869"/>
                </a:cubicBezTo>
                <a:cubicBezTo>
                  <a:pt x="2297199" y="1270605"/>
                  <a:pt x="2285493" y="1254570"/>
                  <a:pt x="2281646" y="1236618"/>
                </a:cubicBezTo>
                <a:cubicBezTo>
                  <a:pt x="2276742" y="1213734"/>
                  <a:pt x="2275840" y="1190172"/>
                  <a:pt x="2272937" y="1166949"/>
                </a:cubicBezTo>
                <a:cubicBezTo>
                  <a:pt x="2275840" y="1135018"/>
                  <a:pt x="2266194" y="1099249"/>
                  <a:pt x="2281646" y="1071155"/>
                </a:cubicBezTo>
                <a:cubicBezTo>
                  <a:pt x="2324077" y="994008"/>
                  <a:pt x="2351530" y="996218"/>
                  <a:pt x="2412274" y="984069"/>
                </a:cubicBezTo>
                <a:cubicBezTo>
                  <a:pt x="2464525" y="986972"/>
                  <a:pt x="2521939" y="1015609"/>
                  <a:pt x="2569028" y="992778"/>
                </a:cubicBezTo>
                <a:cubicBezTo>
                  <a:pt x="2720543" y="919317"/>
                  <a:pt x="2674075" y="808981"/>
                  <a:pt x="2786743" y="714103"/>
                </a:cubicBezTo>
                <a:cubicBezTo>
                  <a:pt x="2806850" y="697171"/>
                  <a:pt x="2838994" y="708298"/>
                  <a:pt x="2865120" y="705395"/>
                </a:cubicBezTo>
                <a:cubicBezTo>
                  <a:pt x="3041428" y="723025"/>
                  <a:pt x="2862841" y="697041"/>
                  <a:pt x="3039291" y="748938"/>
                </a:cubicBezTo>
                <a:cubicBezTo>
                  <a:pt x="3058983" y="754730"/>
                  <a:pt x="3080214" y="753193"/>
                  <a:pt x="3100251" y="757646"/>
                </a:cubicBezTo>
                <a:cubicBezTo>
                  <a:pt x="3132561" y="764826"/>
                  <a:pt x="3164114" y="775063"/>
                  <a:pt x="3196046" y="783772"/>
                </a:cubicBezTo>
                <a:cubicBezTo>
                  <a:pt x="3227977" y="777966"/>
                  <a:pt x="3262182" y="779536"/>
                  <a:pt x="3291840" y="766355"/>
                </a:cubicBezTo>
                <a:cubicBezTo>
                  <a:pt x="3338645" y="745553"/>
                  <a:pt x="3361457" y="701118"/>
                  <a:pt x="3387634" y="661852"/>
                </a:cubicBezTo>
                <a:cubicBezTo>
                  <a:pt x="3500845" y="673463"/>
                  <a:pt x="3615494" y="675282"/>
                  <a:pt x="3727268" y="696686"/>
                </a:cubicBezTo>
                <a:cubicBezTo>
                  <a:pt x="3754165" y="701836"/>
                  <a:pt x="3775403" y="723310"/>
                  <a:pt x="3796937" y="740229"/>
                </a:cubicBezTo>
                <a:cubicBezTo>
                  <a:pt x="3848475" y="780723"/>
                  <a:pt x="3872133" y="825259"/>
                  <a:pt x="3910148" y="879566"/>
                </a:cubicBezTo>
                <a:cubicBezTo>
                  <a:pt x="3913051" y="899886"/>
                  <a:pt x="3916670" y="920116"/>
                  <a:pt x="3918857" y="940526"/>
                </a:cubicBezTo>
                <a:cubicBezTo>
                  <a:pt x="3925381" y="1001413"/>
                  <a:pt x="3936274" y="1123406"/>
                  <a:pt x="3936274" y="1123406"/>
                </a:cubicBezTo>
                <a:cubicBezTo>
                  <a:pt x="3924663" y="1213395"/>
                  <a:pt x="3911245" y="1303169"/>
                  <a:pt x="3901440" y="1393372"/>
                </a:cubicBezTo>
                <a:cubicBezTo>
                  <a:pt x="3896724" y="1436756"/>
                  <a:pt x="3896355" y="1480511"/>
                  <a:pt x="3892731" y="1524000"/>
                </a:cubicBezTo>
                <a:cubicBezTo>
                  <a:pt x="3890548" y="1550196"/>
                  <a:pt x="3886926" y="1576252"/>
                  <a:pt x="3884023" y="1602378"/>
                </a:cubicBezTo>
                <a:cubicBezTo>
                  <a:pt x="3886926" y="1622698"/>
                  <a:pt x="3880960" y="1646522"/>
                  <a:pt x="3892731" y="1663338"/>
                </a:cubicBezTo>
                <a:cubicBezTo>
                  <a:pt x="3903898" y="1679291"/>
                  <a:pt x="3925522" y="1688780"/>
                  <a:pt x="3944983" y="1689463"/>
                </a:cubicBezTo>
                <a:cubicBezTo>
                  <a:pt x="4092966" y="1694655"/>
                  <a:pt x="4241074" y="1683658"/>
                  <a:pt x="4389120" y="1680755"/>
                </a:cubicBezTo>
                <a:cubicBezTo>
                  <a:pt x="4412613" y="1622022"/>
                  <a:pt x="4423954" y="1603177"/>
                  <a:pt x="4423954" y="1524000"/>
                </a:cubicBezTo>
                <a:cubicBezTo>
                  <a:pt x="4423954" y="1482947"/>
                  <a:pt x="4412084" y="1442756"/>
                  <a:pt x="4406537" y="1402080"/>
                </a:cubicBezTo>
                <a:cubicBezTo>
                  <a:pt x="4403375" y="1378891"/>
                  <a:pt x="4399900" y="1355723"/>
                  <a:pt x="4397828" y="1332412"/>
                </a:cubicBezTo>
                <a:cubicBezTo>
                  <a:pt x="4367432" y="990459"/>
                  <a:pt x="4406081" y="1113325"/>
                  <a:pt x="4362994" y="984069"/>
                </a:cubicBezTo>
                <a:cubicBezTo>
                  <a:pt x="4368800" y="940526"/>
                  <a:pt x="4368016" y="895583"/>
                  <a:pt x="4380411" y="853440"/>
                </a:cubicBezTo>
                <a:cubicBezTo>
                  <a:pt x="4383364" y="843399"/>
                  <a:pt x="4396680" y="839543"/>
                  <a:pt x="4406537" y="836023"/>
                </a:cubicBezTo>
                <a:cubicBezTo>
                  <a:pt x="4437706" y="824891"/>
                  <a:pt x="4470400" y="818606"/>
                  <a:pt x="4502331" y="809898"/>
                </a:cubicBezTo>
                <a:cubicBezTo>
                  <a:pt x="4661988" y="827315"/>
                  <a:pt x="4821310" y="848150"/>
                  <a:pt x="4981303" y="862149"/>
                </a:cubicBezTo>
                <a:cubicBezTo>
                  <a:pt x="5053656" y="868480"/>
                  <a:pt x="5127798" y="856614"/>
                  <a:pt x="5199017" y="870858"/>
                </a:cubicBezTo>
                <a:cubicBezTo>
                  <a:pt x="5232212" y="877497"/>
                  <a:pt x="5257719" y="904660"/>
                  <a:pt x="5286103" y="923109"/>
                </a:cubicBezTo>
                <a:cubicBezTo>
                  <a:pt x="5315812" y="942420"/>
                  <a:pt x="5343705" y="964414"/>
                  <a:pt x="5373188" y="984069"/>
                </a:cubicBezTo>
                <a:cubicBezTo>
                  <a:pt x="5387272" y="993458"/>
                  <a:pt x="5403042" y="1000239"/>
                  <a:pt x="5416731" y="1010195"/>
                </a:cubicBezTo>
                <a:cubicBezTo>
                  <a:pt x="5444753" y="1030575"/>
                  <a:pt x="5473494" y="1060912"/>
                  <a:pt x="5503817" y="1079863"/>
                </a:cubicBezTo>
                <a:cubicBezTo>
                  <a:pt x="5545424" y="1105867"/>
                  <a:pt x="5647532" y="1135386"/>
                  <a:pt x="5669280" y="1140823"/>
                </a:cubicBezTo>
                <a:cubicBezTo>
                  <a:pt x="5790913" y="1171232"/>
                  <a:pt x="5738365" y="1161046"/>
                  <a:pt x="5826034" y="1175658"/>
                </a:cubicBezTo>
                <a:cubicBezTo>
                  <a:pt x="5834743" y="1193075"/>
                  <a:pt x="5845505" y="1209609"/>
                  <a:pt x="5852160" y="1227909"/>
                </a:cubicBezTo>
                <a:cubicBezTo>
                  <a:pt x="5857218" y="1241820"/>
                  <a:pt x="5857657" y="1257003"/>
                  <a:pt x="5860868" y="1271452"/>
                </a:cubicBezTo>
                <a:cubicBezTo>
                  <a:pt x="5863464" y="1283136"/>
                  <a:pt x="5866674" y="1294675"/>
                  <a:pt x="5869577" y="1306286"/>
                </a:cubicBezTo>
                <a:cubicBezTo>
                  <a:pt x="5817326" y="1332412"/>
                  <a:pt x="5761430" y="1352258"/>
                  <a:pt x="5712823" y="1384663"/>
                </a:cubicBezTo>
                <a:cubicBezTo>
                  <a:pt x="5695406" y="1396275"/>
                  <a:pt x="5678521" y="1408728"/>
                  <a:pt x="5660571" y="1419498"/>
                </a:cubicBezTo>
                <a:cubicBezTo>
                  <a:pt x="5649439" y="1426177"/>
                  <a:pt x="5636301" y="1429370"/>
                  <a:pt x="5625737" y="1436915"/>
                </a:cubicBezTo>
                <a:cubicBezTo>
                  <a:pt x="5615715" y="1444073"/>
                  <a:pt x="5610823" y="1457944"/>
                  <a:pt x="5599611" y="1463040"/>
                </a:cubicBezTo>
                <a:cubicBezTo>
                  <a:pt x="5577819" y="1472945"/>
                  <a:pt x="5552822" y="1473418"/>
                  <a:pt x="5529943" y="1480458"/>
                </a:cubicBezTo>
                <a:cubicBezTo>
                  <a:pt x="5475938" y="1497075"/>
                  <a:pt x="5461863" y="1514233"/>
                  <a:pt x="5408023" y="1550126"/>
                </a:cubicBezTo>
                <a:cubicBezTo>
                  <a:pt x="5405120" y="1561737"/>
                  <a:pt x="5399314" y="1572991"/>
                  <a:pt x="5399314" y="1584960"/>
                </a:cubicBezTo>
                <a:cubicBezTo>
                  <a:pt x="5399314" y="1646178"/>
                  <a:pt x="5407017" y="1671039"/>
                  <a:pt x="5451566" y="1715589"/>
                </a:cubicBezTo>
                <a:cubicBezTo>
                  <a:pt x="5458057" y="1722080"/>
                  <a:pt x="5468636" y="1722789"/>
                  <a:pt x="5477691" y="1724298"/>
                </a:cubicBezTo>
                <a:cubicBezTo>
                  <a:pt x="5503620" y="1728619"/>
                  <a:pt x="5529942" y="1730103"/>
                  <a:pt x="5556068" y="1733006"/>
                </a:cubicBezTo>
                <a:cubicBezTo>
                  <a:pt x="5579291" y="1727200"/>
                  <a:pt x="5604873" y="1727325"/>
                  <a:pt x="5625737" y="1715589"/>
                </a:cubicBezTo>
                <a:cubicBezTo>
                  <a:pt x="5695953" y="1676093"/>
                  <a:pt x="5701777" y="1637425"/>
                  <a:pt x="5747657" y="1576252"/>
                </a:cubicBezTo>
                <a:cubicBezTo>
                  <a:pt x="5760903" y="1558590"/>
                  <a:pt x="5833543" y="1498625"/>
                  <a:pt x="5834743" y="1497875"/>
                </a:cubicBezTo>
                <a:cubicBezTo>
                  <a:pt x="5858987" y="1482722"/>
                  <a:pt x="5886994" y="1474652"/>
                  <a:pt x="5913120" y="1463040"/>
                </a:cubicBezTo>
                <a:cubicBezTo>
                  <a:pt x="5953760" y="1471749"/>
                  <a:pt x="6001790" y="1464228"/>
                  <a:pt x="6035040" y="1489166"/>
                </a:cubicBezTo>
                <a:cubicBezTo>
                  <a:pt x="6056450" y="1505224"/>
                  <a:pt x="6052457" y="1540780"/>
                  <a:pt x="6052457" y="1567543"/>
                </a:cubicBezTo>
                <a:cubicBezTo>
                  <a:pt x="6052457" y="1610875"/>
                  <a:pt x="6014314" y="1628724"/>
                  <a:pt x="5982788" y="1645920"/>
                </a:cubicBezTo>
                <a:cubicBezTo>
                  <a:pt x="5969065" y="1653406"/>
                  <a:pt x="5954187" y="1658741"/>
                  <a:pt x="5939246" y="1663338"/>
                </a:cubicBezTo>
                <a:cubicBezTo>
                  <a:pt x="5846286" y="1691942"/>
                  <a:pt x="5867693" y="1671058"/>
                  <a:pt x="5756366" y="1715589"/>
                </a:cubicBezTo>
                <a:cubicBezTo>
                  <a:pt x="5734636" y="1724281"/>
                  <a:pt x="5716090" y="1739473"/>
                  <a:pt x="5695406" y="1750423"/>
                </a:cubicBezTo>
                <a:cubicBezTo>
                  <a:pt x="5646571" y="1776276"/>
                  <a:pt x="5608182" y="1798354"/>
                  <a:pt x="5556068" y="1811383"/>
                </a:cubicBezTo>
                <a:cubicBezTo>
                  <a:pt x="5369427" y="1858044"/>
                  <a:pt x="5418929" y="1845284"/>
                  <a:pt x="5216434" y="1854926"/>
                </a:cubicBezTo>
                <a:cubicBezTo>
                  <a:pt x="5099310" y="1870542"/>
                  <a:pt x="5059344" y="1868359"/>
                  <a:pt x="4946468" y="1915886"/>
                </a:cubicBezTo>
                <a:cubicBezTo>
                  <a:pt x="4933175" y="1921483"/>
                  <a:pt x="4900515" y="1968449"/>
                  <a:pt x="4894217" y="1976846"/>
                </a:cubicBezTo>
                <a:cubicBezTo>
                  <a:pt x="4905828" y="2020389"/>
                  <a:pt x="4912314" y="2065634"/>
                  <a:pt x="4929051" y="2107475"/>
                </a:cubicBezTo>
                <a:cubicBezTo>
                  <a:pt x="4933003" y="2117356"/>
                  <a:pt x="4976302" y="2166549"/>
                  <a:pt x="4990011" y="2177143"/>
                </a:cubicBezTo>
                <a:cubicBezTo>
                  <a:pt x="5044222" y="2219033"/>
                  <a:pt x="5089600" y="2280242"/>
                  <a:pt x="5155474" y="2299063"/>
                </a:cubicBezTo>
                <a:cubicBezTo>
                  <a:pt x="5392043" y="2366655"/>
                  <a:pt x="5275730" y="2341427"/>
                  <a:pt x="5503817" y="2377440"/>
                </a:cubicBezTo>
                <a:lnTo>
                  <a:pt x="5956663" y="2342606"/>
                </a:lnTo>
                <a:cubicBezTo>
                  <a:pt x="5994682" y="2339097"/>
                  <a:pt x="6033207" y="2335834"/>
                  <a:pt x="6069874" y="2325189"/>
                </a:cubicBezTo>
                <a:cubicBezTo>
                  <a:pt x="6356585" y="2241950"/>
                  <a:pt x="6098802" y="2272218"/>
                  <a:pt x="6365966" y="2255520"/>
                </a:cubicBezTo>
                <a:cubicBezTo>
                  <a:pt x="6374674" y="2249714"/>
                  <a:pt x="6383033" y="2243347"/>
                  <a:pt x="6392091" y="2238103"/>
                </a:cubicBezTo>
                <a:cubicBezTo>
                  <a:pt x="6438209" y="2211403"/>
                  <a:pt x="6489040" y="2192022"/>
                  <a:pt x="6531428" y="2159726"/>
                </a:cubicBezTo>
                <a:cubicBezTo>
                  <a:pt x="6559842" y="2138077"/>
                  <a:pt x="6595225" y="2058260"/>
                  <a:pt x="6609806" y="2029098"/>
                </a:cubicBezTo>
                <a:cubicBezTo>
                  <a:pt x="6626151" y="1947368"/>
                  <a:pt x="6629798" y="1960491"/>
                  <a:pt x="6583680" y="1837509"/>
                </a:cubicBezTo>
                <a:cubicBezTo>
                  <a:pt x="6561336" y="1777924"/>
                  <a:pt x="6554072" y="1781194"/>
                  <a:pt x="6514011" y="1767840"/>
                </a:cubicBezTo>
                <a:cubicBezTo>
                  <a:pt x="6156389" y="1841832"/>
                  <a:pt x="6369114" y="1789538"/>
                  <a:pt x="6035040" y="1889760"/>
                </a:cubicBezTo>
                <a:cubicBezTo>
                  <a:pt x="5994556" y="1901905"/>
                  <a:pt x="5913120" y="1924595"/>
                  <a:pt x="5913120" y="1924595"/>
                </a:cubicBezTo>
                <a:cubicBezTo>
                  <a:pt x="5794211" y="2005953"/>
                  <a:pt x="5766711" y="1990990"/>
                  <a:pt x="5721531" y="2081349"/>
                </a:cubicBezTo>
                <a:cubicBezTo>
                  <a:pt x="5714540" y="2095331"/>
                  <a:pt x="5709920" y="2110378"/>
                  <a:pt x="5704114" y="2124892"/>
                </a:cubicBezTo>
                <a:cubicBezTo>
                  <a:pt x="5718628" y="2127795"/>
                  <a:pt x="5732902" y="2134780"/>
                  <a:pt x="5747657" y="2133600"/>
                </a:cubicBezTo>
                <a:cubicBezTo>
                  <a:pt x="5806177" y="2128918"/>
                  <a:pt x="5863975" y="2117449"/>
                  <a:pt x="5921828" y="2107475"/>
                </a:cubicBezTo>
                <a:cubicBezTo>
                  <a:pt x="5948202" y="2102928"/>
                  <a:pt x="5973962" y="2095307"/>
                  <a:pt x="6000206" y="2090058"/>
                </a:cubicBezTo>
                <a:cubicBezTo>
                  <a:pt x="6017520" y="2086595"/>
                  <a:pt x="6035040" y="2084252"/>
                  <a:pt x="6052457" y="2081349"/>
                </a:cubicBezTo>
                <a:cubicBezTo>
                  <a:pt x="6069874" y="2072640"/>
                  <a:pt x="6088092" y="2065377"/>
                  <a:pt x="6104708" y="2055223"/>
                </a:cubicBezTo>
                <a:cubicBezTo>
                  <a:pt x="6140431" y="2033392"/>
                  <a:pt x="6209211" y="1985555"/>
                  <a:pt x="6209211" y="1985555"/>
                </a:cubicBezTo>
                <a:cubicBezTo>
                  <a:pt x="6238043" y="1939424"/>
                  <a:pt x="6262319" y="1897399"/>
                  <a:pt x="6296297" y="1854926"/>
                </a:cubicBezTo>
                <a:cubicBezTo>
                  <a:pt x="6303991" y="1845309"/>
                  <a:pt x="6314538" y="1838261"/>
                  <a:pt x="6322423" y="1828800"/>
                </a:cubicBezTo>
                <a:cubicBezTo>
                  <a:pt x="6364072" y="1778822"/>
                  <a:pt x="6311970" y="1805181"/>
                  <a:pt x="6400800" y="1733006"/>
                </a:cubicBezTo>
                <a:cubicBezTo>
                  <a:pt x="6423995" y="1714160"/>
                  <a:pt x="6453051" y="1703977"/>
                  <a:pt x="6479177" y="1689463"/>
                </a:cubicBezTo>
                <a:cubicBezTo>
                  <a:pt x="6484983" y="1680755"/>
                  <a:pt x="6489783" y="1671285"/>
                  <a:pt x="6496594" y="1663338"/>
                </a:cubicBezTo>
                <a:cubicBezTo>
                  <a:pt x="6556402" y="1593562"/>
                  <a:pt x="6559767" y="1621650"/>
                  <a:pt x="6688183" y="1584960"/>
                </a:cubicBezTo>
                <a:lnTo>
                  <a:pt x="6897188" y="1524000"/>
                </a:lnTo>
                <a:cubicBezTo>
                  <a:pt x="6921931" y="1499258"/>
                  <a:pt x="6948066" y="1475689"/>
                  <a:pt x="6966857" y="1445623"/>
                </a:cubicBezTo>
                <a:cubicBezTo>
                  <a:pt x="6971722" y="1437839"/>
                  <a:pt x="6972663" y="1428206"/>
                  <a:pt x="6975566" y="1419498"/>
                </a:cubicBezTo>
                <a:cubicBezTo>
                  <a:pt x="6957654" y="1097102"/>
                  <a:pt x="7021642" y="1306286"/>
                  <a:pt x="6522720" y="1306286"/>
                </a:cubicBezTo>
                <a:cubicBezTo>
                  <a:pt x="6420088" y="1306286"/>
                  <a:pt x="6319520" y="1277257"/>
                  <a:pt x="6217920" y="1262743"/>
                </a:cubicBezTo>
                <a:cubicBezTo>
                  <a:pt x="6185989" y="1245326"/>
                  <a:pt x="6151724" y="1231633"/>
                  <a:pt x="6122126" y="1210492"/>
                </a:cubicBezTo>
                <a:cubicBezTo>
                  <a:pt x="6047954" y="1157512"/>
                  <a:pt x="6004178" y="1092391"/>
                  <a:pt x="5921828" y="1062446"/>
                </a:cubicBezTo>
                <a:cubicBezTo>
                  <a:pt x="5907918" y="1057388"/>
                  <a:pt x="5892800" y="1056641"/>
                  <a:pt x="5878286" y="1053738"/>
                </a:cubicBezTo>
                <a:cubicBezTo>
                  <a:pt x="5871559" y="986469"/>
                  <a:pt x="5854749" y="908025"/>
                  <a:pt x="5895703" y="844732"/>
                </a:cubicBezTo>
                <a:cubicBezTo>
                  <a:pt x="5909177" y="823909"/>
                  <a:pt x="5942148" y="827315"/>
                  <a:pt x="5965371" y="818606"/>
                </a:cubicBezTo>
                <a:cubicBezTo>
                  <a:pt x="5982292" y="825731"/>
                  <a:pt x="6220431" y="930981"/>
                  <a:pt x="6261463" y="931818"/>
                </a:cubicBezTo>
                <a:cubicBezTo>
                  <a:pt x="6360820" y="933846"/>
                  <a:pt x="6458857" y="908595"/>
                  <a:pt x="6557554" y="896983"/>
                </a:cubicBezTo>
                <a:cubicBezTo>
                  <a:pt x="6569165" y="888275"/>
                  <a:pt x="6587798" y="884627"/>
                  <a:pt x="6592388" y="870858"/>
                </a:cubicBezTo>
                <a:cubicBezTo>
                  <a:pt x="6606714" y="827880"/>
                  <a:pt x="6565467" y="796774"/>
                  <a:pt x="6540137" y="775063"/>
                </a:cubicBezTo>
                <a:cubicBezTo>
                  <a:pt x="6515007" y="753523"/>
                  <a:pt x="6493159" y="724569"/>
                  <a:pt x="6461760" y="714103"/>
                </a:cubicBezTo>
                <a:cubicBezTo>
                  <a:pt x="6399003" y="693184"/>
                  <a:pt x="6401994" y="698722"/>
                  <a:pt x="6339840" y="653143"/>
                </a:cubicBezTo>
                <a:cubicBezTo>
                  <a:pt x="6318258" y="637316"/>
                  <a:pt x="6299200" y="618309"/>
                  <a:pt x="6278880" y="600892"/>
                </a:cubicBezTo>
                <a:cubicBezTo>
                  <a:pt x="6278728" y="599675"/>
                  <a:pt x="6259008" y="501590"/>
                  <a:pt x="6278880" y="487680"/>
                </a:cubicBezTo>
                <a:cubicBezTo>
                  <a:pt x="6357645" y="432544"/>
                  <a:pt x="6531428" y="348343"/>
                  <a:pt x="6531428" y="348343"/>
                </a:cubicBezTo>
                <a:cubicBezTo>
                  <a:pt x="6543040" y="333829"/>
                  <a:pt x="6548685" y="310842"/>
                  <a:pt x="6566263" y="304800"/>
                </a:cubicBezTo>
                <a:cubicBezTo>
                  <a:pt x="6816002" y="218953"/>
                  <a:pt x="6782919" y="244276"/>
                  <a:pt x="7010400" y="313509"/>
                </a:cubicBezTo>
                <a:cubicBezTo>
                  <a:pt x="7030720" y="330926"/>
                  <a:pt x="7055619" y="344116"/>
                  <a:pt x="7071360" y="365760"/>
                </a:cubicBezTo>
                <a:cubicBezTo>
                  <a:pt x="7097558" y="401783"/>
                  <a:pt x="7060678" y="471372"/>
                  <a:pt x="7053943" y="496389"/>
                </a:cubicBezTo>
                <a:cubicBezTo>
                  <a:pt x="7028914" y="589354"/>
                  <a:pt x="7038661" y="633591"/>
                  <a:pt x="6975566" y="696686"/>
                </a:cubicBezTo>
                <a:cubicBezTo>
                  <a:pt x="6929030" y="743223"/>
                  <a:pt x="6876869" y="783772"/>
                  <a:pt x="6827520" y="827315"/>
                </a:cubicBezTo>
                <a:cubicBezTo>
                  <a:pt x="6824617" y="841829"/>
                  <a:pt x="6814558" y="856680"/>
                  <a:pt x="6818811" y="870858"/>
                </a:cubicBezTo>
                <a:cubicBezTo>
                  <a:pt x="6830358" y="909346"/>
                  <a:pt x="6885240" y="934552"/>
                  <a:pt x="6914606" y="949235"/>
                </a:cubicBezTo>
                <a:cubicBezTo>
                  <a:pt x="6964660" y="974263"/>
                  <a:pt x="6959147" y="964458"/>
                  <a:pt x="7019108" y="975360"/>
                </a:cubicBezTo>
                <a:cubicBezTo>
                  <a:pt x="7030884" y="977501"/>
                  <a:pt x="7042479" y="980630"/>
                  <a:pt x="7053943" y="984069"/>
                </a:cubicBezTo>
                <a:cubicBezTo>
                  <a:pt x="7071528" y="989344"/>
                  <a:pt x="7088114" y="998295"/>
                  <a:pt x="7106194" y="1001486"/>
                </a:cubicBezTo>
                <a:cubicBezTo>
                  <a:pt x="7137769" y="1007058"/>
                  <a:pt x="7170057" y="1007292"/>
                  <a:pt x="7201988" y="1010195"/>
                </a:cubicBezTo>
                <a:cubicBezTo>
                  <a:pt x="7210697" y="1013098"/>
                  <a:pt x="7219258" y="1016488"/>
                  <a:pt x="7228114" y="1018903"/>
                </a:cubicBezTo>
                <a:cubicBezTo>
                  <a:pt x="7251208" y="1025201"/>
                  <a:pt x="7275287" y="1028139"/>
                  <a:pt x="7297783" y="1036320"/>
                </a:cubicBezTo>
                <a:cubicBezTo>
                  <a:pt x="7307619" y="1039897"/>
                  <a:pt x="7314288" y="1049615"/>
                  <a:pt x="7323908" y="1053738"/>
                </a:cubicBezTo>
                <a:cubicBezTo>
                  <a:pt x="7334909" y="1058453"/>
                  <a:pt x="7346979" y="1060240"/>
                  <a:pt x="7358743" y="1062446"/>
                </a:cubicBezTo>
                <a:cubicBezTo>
                  <a:pt x="7393453" y="1068954"/>
                  <a:pt x="7428555" y="1073255"/>
                  <a:pt x="7463246" y="1079863"/>
                </a:cubicBezTo>
                <a:cubicBezTo>
                  <a:pt x="7612905" y="1108369"/>
                  <a:pt x="7466960" y="1091947"/>
                  <a:pt x="7663543" y="1105989"/>
                </a:cubicBezTo>
                <a:cubicBezTo>
                  <a:pt x="7733211" y="1100183"/>
                  <a:pt x="7803427" y="1099045"/>
                  <a:pt x="7872548" y="1088572"/>
                </a:cubicBezTo>
                <a:cubicBezTo>
                  <a:pt x="7899776" y="1084446"/>
                  <a:pt x="7924119" y="1068754"/>
                  <a:pt x="7950926" y="1062446"/>
                </a:cubicBezTo>
                <a:cubicBezTo>
                  <a:pt x="7973707" y="1057086"/>
                  <a:pt x="7997371" y="1056641"/>
                  <a:pt x="8020594" y="1053738"/>
                </a:cubicBezTo>
                <a:cubicBezTo>
                  <a:pt x="8043817" y="1042126"/>
                  <a:pt x="8066735" y="1029883"/>
                  <a:pt x="8090263" y="1018903"/>
                </a:cubicBezTo>
                <a:cubicBezTo>
                  <a:pt x="8130335" y="1000203"/>
                  <a:pt x="8165614" y="989368"/>
                  <a:pt x="8203474" y="966652"/>
                </a:cubicBezTo>
                <a:cubicBezTo>
                  <a:pt x="8215920" y="959184"/>
                  <a:pt x="8226497" y="948962"/>
                  <a:pt x="8238308" y="940526"/>
                </a:cubicBezTo>
                <a:cubicBezTo>
                  <a:pt x="8246825" y="934442"/>
                  <a:pt x="8256393" y="929809"/>
                  <a:pt x="8264434" y="923109"/>
                </a:cubicBezTo>
                <a:cubicBezTo>
                  <a:pt x="8273895" y="915225"/>
                  <a:pt x="8278876" y="900878"/>
                  <a:pt x="8290560" y="896983"/>
                </a:cubicBezTo>
                <a:cubicBezTo>
                  <a:pt x="8315498" y="888671"/>
                  <a:pt x="8342811" y="891178"/>
                  <a:pt x="8368937" y="888275"/>
                </a:cubicBezTo>
                <a:cubicBezTo>
                  <a:pt x="8398729" y="879763"/>
                  <a:pt x="8470770" y="858448"/>
                  <a:pt x="8499566" y="853440"/>
                </a:cubicBezTo>
                <a:cubicBezTo>
                  <a:pt x="8542844" y="845913"/>
                  <a:pt x="8586651" y="841829"/>
                  <a:pt x="8630194" y="836023"/>
                </a:cubicBezTo>
                <a:cubicBezTo>
                  <a:pt x="8694057" y="838926"/>
                  <a:pt x="8758275" y="837404"/>
                  <a:pt x="8821783" y="844732"/>
                </a:cubicBezTo>
                <a:cubicBezTo>
                  <a:pt x="8841601" y="847019"/>
                  <a:pt x="8877534" y="878533"/>
                  <a:pt x="8891451" y="888275"/>
                </a:cubicBezTo>
                <a:cubicBezTo>
                  <a:pt x="8908600" y="900279"/>
                  <a:pt x="8927502" y="909854"/>
                  <a:pt x="8943703" y="923109"/>
                </a:cubicBezTo>
                <a:cubicBezTo>
                  <a:pt x="8943717" y="923121"/>
                  <a:pt x="9004074" y="983481"/>
                  <a:pt x="9013371" y="992778"/>
                </a:cubicBezTo>
                <a:cubicBezTo>
                  <a:pt x="9022080" y="1001487"/>
                  <a:pt x="9032666" y="1008656"/>
                  <a:pt x="9039497" y="1018903"/>
                </a:cubicBezTo>
                <a:cubicBezTo>
                  <a:pt x="9070945" y="1066076"/>
                  <a:pt x="9085592" y="1083914"/>
                  <a:pt x="9100457" y="1158240"/>
                </a:cubicBezTo>
                <a:lnTo>
                  <a:pt x="9117874" y="1245326"/>
                </a:lnTo>
                <a:cubicBezTo>
                  <a:pt x="9112068" y="1274355"/>
                  <a:pt x="9112323" y="1305291"/>
                  <a:pt x="9100457" y="1332412"/>
                </a:cubicBezTo>
                <a:cubicBezTo>
                  <a:pt x="9091370" y="1353183"/>
                  <a:pt x="9071976" y="1367718"/>
                  <a:pt x="9056914" y="1384663"/>
                </a:cubicBezTo>
                <a:cubicBezTo>
                  <a:pt x="9048732" y="1393868"/>
                  <a:pt x="9042603" y="1407314"/>
                  <a:pt x="9030788" y="1410789"/>
                </a:cubicBezTo>
                <a:cubicBezTo>
                  <a:pt x="8991510" y="1422341"/>
                  <a:pt x="8860416" y="1432611"/>
                  <a:pt x="8813074" y="1436915"/>
                </a:cubicBezTo>
                <a:cubicBezTo>
                  <a:pt x="8798560" y="1439818"/>
                  <a:pt x="8784333" y="1445623"/>
                  <a:pt x="8769531" y="1445623"/>
                </a:cubicBezTo>
                <a:cubicBezTo>
                  <a:pt x="8684208" y="1445623"/>
                  <a:pt x="8569530" y="1486155"/>
                  <a:pt x="8516983" y="1402080"/>
                </a:cubicBezTo>
                <a:cubicBezTo>
                  <a:pt x="8496342" y="1369054"/>
                  <a:pt x="8482148" y="1332412"/>
                  <a:pt x="8464731" y="1297578"/>
                </a:cubicBezTo>
                <a:cubicBezTo>
                  <a:pt x="8441298" y="1192127"/>
                  <a:pt x="8431656" y="1181483"/>
                  <a:pt x="8456023" y="1045029"/>
                </a:cubicBezTo>
                <a:cubicBezTo>
                  <a:pt x="8460587" y="1019469"/>
                  <a:pt x="8477499" y="997624"/>
                  <a:pt x="8490857" y="975360"/>
                </a:cubicBezTo>
                <a:cubicBezTo>
                  <a:pt x="8493358" y="971192"/>
                  <a:pt x="8560842" y="855748"/>
                  <a:pt x="8595360" y="836023"/>
                </a:cubicBezTo>
                <a:cubicBezTo>
                  <a:pt x="8622505" y="820511"/>
                  <a:pt x="8654482" y="815171"/>
                  <a:pt x="8682446" y="801189"/>
                </a:cubicBezTo>
                <a:cubicBezTo>
                  <a:pt x="8701169" y="791828"/>
                  <a:pt x="8714839" y="772974"/>
                  <a:pt x="8734697" y="766355"/>
                </a:cubicBezTo>
                <a:cubicBezTo>
                  <a:pt x="8811510" y="740751"/>
                  <a:pt x="8891526" y="726001"/>
                  <a:pt x="8969828" y="705395"/>
                </a:cubicBezTo>
                <a:lnTo>
                  <a:pt x="9065623" y="679269"/>
                </a:lnTo>
                <a:cubicBezTo>
                  <a:pt x="9077188" y="676185"/>
                  <a:pt x="9088609" y="672253"/>
                  <a:pt x="9100457" y="670560"/>
                </a:cubicBezTo>
                <a:lnTo>
                  <a:pt x="9161417" y="661852"/>
                </a:lnTo>
                <a:cubicBezTo>
                  <a:pt x="9289345" y="679497"/>
                  <a:pt x="9393920" y="662897"/>
                  <a:pt x="9492343" y="740229"/>
                </a:cubicBezTo>
                <a:cubicBezTo>
                  <a:pt x="9521151" y="762864"/>
                  <a:pt x="9543312" y="804857"/>
                  <a:pt x="9562011" y="836023"/>
                </a:cubicBezTo>
                <a:cubicBezTo>
                  <a:pt x="9559108" y="920206"/>
                  <a:pt x="9584950" y="1010510"/>
                  <a:pt x="9553303" y="1088572"/>
                </a:cubicBezTo>
                <a:cubicBezTo>
                  <a:pt x="9524065" y="1160693"/>
                  <a:pt x="9421327" y="1157013"/>
                  <a:pt x="9361714" y="1166949"/>
                </a:cubicBezTo>
                <a:cubicBezTo>
                  <a:pt x="9332513" y="1171816"/>
                  <a:pt x="9303657" y="1178560"/>
                  <a:pt x="9274628" y="1184366"/>
                </a:cubicBezTo>
                <a:cubicBezTo>
                  <a:pt x="9245600" y="1172755"/>
                  <a:pt x="9212555" y="1168291"/>
                  <a:pt x="9187543" y="1149532"/>
                </a:cubicBezTo>
                <a:cubicBezTo>
                  <a:pt x="9182159" y="1145494"/>
                  <a:pt x="9152930" y="1054403"/>
                  <a:pt x="9152708" y="1053738"/>
                </a:cubicBezTo>
                <a:cubicBezTo>
                  <a:pt x="9149805" y="1036321"/>
                  <a:pt x="9143448" y="1019135"/>
                  <a:pt x="9144000" y="1001486"/>
                </a:cubicBezTo>
                <a:cubicBezTo>
                  <a:pt x="9146364" y="925826"/>
                  <a:pt x="9152028" y="850176"/>
                  <a:pt x="9161417" y="775063"/>
                </a:cubicBezTo>
                <a:cubicBezTo>
                  <a:pt x="9163694" y="756846"/>
                  <a:pt x="9169725" y="738752"/>
                  <a:pt x="9178834" y="722812"/>
                </a:cubicBezTo>
                <a:cubicBezTo>
                  <a:pt x="9193236" y="697608"/>
                  <a:pt x="9206933" y="669245"/>
                  <a:pt x="9231086" y="653143"/>
                </a:cubicBezTo>
                <a:cubicBezTo>
                  <a:pt x="9248503" y="641532"/>
                  <a:pt x="9265387" y="629079"/>
                  <a:pt x="9283337" y="618309"/>
                </a:cubicBezTo>
                <a:cubicBezTo>
                  <a:pt x="9294469" y="611630"/>
                  <a:pt x="9305242" y="602067"/>
                  <a:pt x="9318171" y="600892"/>
                </a:cubicBezTo>
                <a:cubicBezTo>
                  <a:pt x="9402058" y="593266"/>
                  <a:pt x="9486537" y="595086"/>
                  <a:pt x="9570720" y="592183"/>
                </a:cubicBezTo>
                <a:cubicBezTo>
                  <a:pt x="9684908" y="563636"/>
                  <a:pt x="9748150" y="540208"/>
                  <a:pt x="9892937" y="592183"/>
                </a:cubicBezTo>
                <a:cubicBezTo>
                  <a:pt x="9935615" y="607503"/>
                  <a:pt x="9943748" y="669479"/>
                  <a:pt x="9980023" y="696686"/>
                </a:cubicBezTo>
                <a:cubicBezTo>
                  <a:pt x="9991634" y="705395"/>
                  <a:pt x="10002549" y="715119"/>
                  <a:pt x="10014857" y="722812"/>
                </a:cubicBezTo>
                <a:cubicBezTo>
                  <a:pt x="10025866" y="729692"/>
                  <a:pt x="10039085" y="732743"/>
                  <a:pt x="10049691" y="740229"/>
                </a:cubicBezTo>
                <a:cubicBezTo>
                  <a:pt x="10088587" y="767685"/>
                  <a:pt x="10125083" y="798394"/>
                  <a:pt x="10162903" y="827315"/>
                </a:cubicBezTo>
                <a:cubicBezTo>
                  <a:pt x="10165629" y="829399"/>
                  <a:pt x="10214854" y="867254"/>
                  <a:pt x="10223863" y="870858"/>
                </a:cubicBezTo>
                <a:cubicBezTo>
                  <a:pt x="10278964" y="892899"/>
                  <a:pt x="10310606" y="890853"/>
                  <a:pt x="10371908" y="896983"/>
                </a:cubicBezTo>
                <a:cubicBezTo>
                  <a:pt x="10441577" y="891177"/>
                  <a:pt x="10511494" y="887830"/>
                  <a:pt x="10580914" y="879566"/>
                </a:cubicBezTo>
                <a:cubicBezTo>
                  <a:pt x="10633515" y="873304"/>
                  <a:pt x="10737668" y="853440"/>
                  <a:pt x="10737668" y="853440"/>
                </a:cubicBezTo>
                <a:cubicBezTo>
                  <a:pt x="10749280" y="847634"/>
                  <a:pt x="10763731" y="845593"/>
                  <a:pt x="10772503" y="836023"/>
                </a:cubicBezTo>
                <a:cubicBezTo>
                  <a:pt x="10936484" y="657138"/>
                  <a:pt x="10676345" y="744910"/>
                  <a:pt x="11173097" y="757646"/>
                </a:cubicBezTo>
                <a:cubicBezTo>
                  <a:pt x="11184708" y="769257"/>
                  <a:pt x="11195396" y="781873"/>
                  <a:pt x="11207931" y="792480"/>
                </a:cubicBezTo>
                <a:cubicBezTo>
                  <a:pt x="11233197" y="813859"/>
                  <a:pt x="11286308" y="853440"/>
                  <a:pt x="11286308" y="8534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B97BCE4-2EFF-F17B-AE75-0BCB22330C7F}"/>
              </a:ext>
            </a:extLst>
          </p:cNvPr>
          <p:cNvGrpSpPr/>
          <p:nvPr/>
        </p:nvGrpSpPr>
        <p:grpSpPr>
          <a:xfrm>
            <a:off x="805051" y="1776210"/>
            <a:ext cx="10581898" cy="1261140"/>
            <a:chOff x="73263" y="1776210"/>
            <a:chExt cx="10581898" cy="1261140"/>
          </a:xfrm>
        </p:grpSpPr>
        <p:sp>
          <p:nvSpPr>
            <p:cNvPr id="9" name="Rectangle: Rounded Corners 3">
              <a:extLst>
                <a:ext uri="{FF2B5EF4-FFF2-40B4-BE49-F238E27FC236}">
                  <a16:creationId xmlns:a16="http://schemas.microsoft.com/office/drawing/2014/main" id="{9A5C571A-8C93-1A07-EBBB-F79675A39BF4}"/>
                </a:ext>
              </a:extLst>
            </p:cNvPr>
            <p:cNvSpPr/>
            <p:nvPr/>
          </p:nvSpPr>
          <p:spPr>
            <a:xfrm>
              <a:off x="73263" y="1776210"/>
              <a:ext cx="10581898" cy="1261140"/>
            </a:xfrm>
            <a:prstGeom prst="roundRect">
              <a:avLst>
                <a:gd name="adj" fmla="val 6848"/>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highlight>
                    <a:srgbClr val="FFFF00"/>
                  </a:highlight>
                </a:rPr>
                <a:t>CONTINUOUS INTERACTIONS WITH STAKEHOLDERS THROUGHOUT THE ENTIRE PROCESS</a:t>
              </a:r>
            </a:p>
          </p:txBody>
        </p:sp>
        <p:grpSp>
          <p:nvGrpSpPr>
            <p:cNvPr id="10" name="Group 9">
              <a:extLst>
                <a:ext uri="{FF2B5EF4-FFF2-40B4-BE49-F238E27FC236}">
                  <a16:creationId xmlns:a16="http://schemas.microsoft.com/office/drawing/2014/main" id="{E8E90499-B424-4FAB-7BC1-B5704AFDB64D}"/>
                </a:ext>
              </a:extLst>
            </p:cNvPr>
            <p:cNvGrpSpPr/>
            <p:nvPr/>
          </p:nvGrpSpPr>
          <p:grpSpPr>
            <a:xfrm>
              <a:off x="73263" y="1860454"/>
              <a:ext cx="10581898" cy="313350"/>
              <a:chOff x="-499603" y="1860454"/>
              <a:chExt cx="10581898" cy="313350"/>
            </a:xfrm>
          </p:grpSpPr>
          <p:sp>
            <p:nvSpPr>
              <p:cNvPr id="16" name="TextBox 15">
                <a:extLst>
                  <a:ext uri="{FF2B5EF4-FFF2-40B4-BE49-F238E27FC236}">
                    <a16:creationId xmlns:a16="http://schemas.microsoft.com/office/drawing/2014/main" id="{D870A7D8-D3D0-A86C-99EE-8FB6EEDA918F}"/>
                  </a:ext>
                </a:extLst>
              </p:cNvPr>
              <p:cNvSpPr txBox="1"/>
              <p:nvPr/>
            </p:nvSpPr>
            <p:spPr>
              <a:xfrm>
                <a:off x="6142011" y="1860454"/>
                <a:ext cx="86131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Scientists</a:t>
                </a:r>
                <a:endParaRPr lang="en-GB" dirty="0">
                  <a:solidFill>
                    <a:schemeClr val="tx1">
                      <a:lumMod val="85000"/>
                      <a:lumOff val="15000"/>
                    </a:schemeClr>
                  </a:solidFill>
                  <a:latin typeface="Arial Narrow" panose="020B0606020202030204" pitchFamily="34" charset="0"/>
                </a:endParaRPr>
              </a:p>
            </p:txBody>
          </p:sp>
          <p:sp>
            <p:nvSpPr>
              <p:cNvPr id="17" name="TextBox 16">
                <a:extLst>
                  <a:ext uri="{FF2B5EF4-FFF2-40B4-BE49-F238E27FC236}">
                    <a16:creationId xmlns:a16="http://schemas.microsoft.com/office/drawing/2014/main" id="{14E7A6FF-7A8C-5222-8EAC-A413502DAC0B}"/>
                  </a:ext>
                </a:extLst>
              </p:cNvPr>
              <p:cNvSpPr txBox="1"/>
              <p:nvPr/>
            </p:nvSpPr>
            <p:spPr>
              <a:xfrm>
                <a:off x="5005837" y="1860454"/>
                <a:ext cx="966119"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Regulators</a:t>
                </a:r>
                <a:endParaRPr lang="en-GB" dirty="0">
                  <a:solidFill>
                    <a:schemeClr val="tx1">
                      <a:lumMod val="85000"/>
                      <a:lumOff val="15000"/>
                    </a:schemeClr>
                  </a:solidFill>
                  <a:latin typeface="Arial Narrow" panose="020B0606020202030204" pitchFamily="34" charset="0"/>
                </a:endParaRPr>
              </a:p>
            </p:txBody>
          </p:sp>
          <p:sp>
            <p:nvSpPr>
              <p:cNvPr id="18" name="TextBox 17">
                <a:extLst>
                  <a:ext uri="{FF2B5EF4-FFF2-40B4-BE49-F238E27FC236}">
                    <a16:creationId xmlns:a16="http://schemas.microsoft.com/office/drawing/2014/main" id="{80932730-8900-BFDC-FF19-07A58BB27DB9}"/>
                  </a:ext>
                </a:extLst>
              </p:cNvPr>
              <p:cNvSpPr txBox="1"/>
              <p:nvPr/>
            </p:nvSpPr>
            <p:spPr>
              <a:xfrm>
                <a:off x="-499603" y="1860454"/>
                <a:ext cx="5335385"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Industr</a:t>
                </a:r>
                <a:r>
                  <a:rPr lang="en-GB" dirty="0">
                    <a:solidFill>
                      <a:schemeClr val="tx1">
                        <a:lumMod val="85000"/>
                        <a:lumOff val="15000"/>
                      </a:schemeClr>
                    </a:solidFill>
                    <a:latin typeface="Arial Narrow" panose="020B0606020202030204" pitchFamily="34" charset="0"/>
                    <a:ea typeface="Arial" panose="020B0604020202020204" pitchFamily="34" charset="0"/>
                  </a:rPr>
                  <a:t>y / S</a:t>
                </a:r>
                <a:r>
                  <a:rPr lang="en-GB" dirty="0">
                    <a:solidFill>
                      <a:schemeClr val="tx1">
                        <a:lumMod val="85000"/>
                        <a:lumOff val="15000"/>
                      </a:schemeClr>
                    </a:solidFill>
                    <a:effectLst/>
                    <a:latin typeface="Arial Narrow" panose="020B0606020202030204" pitchFamily="34" charset="0"/>
                    <a:ea typeface="Arial" panose="020B0604020202020204" pitchFamily="34" charset="0"/>
                  </a:rPr>
                  <a:t>ervice providers / </a:t>
                </a:r>
                <a:r>
                  <a:rPr lang="en-GB" sz="1800" dirty="0">
                    <a:latin typeface="Arial Narrow" panose="020B0606020202030204" pitchFamily="34" charset="0"/>
                  </a:rPr>
                  <a:t>Contract Research Organisation</a:t>
                </a:r>
                <a:r>
                  <a:rPr lang="en-GB" dirty="0">
                    <a:solidFill>
                      <a:schemeClr val="tx1">
                        <a:lumMod val="85000"/>
                        <a:lumOff val="15000"/>
                      </a:schemeClr>
                    </a:solidFill>
                    <a:effectLst/>
                    <a:latin typeface="Arial Narrow" panose="020B0606020202030204" pitchFamily="34" charset="0"/>
                    <a:ea typeface="Arial" panose="020B0604020202020204" pitchFamily="34" charset="0"/>
                  </a:rPr>
                  <a:t>s </a:t>
                </a:r>
                <a:endParaRPr lang="en-GB" dirty="0">
                  <a:solidFill>
                    <a:schemeClr val="tx1">
                      <a:lumMod val="85000"/>
                      <a:lumOff val="15000"/>
                    </a:schemeClr>
                  </a:solidFill>
                  <a:latin typeface="Arial Narrow" panose="020B0606020202030204" pitchFamily="34" charset="0"/>
                </a:endParaRPr>
              </a:p>
            </p:txBody>
          </p:sp>
          <p:sp>
            <p:nvSpPr>
              <p:cNvPr id="19" name="TextBox 18">
                <a:extLst>
                  <a:ext uri="{FF2B5EF4-FFF2-40B4-BE49-F238E27FC236}">
                    <a16:creationId xmlns:a16="http://schemas.microsoft.com/office/drawing/2014/main" id="{392D1D40-54F1-4164-1A9B-088F19CF5270}"/>
                  </a:ext>
                </a:extLst>
              </p:cNvPr>
              <p:cNvSpPr txBox="1"/>
              <p:nvPr/>
            </p:nvSpPr>
            <p:spPr>
              <a:xfrm>
                <a:off x="7173382" y="1860454"/>
                <a:ext cx="2908913" cy="313350"/>
              </a:xfrm>
              <a:prstGeom prst="rect">
                <a:avLst/>
              </a:prstGeom>
              <a:solidFill>
                <a:srgbClr val="FF5050"/>
              </a:solidFill>
            </p:spPr>
            <p:txBody>
              <a:bodyPr wrap="square" lIns="18000" tIns="18000" rIns="18000" bIns="1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spcAft>
                    <a:spcPts val="600"/>
                  </a:spcAft>
                </a:pPr>
                <a:r>
                  <a:rPr lang="en-GB" dirty="0">
                    <a:solidFill>
                      <a:schemeClr val="tx1">
                        <a:lumMod val="85000"/>
                        <a:lumOff val="15000"/>
                      </a:schemeClr>
                    </a:solidFill>
                    <a:latin typeface="Arial Narrow" panose="020B0606020202030204" pitchFamily="34" charset="0"/>
                  </a:rPr>
                  <a:t>Non-Governmental Organisations  </a:t>
                </a:r>
              </a:p>
            </p:txBody>
          </p:sp>
        </p:grpSp>
        <p:grpSp>
          <p:nvGrpSpPr>
            <p:cNvPr id="11" name="Group 10">
              <a:extLst>
                <a:ext uri="{FF2B5EF4-FFF2-40B4-BE49-F238E27FC236}">
                  <a16:creationId xmlns:a16="http://schemas.microsoft.com/office/drawing/2014/main" id="{3B2701E5-30A1-0147-6B43-C90C19896B50}"/>
                </a:ext>
              </a:extLst>
            </p:cNvPr>
            <p:cNvGrpSpPr/>
            <p:nvPr/>
          </p:nvGrpSpPr>
          <p:grpSpPr>
            <a:xfrm>
              <a:off x="79434" y="2612131"/>
              <a:ext cx="10575727" cy="313350"/>
              <a:chOff x="-493432" y="2612131"/>
              <a:chExt cx="10575727" cy="313350"/>
            </a:xfrm>
          </p:grpSpPr>
          <p:sp>
            <p:nvSpPr>
              <p:cNvPr id="12" name="TextBox 11">
                <a:extLst>
                  <a:ext uri="{FF2B5EF4-FFF2-40B4-BE49-F238E27FC236}">
                    <a16:creationId xmlns:a16="http://schemas.microsoft.com/office/drawing/2014/main" id="{5C513E47-2BDE-AB73-A36A-3BBB29F7614A}"/>
                  </a:ext>
                </a:extLst>
              </p:cNvPr>
              <p:cNvSpPr txBox="1"/>
              <p:nvPr/>
            </p:nvSpPr>
            <p:spPr>
              <a:xfrm>
                <a:off x="5785348" y="2612131"/>
                <a:ext cx="1976513"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Standardisation bodies </a:t>
                </a:r>
                <a:endParaRPr lang="en-GB" dirty="0">
                  <a:solidFill>
                    <a:schemeClr val="tx1">
                      <a:lumMod val="85000"/>
                      <a:lumOff val="15000"/>
                    </a:schemeClr>
                  </a:solidFill>
                  <a:latin typeface="Arial Narrow" panose="020B0606020202030204" pitchFamily="34" charset="0"/>
                </a:endParaRPr>
              </a:p>
            </p:txBody>
          </p:sp>
          <p:sp>
            <p:nvSpPr>
              <p:cNvPr id="13" name="TextBox 12">
                <a:extLst>
                  <a:ext uri="{FF2B5EF4-FFF2-40B4-BE49-F238E27FC236}">
                    <a16:creationId xmlns:a16="http://schemas.microsoft.com/office/drawing/2014/main" id="{99C60C54-C339-B6DF-E6BC-C0405F1F0FA6}"/>
                  </a:ext>
                </a:extLst>
              </p:cNvPr>
              <p:cNvSpPr txBox="1"/>
              <p:nvPr/>
            </p:nvSpPr>
            <p:spPr>
              <a:xfrm>
                <a:off x="7963509" y="2612131"/>
                <a:ext cx="211878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Networks / Communities </a:t>
                </a:r>
                <a:endParaRPr lang="en-GB" dirty="0">
                  <a:solidFill>
                    <a:schemeClr val="tx1">
                      <a:lumMod val="85000"/>
                      <a:lumOff val="15000"/>
                    </a:schemeClr>
                  </a:solidFill>
                  <a:latin typeface="Arial Narrow" panose="020B0606020202030204" pitchFamily="34" charset="0"/>
                </a:endParaRPr>
              </a:p>
            </p:txBody>
          </p:sp>
          <p:sp>
            <p:nvSpPr>
              <p:cNvPr id="14" name="TextBox 13">
                <a:extLst>
                  <a:ext uri="{FF2B5EF4-FFF2-40B4-BE49-F238E27FC236}">
                    <a16:creationId xmlns:a16="http://schemas.microsoft.com/office/drawing/2014/main" id="{2139F3B7-4E17-E05B-6B0F-DCA446703689}"/>
                  </a:ext>
                </a:extLst>
              </p:cNvPr>
              <p:cNvSpPr txBox="1"/>
              <p:nvPr/>
            </p:nvSpPr>
            <p:spPr>
              <a:xfrm>
                <a:off x="-493432" y="2612131"/>
                <a:ext cx="3642236"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solidFill>
                      <a:schemeClr val="tx1">
                        <a:lumMod val="85000"/>
                        <a:lumOff val="15000"/>
                      </a:schemeClr>
                    </a:solidFill>
                    <a:effectLst/>
                    <a:latin typeface="Arial Narrow" panose="020B0606020202030204" pitchFamily="34" charset="0"/>
                    <a:ea typeface="Arial" panose="020B0604020202020204" pitchFamily="34" charset="0"/>
                  </a:rPr>
                  <a:t>Policymakers / Member states / Institutions</a:t>
                </a:r>
                <a:endParaRPr lang="en-GB" dirty="0">
                  <a:solidFill>
                    <a:schemeClr val="tx1">
                      <a:lumMod val="85000"/>
                      <a:lumOff val="15000"/>
                    </a:schemeClr>
                  </a:solidFill>
                  <a:latin typeface="Arial Narrow" panose="020B0606020202030204" pitchFamily="34" charset="0"/>
                </a:endParaRPr>
              </a:p>
            </p:txBody>
          </p:sp>
          <p:sp>
            <p:nvSpPr>
              <p:cNvPr id="15" name="TextBox 14">
                <a:extLst>
                  <a:ext uri="{FF2B5EF4-FFF2-40B4-BE49-F238E27FC236}">
                    <a16:creationId xmlns:a16="http://schemas.microsoft.com/office/drawing/2014/main" id="{6DA36AB5-E4F0-0AA6-8123-BDBF6BACFE05}"/>
                  </a:ext>
                </a:extLst>
              </p:cNvPr>
              <p:cNvSpPr txBox="1"/>
              <p:nvPr/>
            </p:nvSpPr>
            <p:spPr>
              <a:xfrm>
                <a:off x="3350452" y="2612131"/>
                <a:ext cx="2233248" cy="313350"/>
              </a:xfrm>
              <a:prstGeom prst="rect">
                <a:avLst/>
              </a:prstGeom>
              <a:solidFill>
                <a:srgbClr val="FF5050"/>
              </a:solidFill>
            </p:spPr>
            <p:txBody>
              <a:bodyPr wrap="square" lIns="18000" tIns="18000" rIns="18000" bIns="180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chemeClr val="tx1">
                        <a:lumMod val="85000"/>
                        <a:lumOff val="15000"/>
                      </a:schemeClr>
                    </a:solidFill>
                    <a:effectLst/>
                    <a:latin typeface="Arial Narrow" panose="020B0606020202030204" pitchFamily="34" charset="0"/>
                    <a:ea typeface="Arial" panose="020B0604020202020204" pitchFamily="34" charset="0"/>
                  </a:rPr>
                  <a:t>National Coordinator(s)</a:t>
                </a:r>
                <a:endParaRPr lang="en-GB" b="1" dirty="0">
                  <a:solidFill>
                    <a:schemeClr val="tx1">
                      <a:lumMod val="85000"/>
                      <a:lumOff val="15000"/>
                    </a:schemeClr>
                  </a:solidFill>
                  <a:latin typeface="Arial Narrow" panose="020B0606020202030204" pitchFamily="34" charset="0"/>
                </a:endParaRPr>
              </a:p>
            </p:txBody>
          </p:sp>
        </p:grpSp>
      </p:grpSp>
      <p:sp>
        <p:nvSpPr>
          <p:cNvPr id="20" name="Isosceles Triangle 19">
            <a:extLst>
              <a:ext uri="{FF2B5EF4-FFF2-40B4-BE49-F238E27FC236}">
                <a16:creationId xmlns:a16="http://schemas.microsoft.com/office/drawing/2014/main" id="{CE8DD425-2852-AFC7-89B6-461C994A92A3}"/>
              </a:ext>
            </a:extLst>
          </p:cNvPr>
          <p:cNvSpPr/>
          <p:nvPr/>
        </p:nvSpPr>
        <p:spPr>
          <a:xfrm rot="5400000">
            <a:off x="5029214" y="-446904"/>
            <a:ext cx="2133572" cy="9669944"/>
          </a:xfrm>
          <a:prstGeom prst="triangl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vert="vert270" lIns="36000" tIns="18000" rIns="36000" bIns="180000" rtlCol="0" anchor="ctr"/>
          <a:lstStyle/>
          <a:p>
            <a:r>
              <a:rPr lang="en-GB" sz="2400" dirty="0">
                <a:solidFill>
                  <a:schemeClr val="tx2"/>
                </a:solidFill>
              </a:rPr>
              <a:t>Taking more time at the beginning</a:t>
            </a:r>
          </a:p>
          <a:p>
            <a:r>
              <a:rPr lang="en-GB" sz="2400" dirty="0">
                <a:solidFill>
                  <a:schemeClr val="tx2"/>
                </a:solidFill>
              </a:rPr>
              <a:t>usually saves time towards the end</a:t>
            </a:r>
          </a:p>
        </p:txBody>
      </p:sp>
    </p:spTree>
    <p:extLst>
      <p:ext uri="{BB962C8B-B14F-4D97-AF65-F5344CB8AC3E}">
        <p14:creationId xmlns:p14="http://schemas.microsoft.com/office/powerpoint/2010/main" val="3067046681"/>
      </p:ext>
    </p:extLst>
  </p:cSld>
  <p:clrMapOvr>
    <a:masterClrMapping/>
  </p:clrMapOvr>
</p:sld>
</file>

<file path=ppt/theme/theme1.xml><?xml version="1.0" encoding="utf-8"?>
<a:theme xmlns:a="http://schemas.openxmlformats.org/drawingml/2006/main" name="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NanoHarmony 1">
      <a:dk1>
        <a:sysClr val="windowText" lastClr="000000"/>
      </a:dk1>
      <a:lt1>
        <a:sysClr val="window" lastClr="FFFFFF"/>
      </a:lt1>
      <a:dk2>
        <a:srgbClr val="005494"/>
      </a:dk2>
      <a:lt2>
        <a:srgbClr val="DEE3E3"/>
      </a:lt2>
      <a:accent1>
        <a:srgbClr val="11B3E8"/>
      </a:accent1>
      <a:accent2>
        <a:srgbClr val="949CA1"/>
      </a:accent2>
      <a:accent3>
        <a:srgbClr val="6DD2F4"/>
      </a:accent3>
      <a:accent4>
        <a:srgbClr val="BFBFBF"/>
      </a:accent4>
      <a:accent5>
        <a:srgbClr val="CEF0FB"/>
      </a:accent5>
      <a:accent6>
        <a:srgbClr val="D8D8D8"/>
      </a:accent6>
      <a:hlink>
        <a:srgbClr val="00549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5371</Words>
  <Application>Microsoft Office PowerPoint</Application>
  <PresentationFormat>Breitbild</PresentationFormat>
  <Paragraphs>674</Paragraphs>
  <Slides>28</Slides>
  <Notes>24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28</vt:i4>
      </vt:variant>
    </vt:vector>
  </HeadingPairs>
  <TitlesOfParts>
    <vt:vector size="36" baseType="lpstr">
      <vt:lpstr>Arial</vt:lpstr>
      <vt:lpstr>Arial Narrow</vt:lpstr>
      <vt:lpstr>Calibri</vt:lpstr>
      <vt:lpstr>Calibri Light</vt:lpstr>
      <vt:lpstr>Montserrat</vt:lpstr>
      <vt:lpstr>opensans</vt:lpstr>
      <vt:lpstr>Office</vt:lpstr>
      <vt:lpstr>2_Office</vt:lpstr>
      <vt:lpstr>From science to standards and  harmonised OECD Test Guidelines</vt:lpstr>
      <vt:lpstr>Conditions of use </vt:lpstr>
      <vt:lpstr>NanoHarmony – The project</vt:lpstr>
      <vt:lpstr>NanoHarmony Training: From science to standards and harmonised OECD Test Guidelines</vt:lpstr>
      <vt:lpstr>The process of development of  OECD documents</vt:lpstr>
      <vt:lpstr>OECD Test Guideline Development Process </vt:lpstr>
      <vt:lpstr>OECD Test Guideline Development Process In reality </vt:lpstr>
      <vt:lpstr>OECD Test Guideline Development Process In reality </vt:lpstr>
      <vt:lpstr>OECD Test Guideline Development Process In reality </vt:lpstr>
      <vt:lpstr>OECD Test Guideline Development Process </vt:lpstr>
      <vt:lpstr>Pre-OECD phase Phase 0</vt:lpstr>
      <vt:lpstr>Pre-OECD phase Phase 0</vt:lpstr>
      <vt:lpstr>Pre-OECD phase Phase 0</vt:lpstr>
      <vt:lpstr>Expert groups needed for TG development</vt:lpstr>
      <vt:lpstr>Networks of experts in OECD </vt:lpstr>
      <vt:lpstr>Project definition at OECD Phase 1</vt:lpstr>
      <vt:lpstr>Project definition at OECD Phase 1</vt:lpstr>
      <vt:lpstr>Project definition at OECD Phase 1</vt:lpstr>
      <vt:lpstr>Development at OECD Phase 2</vt:lpstr>
      <vt:lpstr>Development at OECD Phase 2</vt:lpstr>
      <vt:lpstr>Development at OECD Phase 2</vt:lpstr>
      <vt:lpstr>Development at OECD Phase 2</vt:lpstr>
      <vt:lpstr>Development at OECD Phase 2</vt:lpstr>
      <vt:lpstr>Commenting and approval at OECD Phase 3</vt:lpstr>
      <vt:lpstr>Commenting and approval at OECD Phase 3</vt:lpstr>
      <vt:lpstr>Use and update of OECD TGs/GDs Phase 4</vt:lpstr>
      <vt:lpstr>Take Home Messages</vt:lpstr>
      <vt:lpstr>Sources for further information</vt:lpstr>
    </vt:vector>
  </TitlesOfParts>
  <Company>BAuA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Melanie</dc:creator>
  <cp:lastModifiedBy>Pohl, Anna</cp:lastModifiedBy>
  <cp:revision>255</cp:revision>
  <dcterms:created xsi:type="dcterms:W3CDTF">2020-03-23T08:04:57Z</dcterms:created>
  <dcterms:modified xsi:type="dcterms:W3CDTF">2024-03-27T13:23:45Z</dcterms:modified>
</cp:coreProperties>
</file>